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95" r:id="rId2"/>
    <p:sldId id="311" r:id="rId3"/>
    <p:sldId id="312" r:id="rId4"/>
    <p:sldId id="314" r:id="rId5"/>
    <p:sldId id="315" r:id="rId6"/>
    <p:sldId id="316" r:id="rId7"/>
    <p:sldId id="323" r:id="rId8"/>
    <p:sldId id="324" r:id="rId9"/>
    <p:sldId id="325" r:id="rId10"/>
    <p:sldId id="326" r:id="rId11"/>
    <p:sldId id="328" r:id="rId12"/>
    <p:sldId id="329" r:id="rId13"/>
    <p:sldId id="339" r:id="rId14"/>
    <p:sldId id="337" r:id="rId15"/>
    <p:sldId id="338" r:id="rId16"/>
    <p:sldId id="341" r:id="rId17"/>
    <p:sldId id="327" r:id="rId18"/>
    <p:sldId id="330" r:id="rId19"/>
    <p:sldId id="331" r:id="rId20"/>
    <p:sldId id="332" r:id="rId21"/>
    <p:sldId id="342" r:id="rId22"/>
    <p:sldId id="296" r:id="rId23"/>
    <p:sldId id="297" r:id="rId24"/>
    <p:sldId id="334" r:id="rId25"/>
    <p:sldId id="298" r:id="rId26"/>
    <p:sldId id="300" r:id="rId27"/>
    <p:sldId id="335" r:id="rId28"/>
    <p:sldId id="299" r:id="rId29"/>
    <p:sldId id="317" r:id="rId30"/>
    <p:sldId id="318" r:id="rId31"/>
    <p:sldId id="301" r:id="rId32"/>
    <p:sldId id="302" r:id="rId33"/>
    <p:sldId id="303" r:id="rId34"/>
    <p:sldId id="304" r:id="rId35"/>
    <p:sldId id="305" r:id="rId36"/>
    <p:sldId id="310" r:id="rId37"/>
    <p:sldId id="306" r:id="rId38"/>
    <p:sldId id="307" r:id="rId39"/>
    <p:sldId id="308" r:id="rId40"/>
    <p:sldId id="320" r:id="rId41"/>
    <p:sldId id="321" r:id="rId42"/>
    <p:sldId id="322" r:id="rId43"/>
    <p:sldId id="309" r:id="rId4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8916" autoAdjust="0"/>
  </p:normalViewPr>
  <p:slideViewPr>
    <p:cSldViewPr snapToObjects="1">
      <p:cViewPr varScale="1">
        <p:scale>
          <a:sx n="98" d="100"/>
          <a:sy n="98" d="100"/>
        </p:scale>
        <p:origin x="1128" y="7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996"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23AD807-B956-4E9E-8D4D-6453C307039C}" type="datetimeFigureOut">
              <a:rPr lang="sl-SI" smtClean="0"/>
              <a:t>20.04.2023</a:t>
            </a:fld>
            <a:endParaRPr lang="sl-SI"/>
          </a:p>
        </p:txBody>
      </p:sp>
      <p:sp>
        <p:nvSpPr>
          <p:cNvPr id="4" name="Ograda nog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7B3AB34-7317-45A6-AF85-B75BFD8ABD80}" type="slidenum">
              <a:rPr lang="sl-SI" smtClean="0"/>
              <a:t>‹#›</a:t>
            </a:fld>
            <a:endParaRPr lang="sl-SI"/>
          </a:p>
        </p:txBody>
      </p:sp>
    </p:spTree>
    <p:extLst>
      <p:ext uri="{BB962C8B-B14F-4D97-AF65-F5344CB8AC3E}">
        <p14:creationId xmlns:p14="http://schemas.microsoft.com/office/powerpoint/2010/main" val="175526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78234AF-CB50-49F9-BEB8-6719B5CAAEF8}" type="datetimeFigureOut">
              <a:rPr lang="sl-SI" smtClean="0"/>
              <a:t>20.04.2023</a:t>
            </a:fld>
            <a:endParaRPr lang="sl-SI"/>
          </a:p>
        </p:txBody>
      </p:sp>
      <p:sp>
        <p:nvSpPr>
          <p:cNvPr id="4" name="Ograda stranske slike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520E97D-5A8A-4950-9D9A-F8DA7BBC16FE}" type="slidenum">
              <a:rPr lang="sl-SI" smtClean="0"/>
              <a:t>‹#›</a:t>
            </a:fld>
            <a:endParaRPr lang="sl-SI"/>
          </a:p>
        </p:txBody>
      </p:sp>
    </p:spTree>
    <p:extLst>
      <p:ext uri="{BB962C8B-B14F-4D97-AF65-F5344CB8AC3E}">
        <p14:creationId xmlns:p14="http://schemas.microsoft.com/office/powerpoint/2010/main" val="121270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9520E97D-5A8A-4950-9D9A-F8DA7BBC16FE}" type="slidenum">
              <a:rPr lang="sl-SI" smtClean="0"/>
              <a:t>1</a:t>
            </a:fld>
            <a:endParaRPr lang="sl-SI"/>
          </a:p>
        </p:txBody>
      </p:sp>
    </p:spTree>
    <p:extLst>
      <p:ext uri="{BB962C8B-B14F-4D97-AF65-F5344CB8AC3E}">
        <p14:creationId xmlns:p14="http://schemas.microsoft.com/office/powerpoint/2010/main" val="216032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5"/>
          </p:nvPr>
        </p:nvSpPr>
        <p:spPr/>
        <p:txBody>
          <a:bodyPr/>
          <a:lstStyle/>
          <a:p>
            <a:fld id="{9520E97D-5A8A-4950-9D9A-F8DA7BBC16FE}" type="slidenum">
              <a:rPr lang="sl-SI" smtClean="0"/>
              <a:t>24</a:t>
            </a:fld>
            <a:endParaRPr lang="sl-SI"/>
          </a:p>
        </p:txBody>
      </p:sp>
    </p:spTree>
    <p:extLst>
      <p:ext uri="{BB962C8B-B14F-4D97-AF65-F5344CB8AC3E}">
        <p14:creationId xmlns:p14="http://schemas.microsoft.com/office/powerpoint/2010/main" val="96424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10" name="Naslov 9"/>
          <p:cNvSpPr>
            <a:spLocks noGrp="1"/>
          </p:cNvSpPr>
          <p:nvPr>
            <p:ph type="title"/>
          </p:nvPr>
        </p:nvSpPr>
        <p:spPr/>
        <p:txBody>
          <a:bodyPr/>
          <a:lstStyle/>
          <a:p>
            <a:r>
              <a:rPr lang="sl-SI"/>
              <a:t>Kliknite, če želite urediti slog naslova matrice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dirty="0"/>
          </a:p>
        </p:txBody>
      </p:sp>
      <p:sp>
        <p:nvSpPr>
          <p:cNvPr id="5" name="Footer Placeholder 4"/>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dirty="0"/>
          </a:p>
        </p:txBody>
      </p:sp>
      <p:sp>
        <p:nvSpPr>
          <p:cNvPr id="5" name="Footer Placeholder 4"/>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dirty="0"/>
          </a:p>
        </p:txBody>
      </p:sp>
      <p:sp>
        <p:nvSpPr>
          <p:cNvPr id="5" name="Footer Placeholder 4"/>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8"/>
            <a:ext cx="8543925" cy="2852737"/>
          </a:xfrm>
        </p:spPr>
        <p:txBody>
          <a:bodyPr anchor="b"/>
          <a:lstStyle>
            <a:lvl1pPr>
              <a:defRPr sz="6000"/>
            </a:lvl1pPr>
          </a:lstStyle>
          <a:p>
            <a:r>
              <a:rPr lang="sl-SI"/>
              <a:t>Kliknite, če želite urediti slog naslova matrice</a:t>
            </a:r>
            <a:endParaRPr lang="en-US" dirty="0"/>
          </a:p>
        </p:txBody>
      </p:sp>
      <p:sp>
        <p:nvSpPr>
          <p:cNvPr id="3" name="Text Placeholder 2"/>
          <p:cNvSpPr>
            <a:spLocks noGrp="1"/>
          </p:cNvSpPr>
          <p:nvPr>
            <p:ph type="body" idx="1"/>
          </p:nvPr>
        </p:nvSpPr>
        <p:spPr>
          <a:xfrm>
            <a:off x="675878" y="4589466"/>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dirty="0"/>
          </a:p>
        </p:txBody>
      </p:sp>
      <p:sp>
        <p:nvSpPr>
          <p:cNvPr id="5" name="Footer Placeholder 4"/>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dirty="0"/>
          </a:p>
        </p:txBody>
      </p:sp>
      <p:sp>
        <p:nvSpPr>
          <p:cNvPr id="6" name="Footer Placeholder 5"/>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6"/>
            <a:ext cx="8543925" cy="1325563"/>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2328" y="2505075"/>
            <a:ext cx="4190702"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014913" y="2505075"/>
            <a:ext cx="421134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4/20/2023</a:t>
            </a:fld>
            <a:endParaRPr lang="en-US" dirty="0"/>
          </a:p>
        </p:txBody>
      </p:sp>
      <p:sp>
        <p:nvSpPr>
          <p:cNvPr id="8" name="Footer Placeholder 7"/>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4/20/2023</a:t>
            </a:fld>
            <a:endParaRPr lang="en-US" dirty="0"/>
          </a:p>
        </p:txBody>
      </p:sp>
      <p:sp>
        <p:nvSpPr>
          <p:cNvPr id="4" name="Footer Placeholder 3"/>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4/20/2023</a:t>
            </a:fld>
            <a:endParaRPr lang="en-US" dirty="0"/>
          </a:p>
        </p:txBody>
      </p:sp>
      <p:sp>
        <p:nvSpPr>
          <p:cNvPr id="3" name="Footer Placeholder 2"/>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4211341"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dirty="0"/>
          </a:p>
        </p:txBody>
      </p:sp>
      <p:sp>
        <p:nvSpPr>
          <p:cNvPr id="6" name="Footer Placeholder 5"/>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4211341"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dirty="0"/>
          </a:p>
        </p:txBody>
      </p:sp>
      <p:sp>
        <p:nvSpPr>
          <p:cNvPr id="6" name="Footer Placeholder 5"/>
          <p:cNvSpPr>
            <a:spLocks noGrp="1"/>
          </p:cNvSpPr>
          <p:nvPr>
            <p:ph type="ftr" sz="quarter" idx="11"/>
          </p:nvPr>
        </p:nvSpPr>
        <p:spPr>
          <a:xfrm>
            <a:off x="3281363" y="6356353"/>
            <a:ext cx="33432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143001"/>
            <a:ext cx="8543925" cy="685799"/>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681038" y="2057401"/>
            <a:ext cx="8543925" cy="4119562"/>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4" name="Date Placeholder 3"/>
          <p:cNvSpPr>
            <a:spLocks noGrp="1"/>
          </p:cNvSpPr>
          <p:nvPr>
            <p:ph type="dt" sz="half" idx="2"/>
          </p:nvPr>
        </p:nvSpPr>
        <p:spPr>
          <a:xfrm>
            <a:off x="681038" y="6237313"/>
            <a:ext cx="2228850" cy="484166"/>
          </a:xfrm>
          <a:prstGeom prst="rect">
            <a:avLst/>
          </a:prstGeom>
        </p:spPr>
        <p:txBody>
          <a:bodyPr vert="horz" lIns="91440" tIns="45720" rIns="91440" bIns="45720" rtlCol="0" anchor="ctr"/>
          <a:lstStyle>
            <a:lvl1pPr algn="l">
              <a:defRPr sz="900" baseline="0">
                <a:solidFill>
                  <a:schemeClr val="tx1">
                    <a:tint val="75000"/>
                  </a:schemeClr>
                </a:solidFill>
              </a:defRPr>
            </a:lvl1pPr>
          </a:lstStyle>
          <a:p>
            <a:r>
              <a:rPr lang="sl-SI" dirty="0"/>
              <a:t>Dunajska cesta 56, 1000 Ljubljana</a:t>
            </a:r>
            <a:br>
              <a:rPr lang="sl-SI" dirty="0"/>
            </a:br>
            <a:r>
              <a:rPr lang="sl-SI" dirty="0"/>
              <a:t>tel.: 01400 5710</a:t>
            </a:r>
          </a:p>
          <a:p>
            <a:r>
              <a:rPr lang="sl-SI" dirty="0"/>
              <a:t>anti.korupcija@kpk-rs.si / www.kpk-rs.si</a:t>
            </a:r>
          </a:p>
          <a:p>
            <a:endParaRPr lang="en-US" dirty="0"/>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1561" y="404665"/>
            <a:ext cx="4248471" cy="5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grada no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kern="1200">
          <a:solidFill>
            <a:schemeClr val="tx1"/>
          </a:solidFill>
          <a:latin typeface="Arial"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gor.pirjevec@kpk-rs.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zzpri@kpk-rs.s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38250" y="1122362"/>
            <a:ext cx="7429500" cy="4898926"/>
          </a:xfrm>
        </p:spPr>
        <p:txBody>
          <a:bodyPr>
            <a:normAutofit fontScale="90000"/>
          </a:bodyPr>
          <a:lstStyle/>
          <a:p>
            <a:pPr>
              <a:lnSpc>
                <a:spcPct val="100000"/>
              </a:lnSpc>
            </a:pPr>
            <a:br>
              <a:rPr lang="sl-SI" sz="3600" b="1" dirty="0"/>
            </a:br>
            <a:br>
              <a:rPr lang="sl-SI" sz="3600" b="1" dirty="0"/>
            </a:br>
            <a:br>
              <a:rPr lang="sl-SI" sz="3600" b="1" dirty="0"/>
            </a:br>
            <a:br>
              <a:rPr lang="sl-SI" sz="3600" b="1" dirty="0"/>
            </a:br>
            <a:r>
              <a:rPr lang="sl-SI" sz="3600" b="1" dirty="0"/>
              <a:t>PREDSTAVITEV ZAKONA</a:t>
            </a:r>
            <a:br>
              <a:rPr lang="sl-SI" sz="3600" b="1" dirty="0"/>
            </a:br>
            <a:r>
              <a:rPr lang="sl-SI" sz="3600" b="1" dirty="0"/>
              <a:t>O ZAŠČITI PRIJAVITELJEV</a:t>
            </a:r>
            <a:br>
              <a:rPr lang="sl-SI" sz="3600" b="1" dirty="0"/>
            </a:br>
            <a:r>
              <a:rPr lang="sl-SI" sz="2200" b="1" dirty="0"/>
              <a:t>OBVEZNOSTI ZA ZASEBNI SEKTOR</a:t>
            </a:r>
            <a:br>
              <a:rPr lang="sl-SI" sz="3100" b="1" dirty="0"/>
            </a:br>
            <a:br>
              <a:rPr lang="sl-SI" sz="3100" b="1" dirty="0"/>
            </a:br>
            <a:br>
              <a:rPr lang="sl-SI" sz="3600" b="1" dirty="0"/>
            </a:br>
            <a:br>
              <a:rPr lang="sl-SI" sz="2000" b="1" dirty="0"/>
            </a:br>
            <a:r>
              <a:rPr lang="sl-SI" sz="2000" b="1" dirty="0"/>
              <a:t>Komisija za preprečevanje korupcije</a:t>
            </a:r>
            <a:br>
              <a:rPr lang="sl-SI" sz="2000" b="1" dirty="0"/>
            </a:br>
            <a:r>
              <a:rPr lang="sl-SI" sz="1800" b="1" dirty="0"/>
              <a:t>Center za zaščito prijaviteljev</a:t>
            </a:r>
            <a:br>
              <a:rPr lang="sl-SI" sz="2000" b="1" dirty="0"/>
            </a:br>
            <a:r>
              <a:rPr lang="sl-SI" sz="1600" b="1" dirty="0"/>
              <a:t>Gregor Pirjevec</a:t>
            </a:r>
            <a:br>
              <a:rPr lang="sl-SI" sz="2000" b="1" dirty="0"/>
            </a:br>
            <a:r>
              <a:rPr lang="sl-SI" sz="1400" b="1" dirty="0">
                <a:hlinkClick r:id="rId3"/>
              </a:rPr>
              <a:t>gregor.pirjevec@kpk-rs.si</a:t>
            </a:r>
            <a:br>
              <a:rPr lang="sl-SI" sz="1400" b="1" dirty="0"/>
            </a:br>
            <a:br>
              <a:rPr lang="sl-SI" sz="3600" b="1" dirty="0"/>
            </a:br>
            <a:endParaRPr lang="sl-SI" sz="3600" b="1" dirty="0"/>
          </a:p>
        </p:txBody>
      </p:sp>
      <p:sp>
        <p:nvSpPr>
          <p:cNvPr id="3" name="Podnaslov 2"/>
          <p:cNvSpPr>
            <a:spLocks noGrp="1"/>
          </p:cNvSpPr>
          <p:nvPr>
            <p:ph type="subTitle" idx="1"/>
          </p:nvPr>
        </p:nvSpPr>
        <p:spPr>
          <a:xfrm flipV="1">
            <a:off x="1352600" y="6453336"/>
            <a:ext cx="7429500" cy="45719"/>
          </a:xfrm>
        </p:spPr>
        <p:txBody>
          <a:bodyPr>
            <a:normAutofit fontScale="25000" lnSpcReduction="20000"/>
          </a:bodyPr>
          <a:lstStyle/>
          <a:p>
            <a:endParaRPr lang="sl-SI" dirty="0"/>
          </a:p>
        </p:txBody>
      </p:sp>
    </p:spTree>
    <p:extLst>
      <p:ext uri="{BB962C8B-B14F-4D97-AF65-F5344CB8AC3E}">
        <p14:creationId xmlns:p14="http://schemas.microsoft.com/office/powerpoint/2010/main" val="145239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NOTRANJA PRIJAVA</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just">
              <a:buNone/>
            </a:pPr>
            <a:r>
              <a:rPr lang="en-GB" sz="1800" b="0" i="0" u="none" strike="noStrike" baseline="0" dirty="0" err="1">
                <a:latin typeface="+mn-lt"/>
              </a:rPr>
              <a:t>Notranja</a:t>
            </a:r>
            <a:r>
              <a:rPr lang="en-GB" sz="1800" b="0" i="0" u="none" strike="noStrike" baseline="0" dirty="0">
                <a:latin typeface="+mn-lt"/>
              </a:rPr>
              <a:t> pot za </a:t>
            </a:r>
            <a:r>
              <a:rPr lang="en-GB" sz="1800" b="0" i="0" u="none" strike="noStrike" baseline="0" dirty="0" err="1">
                <a:latin typeface="+mn-lt"/>
              </a:rPr>
              <a:t>prijavo</a:t>
            </a:r>
            <a:r>
              <a:rPr lang="en-GB" sz="1800" b="0" i="0" u="none" strike="noStrike" baseline="0" dirty="0">
                <a:latin typeface="+mn-lt"/>
              </a:rPr>
              <a:t> se </a:t>
            </a:r>
            <a:r>
              <a:rPr lang="en-GB" sz="1800" b="0" i="0" u="none" strike="noStrike" baseline="0" dirty="0" err="1">
                <a:latin typeface="+mn-lt"/>
              </a:rPr>
              <a:t>vzpostavi</a:t>
            </a:r>
            <a:r>
              <a:rPr lang="en-GB" sz="1800" b="0" i="0" u="none" strike="noStrike" baseline="0" dirty="0">
                <a:latin typeface="+mn-lt"/>
              </a:rPr>
              <a:t> </a:t>
            </a:r>
            <a:r>
              <a:rPr lang="en-GB" sz="1800" b="0" i="0" u="none" strike="noStrike" baseline="0" dirty="0" err="1">
                <a:latin typeface="+mn-lt"/>
              </a:rPr>
              <a:t>tako</a:t>
            </a:r>
            <a:r>
              <a:rPr lang="en-GB" sz="1800" b="0" i="0" u="none" strike="noStrike" baseline="0" dirty="0">
                <a:latin typeface="+mn-lt"/>
              </a:rPr>
              <a:t>, da se </a:t>
            </a:r>
            <a:r>
              <a:rPr lang="en-GB" sz="1800" b="0" i="0" u="none" strike="noStrike" baseline="0" dirty="0" err="1">
                <a:latin typeface="+mn-lt"/>
              </a:rPr>
              <a:t>določi</a:t>
            </a:r>
            <a:r>
              <a:rPr lang="en-GB" sz="1800" b="0" i="0" u="none" strike="noStrike" baseline="0" dirty="0">
                <a:latin typeface="+mn-lt"/>
              </a:rPr>
              <a:t> </a:t>
            </a:r>
            <a:r>
              <a:rPr lang="en-GB" sz="1800" b="1" i="0" u="none" strike="noStrike" baseline="0" dirty="0" err="1">
                <a:latin typeface="+mn-lt"/>
              </a:rPr>
              <a:t>poseben</a:t>
            </a:r>
            <a:r>
              <a:rPr lang="sl-SI" sz="1800" b="1" dirty="0">
                <a:latin typeface="+mn-lt"/>
              </a:rPr>
              <a:t> </a:t>
            </a:r>
            <a:r>
              <a:rPr lang="en-GB" sz="1800" b="1" i="0" u="none" strike="noStrike" baseline="0" dirty="0" err="1">
                <a:latin typeface="+mn-lt"/>
              </a:rPr>
              <a:t>elektronski</a:t>
            </a:r>
            <a:r>
              <a:rPr lang="en-GB" sz="1800" b="1" i="0" u="none" strike="noStrike" baseline="0" dirty="0">
                <a:latin typeface="+mn-lt"/>
              </a:rPr>
              <a:t> </a:t>
            </a:r>
            <a:r>
              <a:rPr lang="en-GB" sz="1800" b="1" i="0" u="none" strike="noStrike" baseline="0" dirty="0" err="1">
                <a:latin typeface="+mn-lt"/>
              </a:rPr>
              <a:t>naslov</a:t>
            </a:r>
            <a:r>
              <a:rPr lang="en-GB" sz="1800" b="1" i="0" u="none" strike="noStrike" baseline="0" dirty="0">
                <a:latin typeface="+mn-lt"/>
              </a:rPr>
              <a:t> </a:t>
            </a:r>
            <a:r>
              <a:rPr lang="en-GB" sz="1800" b="0" i="0" u="none" strike="noStrike" baseline="0" dirty="0">
                <a:latin typeface="+mn-lt"/>
              </a:rPr>
              <a:t>in </a:t>
            </a:r>
            <a:r>
              <a:rPr lang="en-GB" sz="1800" b="1" i="0" u="none" strike="noStrike" baseline="0" dirty="0" err="1">
                <a:latin typeface="+mn-lt"/>
              </a:rPr>
              <a:t>telefonsko</a:t>
            </a:r>
            <a:r>
              <a:rPr lang="en-GB" sz="1800" b="1" i="0" u="none" strike="noStrike" baseline="0" dirty="0">
                <a:latin typeface="+mn-lt"/>
              </a:rPr>
              <a:t> </a:t>
            </a:r>
            <a:r>
              <a:rPr lang="en-GB" sz="1800" b="1" i="0" u="none" strike="noStrike" baseline="0" dirty="0" err="1">
                <a:latin typeface="+mn-lt"/>
              </a:rPr>
              <a:t>številko</a:t>
            </a:r>
            <a:r>
              <a:rPr lang="en-GB" sz="1800" b="1"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druge</a:t>
            </a:r>
            <a:r>
              <a:rPr lang="en-GB" sz="1800" b="0" i="0" u="none" strike="noStrike" baseline="0" dirty="0">
                <a:latin typeface="+mn-lt"/>
              </a:rPr>
              <a:t> </a:t>
            </a:r>
            <a:r>
              <a:rPr lang="en-GB" sz="1800" b="0" i="0" u="none" strike="noStrike" baseline="0" dirty="0" err="1">
                <a:latin typeface="+mn-lt"/>
              </a:rPr>
              <a:t>kontaktne</a:t>
            </a:r>
            <a:r>
              <a:rPr lang="en-GB" sz="1800" b="0" i="0" u="none" strike="noStrike" baseline="0" dirty="0">
                <a:latin typeface="+mn-lt"/>
              </a:rPr>
              <a:t> </a:t>
            </a:r>
            <a:r>
              <a:rPr lang="en-GB" sz="1800" b="0" i="0" u="none" strike="noStrike" baseline="0" dirty="0" err="1">
                <a:latin typeface="+mn-lt"/>
              </a:rPr>
              <a:t>podatke</a:t>
            </a:r>
            <a:r>
              <a:rPr lang="en-GB" sz="1800" b="0" i="0" u="none" strike="noStrike" baseline="0" dirty="0">
                <a:latin typeface="+mn-lt"/>
              </a:rPr>
              <a:t> za </a:t>
            </a:r>
            <a:r>
              <a:rPr lang="en-GB" sz="1800" b="0" i="0" u="none" strike="noStrike" baseline="0" dirty="0" err="1">
                <a:latin typeface="+mn-lt"/>
              </a:rPr>
              <a:t>prejem</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a:t>
            </a:r>
            <a:r>
              <a:rPr lang="sl-SI" sz="1800" b="0" i="0" u="none" strike="noStrike" baseline="0" dirty="0">
                <a:latin typeface="+mn-lt"/>
              </a:rPr>
              <a:t> </a:t>
            </a:r>
            <a:r>
              <a:rPr lang="en-GB" sz="1800" b="0" i="0" u="none" strike="noStrike" baseline="0" dirty="0" err="1">
                <a:latin typeface="+mn-lt"/>
              </a:rPr>
              <a:t>ukrepe</a:t>
            </a:r>
            <a:r>
              <a:rPr lang="en-GB" sz="1800" b="0" i="0" u="none" strike="noStrike" baseline="0" dirty="0">
                <a:latin typeface="+mn-lt"/>
              </a:rPr>
              <a:t> za </a:t>
            </a:r>
            <a:r>
              <a:rPr lang="en-GB" sz="1800" b="0" i="0" u="none" strike="noStrike" baseline="0" dirty="0" err="1">
                <a:latin typeface="+mn-lt"/>
              </a:rPr>
              <a:t>preprečitev</a:t>
            </a:r>
            <a:r>
              <a:rPr lang="en-GB" sz="1800" b="0" i="0" u="none" strike="noStrike" baseline="0" dirty="0">
                <a:latin typeface="+mn-lt"/>
              </a:rPr>
              <a:t> </a:t>
            </a:r>
            <a:r>
              <a:rPr lang="en-GB" sz="1800" b="0" i="0" u="none" strike="noStrike" baseline="0" dirty="0" err="1">
                <a:latin typeface="+mn-lt"/>
              </a:rPr>
              <a:t>razkritja</a:t>
            </a:r>
            <a:r>
              <a:rPr lang="en-GB" sz="1800" b="0" i="0" u="none" strike="noStrike" baseline="0" dirty="0">
                <a:latin typeface="+mn-lt"/>
              </a:rPr>
              <a:t> </a:t>
            </a:r>
            <a:r>
              <a:rPr lang="en-GB" sz="1800" b="0" i="0" u="none" strike="noStrike" baseline="0" dirty="0" err="1">
                <a:latin typeface="+mn-lt"/>
              </a:rPr>
              <a:t>identitete</a:t>
            </a:r>
            <a:r>
              <a:rPr lang="en-GB" sz="1800" b="0" i="0" u="none" strike="noStrike" baseline="0" dirty="0">
                <a:latin typeface="+mn-lt"/>
              </a:rPr>
              <a:t> </a:t>
            </a:r>
            <a:r>
              <a:rPr lang="en-GB" sz="1800" b="0" i="0" u="none" strike="noStrike" baseline="0" dirty="0" err="1">
                <a:latin typeface="+mn-lt"/>
              </a:rPr>
              <a:t>prijavitelja</a:t>
            </a:r>
            <a:r>
              <a:rPr lang="en-GB" sz="1800" b="0" i="0" u="none" strike="noStrike" baseline="0" dirty="0">
                <a:latin typeface="+mn-lt"/>
              </a:rPr>
              <a:t> in da se </a:t>
            </a:r>
            <a:r>
              <a:rPr lang="en-GB" sz="1800" b="1" i="0" u="none" strike="noStrike" baseline="0" dirty="0" err="1">
                <a:latin typeface="+mn-lt"/>
              </a:rPr>
              <a:t>imenuje</a:t>
            </a:r>
            <a:r>
              <a:rPr lang="en-GB" sz="1800" b="1" i="0" u="none" strike="noStrike" baseline="0" dirty="0">
                <a:latin typeface="+mn-lt"/>
              </a:rPr>
              <a:t> </a:t>
            </a:r>
            <a:r>
              <a:rPr lang="en-GB" sz="1800" b="1" i="0" u="none" strike="noStrike" baseline="0" dirty="0" err="1">
                <a:latin typeface="+mn-lt"/>
              </a:rPr>
              <a:t>zaupnika</a:t>
            </a:r>
            <a:r>
              <a:rPr lang="en-GB" sz="1800" b="0" i="0" u="none" strike="noStrike" baseline="0" dirty="0">
                <a:latin typeface="+mn-lt"/>
              </a:rPr>
              <a:t>.</a:t>
            </a:r>
            <a:endParaRPr lang="sl-SI" sz="1800" dirty="0">
              <a:latin typeface="+mn-lt"/>
            </a:endParaRPr>
          </a:p>
          <a:p>
            <a:pPr marL="0" indent="0" algn="just">
              <a:buNone/>
            </a:pPr>
            <a:r>
              <a:rPr lang="en-GB" sz="1800" b="1" i="0" u="none" strike="noStrike" baseline="0" dirty="0" err="1">
                <a:latin typeface="+mn-lt"/>
              </a:rPr>
              <a:t>Zavezanci</a:t>
            </a:r>
            <a:r>
              <a:rPr lang="en-GB" sz="1800" b="0" i="0" u="none" strike="noStrike" baseline="0" dirty="0">
                <a:latin typeface="+mn-lt"/>
              </a:rPr>
              <a:t> za </a:t>
            </a:r>
            <a:r>
              <a:rPr lang="en-GB" sz="1800" b="0" i="0" u="none" strike="noStrike" baseline="0" dirty="0" err="1">
                <a:latin typeface="+mn-lt"/>
              </a:rPr>
              <a:t>vzpostavitev</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poti</a:t>
            </a:r>
            <a:r>
              <a:rPr lang="en-GB" sz="1800" b="0" i="0" u="none" strike="noStrike" baseline="0" dirty="0">
                <a:latin typeface="+mn-lt"/>
              </a:rPr>
              <a:t> za </a:t>
            </a:r>
            <a:r>
              <a:rPr lang="en-GB" sz="1800" b="0" i="0" u="none" strike="noStrike" baseline="0" dirty="0" err="1">
                <a:latin typeface="+mn-lt"/>
              </a:rPr>
              <a:t>prijavo</a:t>
            </a:r>
            <a:r>
              <a:rPr lang="en-GB" sz="1800" b="0" i="0" u="none" strike="noStrike" baseline="0" dirty="0">
                <a:latin typeface="+mn-lt"/>
              </a:rPr>
              <a:t> so </a:t>
            </a:r>
            <a:r>
              <a:rPr lang="en-GB" sz="1800" b="1" i="0" u="none" strike="noStrike" baseline="0" dirty="0" err="1">
                <a:latin typeface="+mn-lt"/>
              </a:rPr>
              <a:t>subjekti</a:t>
            </a:r>
            <a:r>
              <a:rPr lang="en-GB" sz="1800" b="1" i="0" u="none" strike="noStrike" baseline="0" dirty="0">
                <a:latin typeface="+mn-lt"/>
              </a:rPr>
              <a:t> v </a:t>
            </a:r>
            <a:r>
              <a:rPr lang="en-GB" sz="1800" b="1" i="0" u="none" strike="noStrike" baseline="0" dirty="0" err="1">
                <a:latin typeface="+mn-lt"/>
              </a:rPr>
              <a:t>javnem</a:t>
            </a:r>
            <a:r>
              <a:rPr lang="en-GB" sz="1800" b="1" i="0" u="none" strike="noStrike" baseline="0" dirty="0">
                <a:latin typeface="+mn-lt"/>
              </a:rPr>
              <a:t> in</a:t>
            </a:r>
            <a:r>
              <a:rPr lang="sl-SI" sz="1800" b="1" i="0" u="none" strike="noStrike" baseline="0" dirty="0">
                <a:latin typeface="+mn-lt"/>
              </a:rPr>
              <a:t> </a:t>
            </a:r>
            <a:r>
              <a:rPr lang="pl-PL" sz="1800" b="1" i="0" u="none" strike="noStrike" baseline="0" dirty="0">
                <a:latin typeface="+mn-lt"/>
              </a:rPr>
              <a:t>zasebnem sektorju s 50 ali več zaposlenimi.</a:t>
            </a:r>
            <a:endParaRPr lang="pl-PL" sz="1800" dirty="0">
              <a:latin typeface="+mn-lt"/>
            </a:endParaRPr>
          </a:p>
          <a:p>
            <a:pPr marL="0" indent="0" algn="just">
              <a:buNone/>
            </a:pPr>
            <a:r>
              <a:rPr lang="pl-PL" sz="1800" b="0" i="0" u="sng" strike="noStrike" baseline="0" dirty="0">
                <a:latin typeface="+mn-lt"/>
              </a:rPr>
              <a:t>Izjeme:</a:t>
            </a:r>
          </a:p>
          <a:p>
            <a:pPr algn="just">
              <a:buFontTx/>
              <a:buChar char="-"/>
            </a:pPr>
            <a:r>
              <a:rPr lang="en-GB" sz="1800" b="0" i="0" u="none" strike="noStrike" baseline="0" dirty="0" err="1">
                <a:latin typeface="+mn-lt"/>
              </a:rPr>
              <a:t>subjekti</a:t>
            </a:r>
            <a:r>
              <a:rPr lang="en-GB" sz="1800" b="0" i="0" u="none" strike="noStrike" baseline="0" dirty="0">
                <a:latin typeface="+mn-lt"/>
              </a:rPr>
              <a:t> </a:t>
            </a:r>
            <a:r>
              <a:rPr lang="en-GB" sz="1800" b="1" i="0" u="none" strike="noStrike" baseline="0" dirty="0">
                <a:latin typeface="+mn-lt"/>
              </a:rPr>
              <a:t>z </a:t>
            </a:r>
            <a:r>
              <a:rPr lang="en-GB" sz="1800" b="1" i="0" u="none" strike="noStrike" baseline="0" dirty="0" err="1">
                <a:latin typeface="+mn-lt"/>
              </a:rPr>
              <a:t>najmanj</a:t>
            </a:r>
            <a:r>
              <a:rPr lang="en-GB" sz="1800" b="1" i="0" u="none" strike="noStrike" baseline="0" dirty="0">
                <a:latin typeface="+mn-lt"/>
              </a:rPr>
              <a:t> </a:t>
            </a:r>
            <a:r>
              <a:rPr lang="en-GB" sz="1800" b="1" i="0" u="none" strike="noStrike" baseline="0" dirty="0" err="1">
                <a:latin typeface="+mn-lt"/>
              </a:rPr>
              <a:t>desetimi</a:t>
            </a:r>
            <a:r>
              <a:rPr lang="en-GB" sz="1800" b="1" i="0" u="none" strike="noStrike" baseline="0" dirty="0">
                <a:latin typeface="+mn-lt"/>
              </a:rPr>
              <a:t> </a:t>
            </a:r>
            <a:r>
              <a:rPr lang="en-GB" sz="1800" b="1" i="0" u="none" strike="noStrike" baseline="0" dirty="0" err="1">
                <a:latin typeface="+mn-lt"/>
              </a:rPr>
              <a:t>zaposlenimi</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svojo</a:t>
            </a:r>
            <a:r>
              <a:rPr lang="sl-SI" sz="1800" b="0" i="0" u="none" strike="noStrike" baseline="0" dirty="0">
                <a:latin typeface="+mn-lt"/>
              </a:rPr>
              <a:t> </a:t>
            </a:r>
            <a:r>
              <a:rPr lang="en-GB" sz="1800" b="0" i="0" u="none" strike="noStrike" baseline="0" dirty="0" err="1">
                <a:latin typeface="+mn-lt"/>
              </a:rPr>
              <a:t>glavno</a:t>
            </a:r>
            <a:r>
              <a:rPr lang="en-GB" sz="1800" b="0" i="0" u="none" strike="noStrike" baseline="0" dirty="0">
                <a:latin typeface="+mn-lt"/>
              </a:rPr>
              <a:t> </a:t>
            </a:r>
            <a:r>
              <a:rPr lang="en-GB" sz="1800" b="0" i="0" u="none" strike="noStrike" baseline="0" dirty="0" err="1">
                <a:latin typeface="+mn-lt"/>
              </a:rPr>
              <a:t>registrirano</a:t>
            </a:r>
            <a:r>
              <a:rPr lang="en-GB" sz="1800" b="0" i="0" u="none" strike="noStrike" baseline="0" dirty="0">
                <a:latin typeface="+mn-lt"/>
              </a:rPr>
              <a:t> </a:t>
            </a:r>
            <a:r>
              <a:rPr lang="en-GB" sz="1800" b="0" i="0" u="none" strike="noStrike" baseline="0" dirty="0" err="1">
                <a:latin typeface="+mn-lt"/>
              </a:rPr>
              <a:t>dejavnost</a:t>
            </a:r>
            <a:r>
              <a:rPr lang="en-GB" sz="1800" b="0" i="0" u="none" strike="noStrike" baseline="0" dirty="0">
                <a:latin typeface="+mn-lt"/>
              </a:rPr>
              <a:t> </a:t>
            </a:r>
            <a:r>
              <a:rPr lang="en-GB" sz="1800" b="0" i="0" u="none" strike="noStrike" baseline="0" dirty="0" err="1">
                <a:latin typeface="+mn-lt"/>
              </a:rPr>
              <a:t>opravljajo</a:t>
            </a:r>
            <a:r>
              <a:rPr lang="en-GB" sz="1800" b="0" i="0" u="none" strike="noStrike" baseline="0" dirty="0">
                <a:latin typeface="+mn-lt"/>
              </a:rPr>
              <a:t>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področju</a:t>
            </a:r>
            <a:r>
              <a:rPr lang="en-GB" sz="1800" b="0" i="0" u="none" strike="noStrike" baseline="0" dirty="0">
                <a:latin typeface="+mn-lt"/>
              </a:rPr>
              <a:t> </a:t>
            </a:r>
            <a:r>
              <a:rPr lang="en-GB" sz="1800" b="0" i="0" u="none" strike="noStrike" baseline="0" dirty="0" err="1">
                <a:latin typeface="+mn-lt"/>
              </a:rPr>
              <a:t>zdravstva</a:t>
            </a:r>
            <a:r>
              <a:rPr lang="sl-SI" sz="1800" dirty="0">
                <a:latin typeface="+mn-lt"/>
              </a:rPr>
              <a:t>, </a:t>
            </a:r>
            <a:r>
              <a:rPr lang="en-GB" sz="1800" b="0" i="0" u="none" strike="noStrike" baseline="0" dirty="0" err="1">
                <a:latin typeface="+mn-lt"/>
              </a:rPr>
              <a:t>zbiranja</a:t>
            </a:r>
            <a:r>
              <a:rPr lang="en-GB" sz="1800" b="0" i="0" u="none" strike="noStrike" baseline="0" dirty="0">
                <a:latin typeface="+mn-lt"/>
              </a:rPr>
              <a:t>,</a:t>
            </a:r>
            <a:r>
              <a:rPr lang="sl-SI" sz="1800" b="0" i="0" u="none" strike="noStrike" baseline="0" dirty="0">
                <a:latin typeface="+mn-lt"/>
              </a:rPr>
              <a:t> </a:t>
            </a:r>
            <a:r>
              <a:rPr lang="en-GB" sz="1800" b="0" i="0" u="none" strike="noStrike" baseline="0" dirty="0" err="1">
                <a:latin typeface="+mn-lt"/>
              </a:rPr>
              <a:t>prečiščevanja</a:t>
            </a:r>
            <a:r>
              <a:rPr lang="en-GB" sz="1800" b="0" i="0" u="none" strike="noStrike" baseline="0" dirty="0">
                <a:latin typeface="+mn-lt"/>
              </a:rPr>
              <a:t> in </a:t>
            </a:r>
            <a:r>
              <a:rPr lang="en-GB" sz="1800" b="0" i="0" u="none" strike="noStrike" baseline="0" dirty="0" err="1">
                <a:latin typeface="+mn-lt"/>
              </a:rPr>
              <a:t>distribucije</a:t>
            </a:r>
            <a:r>
              <a:rPr lang="en-GB" sz="1800" b="0" i="0" u="none" strike="noStrike" baseline="0" dirty="0">
                <a:latin typeface="+mn-lt"/>
              </a:rPr>
              <a:t> </a:t>
            </a:r>
            <a:r>
              <a:rPr lang="en-GB" sz="1800" b="0" i="0" u="none" strike="noStrike" baseline="0" dirty="0" err="1">
                <a:latin typeface="+mn-lt"/>
              </a:rPr>
              <a:t>vode</a:t>
            </a:r>
            <a:r>
              <a:rPr lang="sl-SI" sz="1800" dirty="0">
                <a:latin typeface="+mn-lt"/>
              </a:rPr>
              <a:t> ter ravnanja z odpadki</a:t>
            </a:r>
            <a:r>
              <a:rPr lang="pl-PL" sz="1800" dirty="0">
                <a:latin typeface="+mn-lt"/>
              </a:rPr>
              <a:t>;</a:t>
            </a:r>
          </a:p>
          <a:p>
            <a:pPr algn="just">
              <a:buFontTx/>
              <a:buChar char="-"/>
            </a:pPr>
            <a:r>
              <a:rPr lang="sl-SI" sz="1800" b="1" dirty="0">
                <a:latin typeface="+mn-lt"/>
              </a:rPr>
              <a:t>n</a:t>
            </a:r>
            <a:r>
              <a:rPr lang="sl-SI" sz="1800" b="1" i="0" u="none" strike="noStrike" baseline="0" dirty="0">
                <a:latin typeface="+mn-lt"/>
              </a:rPr>
              <a:t>e glede na število </a:t>
            </a:r>
            <a:r>
              <a:rPr lang="sl-SI" sz="1800" b="1" dirty="0">
                <a:latin typeface="+mn-lt"/>
              </a:rPr>
              <a:t>z</a:t>
            </a:r>
            <a:r>
              <a:rPr lang="sl-SI" sz="1800" b="1" i="0" u="none" strike="noStrike" baseline="0" dirty="0">
                <a:latin typeface="+mn-lt"/>
              </a:rPr>
              <a:t>aposlenih: </a:t>
            </a:r>
            <a:r>
              <a:rPr lang="en-GB" sz="1800" b="0" i="0" u="none" strike="noStrike" baseline="0" dirty="0" err="1">
                <a:latin typeface="+mn-lt"/>
              </a:rPr>
              <a:t>ministrstva</a:t>
            </a:r>
            <a:r>
              <a:rPr lang="en-GB" sz="1800" b="0" i="0" u="none" strike="noStrike" baseline="0" dirty="0">
                <a:latin typeface="+mn-lt"/>
              </a:rPr>
              <a:t>, </a:t>
            </a:r>
            <a:r>
              <a:rPr lang="en-GB" sz="1800" b="0" i="0" u="none" strike="noStrike" baseline="0" dirty="0" err="1">
                <a:latin typeface="+mn-lt"/>
              </a:rPr>
              <a:t>upravne</a:t>
            </a:r>
            <a:r>
              <a:rPr lang="en-GB" sz="1800" b="0" i="0" u="none" strike="noStrike" baseline="0" dirty="0">
                <a:latin typeface="+mn-lt"/>
              </a:rPr>
              <a:t> </a:t>
            </a:r>
            <a:r>
              <a:rPr lang="en-GB" sz="1800" b="0" i="0" u="none" strike="noStrike" baseline="0" dirty="0" err="1">
                <a:latin typeface="+mn-lt"/>
              </a:rPr>
              <a:t>enote</a:t>
            </a:r>
            <a:r>
              <a:rPr lang="en-GB" sz="1800" b="0" i="0" u="none" strike="noStrike" baseline="0" dirty="0">
                <a:latin typeface="+mn-lt"/>
              </a:rPr>
              <a:t>, </a:t>
            </a:r>
            <a:r>
              <a:rPr lang="en-GB" sz="1800" b="0" i="0" u="none" strike="noStrike" baseline="0" dirty="0" err="1">
                <a:latin typeface="+mn-lt"/>
              </a:rPr>
              <a:t>vladne</a:t>
            </a:r>
            <a:r>
              <a:rPr lang="en-GB" sz="1800" b="0" i="0" u="none" strike="noStrike" baseline="0" dirty="0">
                <a:latin typeface="+mn-lt"/>
              </a:rPr>
              <a:t> </a:t>
            </a:r>
            <a:r>
              <a:rPr lang="en-GB" sz="1800" b="0" i="0" u="none" strike="noStrike" baseline="0" dirty="0" err="1">
                <a:latin typeface="+mn-lt"/>
              </a:rPr>
              <a:t>službe</a:t>
            </a:r>
            <a:r>
              <a:rPr lang="en-GB" sz="1800" b="0" i="0" u="none" strike="noStrike" baseline="0" dirty="0">
                <a:latin typeface="+mn-lt"/>
              </a:rPr>
              <a:t>, </a:t>
            </a:r>
            <a:r>
              <a:rPr lang="en-GB" sz="1800" b="0" i="0" u="none" strike="noStrike" baseline="0" dirty="0" err="1">
                <a:latin typeface="+mn-lt"/>
              </a:rPr>
              <a:t>javne</a:t>
            </a:r>
            <a:r>
              <a:rPr lang="en-GB" sz="1800" b="0" i="0" u="none" strike="noStrike" baseline="0" dirty="0">
                <a:latin typeface="+mn-lt"/>
              </a:rPr>
              <a:t> </a:t>
            </a:r>
            <a:r>
              <a:rPr lang="en-GB" sz="1800" b="0" i="0" u="none" strike="noStrike" baseline="0" dirty="0" err="1">
                <a:latin typeface="+mn-lt"/>
              </a:rPr>
              <a:t>agencije</a:t>
            </a:r>
            <a:r>
              <a:rPr lang="en-GB" sz="1800" b="0" i="0" u="none" strike="noStrike" baseline="0" dirty="0">
                <a:latin typeface="+mn-lt"/>
              </a:rPr>
              <a:t>, Urad </a:t>
            </a:r>
            <a:r>
              <a:rPr lang="en-GB" sz="1800" b="0" i="0" u="none" strike="noStrike" baseline="0" dirty="0" err="1">
                <a:latin typeface="+mn-lt"/>
              </a:rPr>
              <a:t>predsednika</a:t>
            </a:r>
            <a:r>
              <a:rPr lang="en-GB" sz="1800" b="0" i="0" u="none" strike="noStrike" baseline="0" dirty="0">
                <a:latin typeface="+mn-lt"/>
              </a:rPr>
              <a:t> </a:t>
            </a:r>
            <a:r>
              <a:rPr lang="sl-SI" sz="1800" b="0" i="0" u="none" strike="noStrike" baseline="0" dirty="0">
                <a:latin typeface="+mn-lt"/>
              </a:rPr>
              <a:t>RS</a:t>
            </a:r>
            <a:r>
              <a:rPr lang="en-GB" sz="1800" b="0" i="0" u="none" strike="noStrike" baseline="0" dirty="0">
                <a:latin typeface="+mn-lt"/>
              </a:rPr>
              <a:t>, </a:t>
            </a:r>
            <a:r>
              <a:rPr lang="en-GB" sz="1800" b="0" i="0" u="none" strike="noStrike" baseline="0" dirty="0" err="1">
                <a:latin typeface="+mn-lt"/>
              </a:rPr>
              <a:t>Državno</a:t>
            </a:r>
            <a:r>
              <a:rPr lang="en-GB" sz="1800" b="0" i="0" u="none" strike="noStrike" baseline="0" dirty="0">
                <a:latin typeface="+mn-lt"/>
              </a:rPr>
              <a:t> </a:t>
            </a:r>
            <a:r>
              <a:rPr lang="en-GB" sz="1800" b="0" i="0" u="none" strike="noStrike" baseline="0" dirty="0" err="1">
                <a:latin typeface="+mn-lt"/>
              </a:rPr>
              <a:t>odvetništvo</a:t>
            </a:r>
            <a:r>
              <a:rPr lang="en-GB" sz="1800" b="0" i="0" u="none" strike="noStrike" baseline="0" dirty="0">
                <a:latin typeface="+mn-lt"/>
              </a:rPr>
              <a:t> </a:t>
            </a:r>
            <a:r>
              <a:rPr lang="sl-SI" sz="1800" b="0" i="0" u="none" strike="noStrike" baseline="0" dirty="0">
                <a:latin typeface="+mn-lt"/>
              </a:rPr>
              <a:t>RS</a:t>
            </a:r>
            <a:r>
              <a:rPr lang="en-GB" sz="1800" b="0" i="0" u="none" strike="noStrike" baseline="0" dirty="0">
                <a:latin typeface="+mn-lt"/>
              </a:rPr>
              <a:t>, </a:t>
            </a:r>
            <a:r>
              <a:rPr lang="en-GB" sz="1800" b="0" i="0" u="none" strike="noStrike" baseline="0" dirty="0" err="1">
                <a:latin typeface="+mn-lt"/>
              </a:rPr>
              <a:t>Ustavno</a:t>
            </a:r>
            <a:r>
              <a:rPr lang="en-GB" sz="1800" b="0" i="0" u="none" strike="noStrike" baseline="0" dirty="0">
                <a:latin typeface="+mn-lt"/>
              </a:rPr>
              <a:t> </a:t>
            </a:r>
            <a:r>
              <a:rPr lang="en-GB" sz="1800" b="0" i="0" u="none" strike="noStrike" baseline="0" dirty="0" err="1">
                <a:latin typeface="+mn-lt"/>
              </a:rPr>
              <a:t>sodišče</a:t>
            </a:r>
            <a:r>
              <a:rPr lang="en-GB" sz="1800" b="0" i="0" u="none" strike="noStrike" baseline="0" dirty="0">
                <a:latin typeface="+mn-lt"/>
              </a:rPr>
              <a:t> </a:t>
            </a:r>
            <a:r>
              <a:rPr lang="sl-SI" sz="1800" b="0" i="0" u="none" strike="noStrike" baseline="0" dirty="0">
                <a:latin typeface="+mn-lt"/>
              </a:rPr>
              <a:t>RS</a:t>
            </a:r>
            <a:r>
              <a:rPr lang="en-GB" sz="1800" b="0" i="0" u="none" strike="noStrike" baseline="0" dirty="0">
                <a:latin typeface="+mn-lt"/>
              </a:rPr>
              <a:t>, </a:t>
            </a:r>
            <a:r>
              <a:rPr lang="en-GB" sz="1800" b="0" i="0" u="none" strike="noStrike" baseline="0" dirty="0" err="1">
                <a:latin typeface="+mn-lt"/>
              </a:rPr>
              <a:t>Računsko</a:t>
            </a:r>
            <a:r>
              <a:rPr lang="en-GB" sz="1800" b="0" i="0" u="none" strike="noStrike" baseline="0" dirty="0">
                <a:latin typeface="+mn-lt"/>
              </a:rPr>
              <a:t> </a:t>
            </a:r>
            <a:r>
              <a:rPr lang="en-GB" sz="1800" b="0" i="0" u="none" strike="noStrike" baseline="0" dirty="0" err="1">
                <a:latin typeface="+mn-lt"/>
              </a:rPr>
              <a:t>sodišče</a:t>
            </a:r>
            <a:r>
              <a:rPr lang="en-GB" sz="1800" b="0" i="0" u="none" strike="noStrike" baseline="0" dirty="0">
                <a:latin typeface="+mn-lt"/>
              </a:rPr>
              <a:t> </a:t>
            </a:r>
            <a:r>
              <a:rPr lang="sl-SI" sz="1800" b="0" i="0" u="none" strike="noStrike" baseline="0" dirty="0">
                <a:latin typeface="+mn-lt"/>
              </a:rPr>
              <a:t>RS</a:t>
            </a:r>
            <a:r>
              <a:rPr lang="en-GB" sz="1800" b="0" i="0" u="none" strike="noStrike" baseline="0" dirty="0">
                <a:latin typeface="+mn-lt"/>
              </a:rPr>
              <a:t>, </a:t>
            </a:r>
            <a:r>
              <a:rPr lang="en-GB" sz="1800" b="0" i="0" u="none" strike="noStrike" baseline="0" dirty="0" err="1">
                <a:latin typeface="+mn-lt"/>
              </a:rPr>
              <a:t>Varuh</a:t>
            </a:r>
            <a:r>
              <a:rPr lang="en-GB" sz="1800" b="0" i="0" u="none" strike="noStrike" baseline="0" dirty="0">
                <a:latin typeface="+mn-lt"/>
              </a:rPr>
              <a:t> </a:t>
            </a:r>
            <a:r>
              <a:rPr lang="en-GB" sz="1800" b="0" i="0" u="none" strike="noStrike" baseline="0" dirty="0" err="1">
                <a:latin typeface="+mn-lt"/>
              </a:rPr>
              <a:t>človekovih</a:t>
            </a:r>
            <a:r>
              <a:rPr lang="en-GB" sz="1800" b="0" i="0" u="none" strike="noStrike" baseline="0" dirty="0">
                <a:latin typeface="+mn-lt"/>
              </a:rPr>
              <a:t> </a:t>
            </a:r>
            <a:r>
              <a:rPr lang="en-GB" sz="1800" b="0" i="0" u="none" strike="noStrike" baseline="0" dirty="0" err="1">
                <a:latin typeface="+mn-lt"/>
              </a:rPr>
              <a:t>pravic</a:t>
            </a:r>
            <a:r>
              <a:rPr lang="en-GB" sz="1800" b="0" i="0" u="none" strike="noStrike" baseline="0" dirty="0">
                <a:latin typeface="+mn-lt"/>
              </a:rPr>
              <a:t>,</a:t>
            </a:r>
            <a:r>
              <a:rPr lang="sl-SI" sz="1800" b="0" i="0" u="none" strike="noStrike" baseline="0" dirty="0">
                <a:latin typeface="+mn-lt"/>
              </a:rPr>
              <a:t> </a:t>
            </a:r>
            <a:r>
              <a:rPr lang="en-GB" sz="1800" b="0" i="0" u="none" strike="noStrike" baseline="0" dirty="0" err="1">
                <a:latin typeface="+mn-lt"/>
              </a:rPr>
              <a:t>Informacijski</a:t>
            </a:r>
            <a:r>
              <a:rPr lang="en-GB" sz="1800" b="0" i="0" u="none" strike="noStrike" baseline="0" dirty="0">
                <a:latin typeface="+mn-lt"/>
              </a:rPr>
              <a:t> </a:t>
            </a:r>
            <a:r>
              <a:rPr lang="en-GB" sz="1800" b="0" i="0" u="none" strike="noStrike" baseline="0" dirty="0" err="1">
                <a:latin typeface="+mn-lt"/>
              </a:rPr>
              <a:t>pooblaščenec</a:t>
            </a:r>
            <a:r>
              <a:rPr lang="en-GB" sz="1800" b="0" i="0" u="none" strike="noStrike" baseline="0" dirty="0">
                <a:latin typeface="+mn-lt"/>
              </a:rPr>
              <a:t>, </a:t>
            </a:r>
            <a:r>
              <a:rPr lang="en-GB" sz="1800" b="0" i="0" u="none" strike="noStrike" baseline="0" dirty="0" err="1">
                <a:latin typeface="+mn-lt"/>
              </a:rPr>
              <a:t>Komisija</a:t>
            </a:r>
            <a:r>
              <a:rPr lang="en-GB" sz="1800" b="0" i="0" u="none" strike="noStrike" baseline="0" dirty="0">
                <a:latin typeface="+mn-lt"/>
              </a:rPr>
              <a:t> za </a:t>
            </a:r>
            <a:r>
              <a:rPr lang="en-GB" sz="1800" b="0" i="0" u="none" strike="noStrike" baseline="0" dirty="0" err="1">
                <a:latin typeface="+mn-lt"/>
              </a:rPr>
              <a:t>preprečevanje</a:t>
            </a:r>
            <a:r>
              <a:rPr lang="en-GB" sz="1800" b="0" i="0" u="none" strike="noStrike" baseline="0" dirty="0">
                <a:latin typeface="+mn-lt"/>
              </a:rPr>
              <a:t> </a:t>
            </a:r>
            <a:r>
              <a:rPr lang="en-GB" sz="1800" b="0" i="0" u="none" strike="noStrike" baseline="0" dirty="0" err="1">
                <a:latin typeface="+mn-lt"/>
              </a:rPr>
              <a:t>korupcije</a:t>
            </a:r>
            <a:r>
              <a:rPr lang="en-GB" sz="1800" b="0" i="0" u="none" strike="noStrike" baseline="0" dirty="0">
                <a:latin typeface="+mn-lt"/>
              </a:rPr>
              <a:t>, </a:t>
            </a:r>
            <a:r>
              <a:rPr lang="en-GB" sz="1800" b="0" i="0" u="none" strike="noStrike" baseline="0" dirty="0" err="1">
                <a:latin typeface="+mn-lt"/>
              </a:rPr>
              <a:t>Državna</a:t>
            </a:r>
            <a:r>
              <a:rPr lang="en-GB" sz="1800" b="0" i="0" u="none" strike="noStrike" baseline="0" dirty="0">
                <a:latin typeface="+mn-lt"/>
              </a:rPr>
              <a:t> </a:t>
            </a:r>
            <a:r>
              <a:rPr lang="en-GB" sz="1800" b="0" i="0" u="none" strike="noStrike" baseline="0" dirty="0" err="1">
                <a:latin typeface="+mn-lt"/>
              </a:rPr>
              <a:t>revizijska</a:t>
            </a:r>
            <a:r>
              <a:rPr lang="sl-SI" sz="1800" b="0" i="0" u="none" strike="noStrike" baseline="0" dirty="0">
                <a:latin typeface="+mn-lt"/>
              </a:rPr>
              <a:t> </a:t>
            </a:r>
            <a:r>
              <a:rPr lang="en-GB" sz="1800" b="0" i="0" u="none" strike="noStrike" baseline="0" dirty="0" err="1">
                <a:latin typeface="+mn-lt"/>
              </a:rPr>
              <a:t>komisija</a:t>
            </a:r>
            <a:r>
              <a:rPr lang="en-GB" sz="1800" b="0" i="0" u="none" strike="noStrike" baseline="0" dirty="0">
                <a:latin typeface="+mn-lt"/>
              </a:rPr>
              <a:t> in </a:t>
            </a:r>
            <a:r>
              <a:rPr lang="en-GB" sz="1800" b="0" i="0" u="none" strike="noStrike" baseline="0" dirty="0" err="1">
                <a:latin typeface="+mn-lt"/>
              </a:rPr>
              <a:t>Zagovornik</a:t>
            </a:r>
            <a:r>
              <a:rPr lang="en-GB" sz="1800" b="0" i="0" u="none" strike="noStrike" baseline="0" dirty="0">
                <a:latin typeface="+mn-lt"/>
              </a:rPr>
              <a:t> </a:t>
            </a:r>
            <a:r>
              <a:rPr lang="en-GB" sz="1800" b="0" i="0" u="none" strike="noStrike" baseline="0" dirty="0" err="1">
                <a:latin typeface="+mn-lt"/>
              </a:rPr>
              <a:t>načela</a:t>
            </a:r>
            <a:r>
              <a:rPr lang="en-GB" sz="1800" b="0" i="0" u="none" strike="noStrike" baseline="0" dirty="0">
                <a:latin typeface="+mn-lt"/>
              </a:rPr>
              <a:t> </a:t>
            </a:r>
            <a:r>
              <a:rPr lang="en-GB" sz="1800" b="0" i="0" u="none" strike="noStrike" baseline="0" dirty="0" err="1">
                <a:latin typeface="+mn-lt"/>
              </a:rPr>
              <a:t>enakosti</a:t>
            </a:r>
            <a:r>
              <a:rPr lang="en-GB" sz="1800" b="0" i="0" u="none" strike="noStrike" baseline="0" dirty="0">
                <a:latin typeface="+mn-lt"/>
              </a:rPr>
              <a:t> </a:t>
            </a:r>
            <a:r>
              <a:rPr lang="en-GB" sz="1800" b="0" i="0" u="none" strike="noStrike" baseline="0" dirty="0" err="1">
                <a:latin typeface="+mn-lt"/>
              </a:rPr>
              <a:t>ter</a:t>
            </a:r>
            <a:r>
              <a:rPr lang="en-GB" sz="1800" b="0" i="0" u="none" strike="noStrike" baseline="0" dirty="0">
                <a:latin typeface="+mn-lt"/>
              </a:rPr>
              <a:t> </a:t>
            </a:r>
            <a:r>
              <a:rPr lang="en-GB" sz="1800" b="0" i="0" u="none" strike="noStrike" baseline="0" dirty="0" err="1">
                <a:latin typeface="+mn-lt"/>
              </a:rPr>
              <a:t>samoupravne</a:t>
            </a:r>
            <a:r>
              <a:rPr lang="en-GB" sz="1800" b="0" i="0" u="none" strike="noStrike" baseline="0" dirty="0">
                <a:latin typeface="+mn-lt"/>
              </a:rPr>
              <a:t> </a:t>
            </a:r>
            <a:r>
              <a:rPr lang="en-GB" sz="1800" b="0" i="0" u="none" strike="noStrike" baseline="0" dirty="0" err="1">
                <a:latin typeface="+mn-lt"/>
              </a:rPr>
              <a:t>lokalne</a:t>
            </a:r>
            <a:r>
              <a:rPr lang="en-GB" sz="1800" b="0" i="0" u="none" strike="noStrike" baseline="0" dirty="0">
                <a:latin typeface="+mn-lt"/>
              </a:rPr>
              <a:t> </a:t>
            </a:r>
            <a:r>
              <a:rPr lang="en-GB" sz="1800" b="0" i="0" u="none" strike="noStrike" baseline="0" dirty="0" err="1">
                <a:latin typeface="+mn-lt"/>
              </a:rPr>
              <a:t>skupnosti</a:t>
            </a:r>
            <a:r>
              <a:rPr lang="en-GB" sz="1800" b="0" i="0" u="none" strike="noStrike" baseline="0" dirty="0">
                <a:latin typeface="+mn-lt"/>
              </a:rPr>
              <a:t>.</a:t>
            </a:r>
            <a:endParaRPr lang="en-GB" dirty="0">
              <a:latin typeface="+mn-lt"/>
            </a:endParaRPr>
          </a:p>
        </p:txBody>
      </p:sp>
    </p:spTree>
    <p:extLst>
      <p:ext uri="{BB962C8B-B14F-4D97-AF65-F5344CB8AC3E}">
        <p14:creationId xmlns:p14="http://schemas.microsoft.com/office/powerpoint/2010/main" val="385150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NOTRANJA PRIJAVA</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a:xfrm>
            <a:off x="681038" y="2057400"/>
            <a:ext cx="8543925" cy="4683967"/>
          </a:xfrm>
        </p:spPr>
        <p:txBody>
          <a:bodyPr>
            <a:normAutofit/>
          </a:bodyPr>
          <a:lstStyle/>
          <a:p>
            <a:pPr marL="0" indent="0" algn="just">
              <a:buNone/>
            </a:pPr>
            <a:r>
              <a:rPr lang="pl-PL" sz="1800" b="0" i="0" u="sng" strike="noStrike" baseline="0" dirty="0">
                <a:latin typeface="+mn-lt"/>
              </a:rPr>
              <a:t>Dodatne izjeme:</a:t>
            </a:r>
          </a:p>
          <a:p>
            <a:pPr algn="just">
              <a:buFontTx/>
              <a:buChar char="-"/>
            </a:pPr>
            <a:r>
              <a:rPr lang="sl-SI" sz="1800" b="0" i="0" u="none" strike="noStrike" baseline="0" dirty="0">
                <a:latin typeface="+mn-lt"/>
              </a:rPr>
              <a:t>z</a:t>
            </a:r>
            <a:r>
              <a:rPr lang="en-GB" sz="1800" b="0" i="0" u="none" strike="noStrike" baseline="0" dirty="0" err="1">
                <a:latin typeface="+mn-lt"/>
              </a:rPr>
              <a:t>avezanci</a:t>
            </a:r>
            <a:r>
              <a:rPr lang="en-GB" sz="1800" b="0"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za </a:t>
            </a:r>
            <a:r>
              <a:rPr lang="en-GB" sz="1800" b="0" i="0" u="none" strike="noStrike" baseline="0" dirty="0" err="1">
                <a:latin typeface="+mn-lt"/>
              </a:rPr>
              <a:t>prejem</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 </a:t>
            </a:r>
            <a:r>
              <a:rPr lang="en-GB" sz="1800" b="0" i="0" u="none" strike="noStrike" baseline="0" dirty="0" err="1">
                <a:latin typeface="+mn-lt"/>
              </a:rPr>
              <a:t>določijo</a:t>
            </a:r>
            <a:r>
              <a:rPr lang="en-GB" sz="1800" b="0" i="0" u="none" strike="noStrike" baseline="0" dirty="0">
                <a:latin typeface="+mn-lt"/>
              </a:rPr>
              <a:t> </a:t>
            </a:r>
            <a:r>
              <a:rPr lang="en-GB" sz="1800" b="1" i="0" u="none" strike="noStrike" baseline="0" dirty="0" err="1">
                <a:latin typeface="+mn-lt"/>
              </a:rPr>
              <a:t>zunanjega</a:t>
            </a:r>
            <a:r>
              <a:rPr lang="en-GB" sz="1800" b="1" i="0" u="none" strike="noStrike" baseline="0" dirty="0">
                <a:latin typeface="+mn-lt"/>
              </a:rPr>
              <a:t> </a:t>
            </a:r>
            <a:r>
              <a:rPr lang="en-GB" sz="1800" b="1" i="0" u="none" strike="noStrike" baseline="0" dirty="0" err="1">
                <a:latin typeface="+mn-lt"/>
              </a:rPr>
              <a:t>ponudnika</a:t>
            </a:r>
            <a:r>
              <a:rPr lang="en-GB" sz="1800" b="1" i="0" u="none" strike="noStrike" baseline="0" dirty="0">
                <a:latin typeface="+mn-lt"/>
              </a:rPr>
              <a:t> </a:t>
            </a:r>
            <a:r>
              <a:rPr lang="en-GB" sz="1800" b="1" i="0" u="none" strike="noStrike" baseline="0" dirty="0" err="1">
                <a:latin typeface="+mn-lt"/>
              </a:rPr>
              <a:t>storitve</a:t>
            </a:r>
            <a:r>
              <a:rPr lang="sl-SI" sz="1800" b="1" dirty="0">
                <a:latin typeface="+mn-lt"/>
              </a:rPr>
              <a:t> </a:t>
            </a:r>
            <a:r>
              <a:rPr lang="en-GB" sz="1800" b="1" i="0" u="none" strike="noStrike" baseline="0" dirty="0" err="1">
                <a:latin typeface="+mn-lt"/>
              </a:rPr>
              <a:t>prejemanja</a:t>
            </a:r>
            <a:r>
              <a:rPr lang="en-GB" sz="1800" b="1" i="0" u="none" strike="noStrike" baseline="0" dirty="0">
                <a:latin typeface="+mn-lt"/>
              </a:rPr>
              <a:t> </a:t>
            </a:r>
            <a:r>
              <a:rPr lang="en-GB" sz="1800" b="1" i="0" u="none" strike="noStrike" baseline="0" dirty="0" err="1">
                <a:latin typeface="+mn-lt"/>
              </a:rPr>
              <a:t>prijav</a:t>
            </a:r>
            <a:r>
              <a:rPr lang="sl-SI" sz="1800" dirty="0">
                <a:latin typeface="+mn-lt"/>
              </a:rPr>
              <a:t>;</a:t>
            </a:r>
          </a:p>
          <a:p>
            <a:pPr algn="just">
              <a:buFontTx/>
              <a:buChar char="-"/>
            </a:pPr>
            <a:r>
              <a:rPr lang="pl-PL" sz="1800" dirty="0">
                <a:latin typeface="+mn-lt"/>
              </a:rPr>
              <a:t>z</a:t>
            </a:r>
            <a:r>
              <a:rPr lang="pl-PL" sz="1800" b="0" i="0" u="none" strike="noStrike" baseline="0" dirty="0">
                <a:latin typeface="+mn-lt"/>
              </a:rPr>
              <a:t>avezanci iz zasebnega sektorja z manj kot 250 zaposlenimi si lahko </a:t>
            </a:r>
            <a:r>
              <a:rPr lang="en-GB" sz="1800" b="1" i="0" u="none" strike="noStrike" baseline="0" dirty="0" err="1">
                <a:latin typeface="+mn-lt"/>
              </a:rPr>
              <a:t>delijo</a:t>
            </a:r>
            <a:r>
              <a:rPr lang="en-GB" sz="1800" b="1" i="0" u="none" strike="noStrike" baseline="0" dirty="0">
                <a:latin typeface="+mn-lt"/>
              </a:rPr>
              <a:t> </a:t>
            </a:r>
            <a:r>
              <a:rPr lang="en-GB" sz="1800" b="1" i="0" u="none" strike="noStrike" baseline="0" dirty="0" err="1">
                <a:latin typeface="+mn-lt"/>
              </a:rPr>
              <a:t>sredstva</a:t>
            </a:r>
            <a:r>
              <a:rPr lang="en-GB" sz="1800" b="1" i="0" u="none" strike="noStrike" baseline="0" dirty="0">
                <a:latin typeface="+mn-lt"/>
              </a:rPr>
              <a:t> za </a:t>
            </a:r>
            <a:r>
              <a:rPr lang="en-GB" sz="1800" b="1" i="0" u="none" strike="noStrike" baseline="0" dirty="0" err="1">
                <a:latin typeface="+mn-lt"/>
              </a:rPr>
              <a:t>prejemanje</a:t>
            </a:r>
            <a:r>
              <a:rPr lang="en-GB" sz="1800" b="1" i="0" u="none" strike="noStrike" baseline="0" dirty="0">
                <a:latin typeface="+mn-lt"/>
              </a:rPr>
              <a:t> </a:t>
            </a:r>
            <a:r>
              <a:rPr lang="en-GB" sz="1800" b="1" i="0" u="none" strike="noStrike" baseline="0" dirty="0" err="1">
                <a:latin typeface="+mn-lt"/>
              </a:rPr>
              <a:t>prijav</a:t>
            </a:r>
            <a:r>
              <a:rPr lang="en-GB" sz="1800" b="1" i="0" u="none" strike="noStrike" baseline="0" dirty="0">
                <a:latin typeface="+mn-lt"/>
              </a:rPr>
              <a:t> in </a:t>
            </a:r>
            <a:r>
              <a:rPr lang="en-GB" sz="1800" b="1" i="0" u="none" strike="noStrike" baseline="0" dirty="0" err="1">
                <a:latin typeface="+mn-lt"/>
              </a:rPr>
              <a:t>preiskave</a:t>
            </a:r>
            <a:r>
              <a:rPr lang="en-GB" sz="1800" b="1" i="0" u="none" strike="noStrike" baseline="0" dirty="0">
                <a:latin typeface="+mn-lt"/>
              </a:rPr>
              <a:t> </a:t>
            </a:r>
            <a:r>
              <a:rPr lang="en-GB" sz="1800" b="0" i="0" u="none" strike="noStrike" baseline="0" dirty="0" err="1">
                <a:latin typeface="+mn-lt"/>
              </a:rPr>
              <a:t>prijavljenih</a:t>
            </a:r>
            <a:r>
              <a:rPr lang="en-GB" sz="1800" b="0" i="0" u="none" strike="noStrike" baseline="0" dirty="0">
                <a:latin typeface="+mn-lt"/>
              </a:rPr>
              <a:t> </a:t>
            </a:r>
            <a:r>
              <a:rPr lang="en-GB" sz="1800" b="0" i="0" u="none" strike="noStrike" baseline="0" dirty="0" err="1">
                <a:latin typeface="+mn-lt"/>
              </a:rPr>
              <a:t>kršite</a:t>
            </a:r>
            <a:r>
              <a:rPr lang="sl-SI" sz="1800" b="0" i="0" u="none" strike="noStrike" baseline="0" dirty="0">
                <a:latin typeface="+mn-lt"/>
              </a:rPr>
              <a:t>v;</a:t>
            </a:r>
            <a:endParaRPr lang="sl-SI" sz="1800" dirty="0">
              <a:latin typeface="+mn-lt"/>
            </a:endParaRPr>
          </a:p>
          <a:p>
            <a:pPr algn="just">
              <a:buFontTx/>
              <a:buChar char="-"/>
            </a:pPr>
            <a:r>
              <a:rPr lang="sl-SI" sz="1800" b="1" dirty="0">
                <a:latin typeface="+mn-lt"/>
              </a:rPr>
              <a:t>s</a:t>
            </a:r>
            <a:r>
              <a:rPr lang="en-GB" sz="1800" b="1" i="0" u="none" strike="noStrike" baseline="0" dirty="0" err="1">
                <a:latin typeface="+mn-lt"/>
              </a:rPr>
              <a:t>amoupravne</a:t>
            </a:r>
            <a:r>
              <a:rPr lang="en-GB" sz="1800" b="1" i="0" u="none" strike="noStrike" baseline="0" dirty="0">
                <a:latin typeface="+mn-lt"/>
              </a:rPr>
              <a:t> </a:t>
            </a:r>
            <a:r>
              <a:rPr lang="en-GB" sz="1800" b="1" i="0" u="none" strike="noStrike" baseline="0" dirty="0" err="1">
                <a:latin typeface="+mn-lt"/>
              </a:rPr>
              <a:t>lokalne</a:t>
            </a:r>
            <a:r>
              <a:rPr lang="en-GB" sz="1800" b="1" i="0" u="none" strike="noStrike" baseline="0" dirty="0">
                <a:latin typeface="+mn-lt"/>
              </a:rPr>
              <a:t> </a:t>
            </a:r>
            <a:r>
              <a:rPr lang="en-GB" sz="1800" b="1" i="0" u="none" strike="noStrike" baseline="0" dirty="0" err="1">
                <a:latin typeface="+mn-lt"/>
              </a:rPr>
              <a:t>skupnosti</a:t>
            </a:r>
            <a:r>
              <a:rPr lang="en-GB" sz="1800" b="1"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vzpostavijo</a:t>
            </a:r>
            <a:r>
              <a:rPr lang="en-GB" sz="1800" b="0" i="0" u="none" strike="noStrike" baseline="0" dirty="0">
                <a:latin typeface="+mn-lt"/>
              </a:rPr>
              <a:t> </a:t>
            </a:r>
            <a:r>
              <a:rPr lang="en-GB" sz="1800" b="1" i="0" u="none" strike="noStrike" baseline="0" dirty="0" err="1">
                <a:latin typeface="+mn-lt"/>
              </a:rPr>
              <a:t>skupno</a:t>
            </a:r>
            <a:r>
              <a:rPr lang="en-GB" sz="1800" b="1" i="0" u="none" strike="noStrike" baseline="0" dirty="0">
                <a:latin typeface="+mn-lt"/>
              </a:rPr>
              <a:t> </a:t>
            </a:r>
            <a:r>
              <a:rPr lang="en-GB" sz="1800" b="1" i="0" u="none" strike="noStrike" baseline="0" dirty="0" err="1">
                <a:latin typeface="+mn-lt"/>
              </a:rPr>
              <a:t>notranjo</a:t>
            </a:r>
            <a:r>
              <a:rPr lang="en-GB" sz="1800" b="1" i="0" u="none" strike="noStrike" baseline="0" dirty="0">
                <a:latin typeface="+mn-lt"/>
              </a:rPr>
              <a:t> pot </a:t>
            </a:r>
            <a:r>
              <a:rPr lang="en-GB" sz="1800" b="0" i="0" u="none" strike="noStrike" baseline="0" dirty="0">
                <a:latin typeface="+mn-lt"/>
              </a:rPr>
              <a:t>za</a:t>
            </a:r>
            <a:r>
              <a:rPr lang="sl-SI" sz="1800" b="0" i="0" u="none" strike="noStrike" baseline="0" dirty="0">
                <a:latin typeface="+mn-lt"/>
              </a:rPr>
              <a:t> </a:t>
            </a:r>
            <a:r>
              <a:rPr lang="en-GB" sz="1800" b="0" i="0" u="none" strike="noStrike" baseline="0" dirty="0" err="1">
                <a:latin typeface="+mn-lt"/>
              </a:rPr>
              <a:t>prejem</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 ki jo </a:t>
            </a:r>
            <a:r>
              <a:rPr lang="en-GB" sz="1800" b="0" i="0" u="none" strike="noStrike" baseline="0" dirty="0" err="1">
                <a:latin typeface="+mn-lt"/>
              </a:rPr>
              <a:t>upravlja</a:t>
            </a:r>
            <a:r>
              <a:rPr lang="en-GB" sz="1800" b="0" i="0" u="none" strike="noStrike" baseline="0" dirty="0">
                <a:latin typeface="+mn-lt"/>
              </a:rPr>
              <a:t> </a:t>
            </a:r>
            <a:r>
              <a:rPr lang="en-GB" sz="1800" b="0" i="0" u="none" strike="noStrike" baseline="0" dirty="0" err="1">
                <a:latin typeface="+mn-lt"/>
              </a:rPr>
              <a:t>ena</a:t>
            </a:r>
            <a:r>
              <a:rPr lang="en-GB" sz="1800" b="0" i="0" u="none" strike="noStrike" baseline="0" dirty="0">
                <a:latin typeface="+mn-lt"/>
              </a:rPr>
              <a:t> od </a:t>
            </a:r>
            <a:r>
              <a:rPr lang="en-GB" sz="1800" b="0" i="0" u="none" strike="noStrike" baseline="0" dirty="0" err="1">
                <a:latin typeface="+mn-lt"/>
              </a:rPr>
              <a:t>vključenih</a:t>
            </a:r>
            <a:r>
              <a:rPr lang="en-GB" sz="1800" b="0" i="0" u="none" strike="noStrike" baseline="0" dirty="0">
                <a:latin typeface="+mn-lt"/>
              </a:rPr>
              <a:t> </a:t>
            </a:r>
            <a:r>
              <a:rPr lang="sl-SI" sz="1800" b="0" i="0" u="none" strike="noStrike" baseline="0" dirty="0">
                <a:latin typeface="+mn-lt"/>
              </a:rPr>
              <a:t>občin </a:t>
            </a:r>
            <a:r>
              <a:rPr lang="en-GB" sz="1800" b="0" i="0" u="none" strike="noStrike" baseline="0" dirty="0" err="1">
                <a:latin typeface="+mn-lt"/>
              </a:rPr>
              <a:t>ali</a:t>
            </a:r>
            <a:r>
              <a:rPr lang="sl-SI" sz="1800" dirty="0">
                <a:latin typeface="+mn-lt"/>
              </a:rPr>
              <a:t> </a:t>
            </a:r>
            <a:r>
              <a:rPr lang="en-GB" sz="1800" b="0" i="0" u="none" strike="noStrike" baseline="0" dirty="0" err="1">
                <a:latin typeface="+mn-lt"/>
              </a:rPr>
              <a:t>skupna</a:t>
            </a:r>
            <a:r>
              <a:rPr lang="en-GB" sz="1800" b="0" i="0" u="none" strike="noStrike" baseline="0" dirty="0">
                <a:latin typeface="+mn-lt"/>
              </a:rPr>
              <a:t> </a:t>
            </a:r>
            <a:r>
              <a:rPr lang="en-GB" sz="1800" b="0" i="0" u="none" strike="noStrike" baseline="0" dirty="0" err="1">
                <a:latin typeface="+mn-lt"/>
              </a:rPr>
              <a:t>občinska</a:t>
            </a:r>
            <a:r>
              <a:rPr lang="en-GB" sz="1800" b="0" i="0" u="none" strike="noStrike" baseline="0" dirty="0">
                <a:latin typeface="+mn-lt"/>
              </a:rPr>
              <a:t> </a:t>
            </a:r>
            <a:r>
              <a:rPr lang="en-GB" sz="1800" b="0" i="0" u="none" strike="noStrike" baseline="0" dirty="0" err="1">
                <a:latin typeface="+mn-lt"/>
              </a:rPr>
              <a:t>uprava</a:t>
            </a:r>
            <a:r>
              <a:rPr lang="sl-SI" sz="1800" dirty="0">
                <a:latin typeface="+mn-lt"/>
              </a:rPr>
              <a:t> </a:t>
            </a:r>
            <a:r>
              <a:rPr lang="en-GB" sz="1800" b="0" i="0" u="none" strike="noStrike" baseline="0" dirty="0">
                <a:latin typeface="+mn-lt"/>
              </a:rPr>
              <a:t> </a:t>
            </a:r>
            <a:r>
              <a:rPr lang="sl-SI" sz="1800" b="0" i="0" u="none" strike="noStrike" baseline="0" dirty="0">
                <a:latin typeface="+mn-lt"/>
              </a:rPr>
              <a:t>(</a:t>
            </a:r>
            <a:r>
              <a:rPr lang="sl-SI" sz="1800" dirty="0">
                <a:latin typeface="+mn-lt"/>
              </a:rPr>
              <a:t>v</a:t>
            </a:r>
            <a:r>
              <a:rPr lang="en-GB" sz="1800" b="0" i="0" u="none" strike="noStrike" baseline="0" dirty="0" err="1">
                <a:latin typeface="+mn-lt"/>
              </a:rPr>
              <a:t>saka</a:t>
            </a:r>
            <a:r>
              <a:rPr lang="en-GB" sz="1800" b="0" i="0" u="none" strike="noStrike" baseline="0" dirty="0">
                <a:latin typeface="+mn-lt"/>
              </a:rPr>
              <a:t> </a:t>
            </a:r>
            <a:r>
              <a:rPr lang="sl-SI" sz="1800" b="0" i="0" u="none" strike="noStrike" baseline="0" dirty="0">
                <a:latin typeface="+mn-lt"/>
              </a:rPr>
              <a:t>občina </a:t>
            </a:r>
            <a:r>
              <a:rPr lang="en-GB" sz="1800" b="0" i="0" u="none" strike="noStrike" baseline="0" dirty="0">
                <a:latin typeface="+mn-lt"/>
              </a:rPr>
              <a:t>s 50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več</a:t>
            </a:r>
            <a:r>
              <a:rPr lang="sl-SI" sz="1800" dirty="0">
                <a:latin typeface="+mn-lt"/>
              </a:rPr>
              <a:t> </a:t>
            </a:r>
            <a:r>
              <a:rPr lang="en-GB" sz="1800" b="0" i="0" u="none" strike="noStrike" baseline="0" dirty="0" err="1">
                <a:latin typeface="+mn-lt"/>
              </a:rPr>
              <a:t>zaposlenimi</a:t>
            </a:r>
            <a:r>
              <a:rPr lang="en-GB" sz="1800" b="0" i="0" u="none" strike="noStrike" baseline="0" dirty="0">
                <a:latin typeface="+mn-lt"/>
              </a:rPr>
              <a:t> mora </a:t>
            </a:r>
            <a:r>
              <a:rPr lang="en-GB" sz="1800" b="0" i="0" u="none" strike="noStrike" baseline="0" dirty="0" err="1">
                <a:latin typeface="+mn-lt"/>
              </a:rPr>
              <a:t>imenovati</a:t>
            </a:r>
            <a:r>
              <a:rPr lang="en-GB" sz="1800" b="0" i="0" u="none" strike="noStrike" baseline="0" dirty="0">
                <a:latin typeface="+mn-lt"/>
              </a:rPr>
              <a:t> </a:t>
            </a:r>
            <a:r>
              <a:rPr lang="en-GB" sz="1800" b="0" i="0" u="none" strike="noStrike" baseline="0" dirty="0" err="1">
                <a:latin typeface="+mn-lt"/>
              </a:rPr>
              <a:t>svojega</a:t>
            </a:r>
            <a:r>
              <a:rPr lang="en-GB" sz="1800" b="0" i="0" u="none" strike="noStrike" baseline="0" dirty="0">
                <a:latin typeface="+mn-lt"/>
              </a:rPr>
              <a:t> </a:t>
            </a:r>
            <a:r>
              <a:rPr lang="en-GB" sz="1800" b="0" i="0" u="none" strike="noStrike" baseline="0" dirty="0" err="1">
                <a:latin typeface="+mn-lt"/>
              </a:rPr>
              <a:t>zaupnika</a:t>
            </a:r>
            <a:r>
              <a:rPr lang="sl-SI" sz="1800" b="0" i="0" u="none" strike="noStrike" baseline="0" dirty="0">
                <a:latin typeface="+mn-lt"/>
              </a:rPr>
              <a:t>);</a:t>
            </a:r>
          </a:p>
          <a:p>
            <a:pPr algn="just">
              <a:buFontTx/>
              <a:buChar char="-"/>
            </a:pPr>
            <a:r>
              <a:rPr lang="sl-SI" sz="1800" b="1" dirty="0">
                <a:latin typeface="+mn-lt"/>
              </a:rPr>
              <a:t>o</a:t>
            </a:r>
            <a:r>
              <a:rPr lang="en-GB" sz="1800" b="1" i="0" u="none" strike="noStrike" baseline="0" dirty="0" err="1">
                <a:latin typeface="+mn-lt"/>
              </a:rPr>
              <a:t>snovne</a:t>
            </a:r>
            <a:r>
              <a:rPr lang="en-GB" sz="1800" b="1" i="0" u="none" strike="noStrike" baseline="0" dirty="0">
                <a:latin typeface="+mn-lt"/>
              </a:rPr>
              <a:t> </a:t>
            </a:r>
            <a:r>
              <a:rPr lang="en-GB" sz="1800" b="1" i="0" u="none" strike="noStrike" baseline="0" dirty="0" err="1">
                <a:latin typeface="+mn-lt"/>
              </a:rPr>
              <a:t>šole</a:t>
            </a:r>
            <a:r>
              <a:rPr lang="en-GB" sz="1800" b="1" i="0" u="none" strike="noStrike" baseline="0" dirty="0">
                <a:latin typeface="+mn-lt"/>
              </a:rPr>
              <a:t>, </a:t>
            </a:r>
            <a:r>
              <a:rPr lang="en-GB" sz="1800" b="1" i="0" u="none" strike="noStrike" baseline="0" dirty="0" err="1">
                <a:latin typeface="+mn-lt"/>
              </a:rPr>
              <a:t>vrtci</a:t>
            </a:r>
            <a:r>
              <a:rPr lang="en-GB" sz="1800" b="1" i="0" u="none" strike="noStrike" baseline="0" dirty="0">
                <a:latin typeface="+mn-lt"/>
              </a:rPr>
              <a:t>, </a:t>
            </a:r>
            <a:r>
              <a:rPr lang="en-GB" sz="1800" b="1" i="0" u="none" strike="noStrike" baseline="0" dirty="0" err="1">
                <a:latin typeface="+mn-lt"/>
              </a:rPr>
              <a:t>glasbene</a:t>
            </a:r>
            <a:r>
              <a:rPr lang="en-GB" sz="1800" b="1" i="0" u="none" strike="noStrike" baseline="0" dirty="0">
                <a:latin typeface="+mn-lt"/>
              </a:rPr>
              <a:t> </a:t>
            </a:r>
            <a:r>
              <a:rPr lang="en-GB" sz="1800" b="1" i="0" u="none" strike="noStrike" baseline="0" dirty="0" err="1">
                <a:latin typeface="+mn-lt"/>
              </a:rPr>
              <a:t>šole</a:t>
            </a:r>
            <a:r>
              <a:rPr lang="en-GB" sz="1800" b="1" i="0" u="none" strike="noStrike" baseline="0" dirty="0">
                <a:latin typeface="+mn-lt"/>
              </a:rPr>
              <a:t> </a:t>
            </a:r>
            <a:r>
              <a:rPr lang="en-GB" sz="1800" b="1" i="0" u="none" strike="noStrike" baseline="0" dirty="0" err="1">
                <a:latin typeface="+mn-lt"/>
              </a:rPr>
              <a:t>ter</a:t>
            </a:r>
            <a:r>
              <a:rPr lang="en-GB" sz="1800" b="1" i="0" u="none" strike="noStrike" baseline="0" dirty="0">
                <a:latin typeface="+mn-lt"/>
              </a:rPr>
              <a:t> </a:t>
            </a:r>
            <a:r>
              <a:rPr lang="en-GB" sz="1800" b="1" i="0" u="none" strike="noStrike" baseline="0" dirty="0" err="1">
                <a:latin typeface="+mn-lt"/>
              </a:rPr>
              <a:t>zavodi</a:t>
            </a:r>
            <a:r>
              <a:rPr lang="en-GB" sz="1800" b="1" i="0" u="none" strike="noStrike" baseline="0" dirty="0">
                <a:latin typeface="+mn-lt"/>
              </a:rPr>
              <a:t> za </a:t>
            </a:r>
            <a:r>
              <a:rPr lang="en-GB" sz="1800" b="1" i="0" u="none" strike="noStrike" baseline="0" dirty="0" err="1">
                <a:latin typeface="+mn-lt"/>
              </a:rPr>
              <a:t>vzgojo</a:t>
            </a:r>
            <a:r>
              <a:rPr lang="en-GB" sz="1800" b="1" i="0" u="none" strike="noStrike" baseline="0" dirty="0">
                <a:latin typeface="+mn-lt"/>
              </a:rPr>
              <a:t> in </a:t>
            </a:r>
            <a:r>
              <a:rPr lang="en-GB" sz="1800" b="1" i="0" u="none" strike="noStrike" baseline="0" dirty="0" err="1">
                <a:latin typeface="+mn-lt"/>
              </a:rPr>
              <a:t>izobraževanje</a:t>
            </a:r>
            <a:r>
              <a:rPr lang="sl-SI" sz="1800" b="1" i="0" u="none" strike="noStrike" baseline="0" dirty="0">
                <a:latin typeface="+mn-lt"/>
              </a:rPr>
              <a:t> </a:t>
            </a:r>
            <a:r>
              <a:rPr lang="en-GB" sz="1800" b="1" i="0" u="none" strike="noStrike" baseline="0" dirty="0" err="1">
                <a:latin typeface="+mn-lt"/>
              </a:rPr>
              <a:t>otrok</a:t>
            </a:r>
            <a:r>
              <a:rPr lang="en-GB" sz="1800" b="1" i="0" u="none" strike="noStrike" baseline="0" dirty="0">
                <a:latin typeface="+mn-lt"/>
              </a:rPr>
              <a:t> in </a:t>
            </a:r>
            <a:r>
              <a:rPr lang="en-GB" sz="1800" b="1" i="0" u="none" strike="noStrike" baseline="0" dirty="0" err="1">
                <a:latin typeface="+mn-lt"/>
              </a:rPr>
              <a:t>mladostnikov</a:t>
            </a:r>
            <a:r>
              <a:rPr lang="en-GB" sz="1800" b="1" i="0" u="none" strike="noStrike" baseline="0" dirty="0">
                <a:latin typeface="+mn-lt"/>
              </a:rPr>
              <a:t> s </a:t>
            </a:r>
            <a:r>
              <a:rPr lang="en-GB" sz="1800" b="1" i="0" u="none" strike="noStrike" baseline="0" dirty="0" err="1">
                <a:latin typeface="+mn-lt"/>
              </a:rPr>
              <a:t>posebnimi</a:t>
            </a:r>
            <a:r>
              <a:rPr lang="en-GB" sz="1800" b="1" i="0" u="none" strike="noStrike" baseline="0" dirty="0">
                <a:latin typeface="+mn-lt"/>
              </a:rPr>
              <a:t> </a:t>
            </a:r>
            <a:r>
              <a:rPr lang="en-GB" sz="1800" b="1" i="0" u="none" strike="noStrike" baseline="0" dirty="0" err="1">
                <a:latin typeface="+mn-lt"/>
              </a:rPr>
              <a:t>potrebami</a:t>
            </a:r>
            <a:r>
              <a:rPr lang="en-GB" sz="1800" b="1" i="0" u="none" strike="noStrike" baseline="0" dirty="0">
                <a:latin typeface="+mn-lt"/>
              </a:rPr>
              <a:t>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območju</a:t>
            </a:r>
            <a:r>
              <a:rPr lang="en-GB" sz="1800" b="0" i="0" u="none" strike="noStrike" baseline="0" dirty="0">
                <a:latin typeface="+mn-lt"/>
              </a:rPr>
              <a:t> </a:t>
            </a:r>
            <a:r>
              <a:rPr lang="en-GB" sz="1800" b="0" i="0" u="none" strike="noStrike" baseline="0" dirty="0" err="1">
                <a:latin typeface="+mn-lt"/>
              </a:rPr>
              <a:t>iste</a:t>
            </a:r>
            <a:r>
              <a:rPr lang="en-GB" sz="1800" b="0" i="0" u="none" strike="noStrike" baseline="0" dirty="0">
                <a:latin typeface="+mn-lt"/>
              </a:rPr>
              <a:t> </a:t>
            </a:r>
            <a:r>
              <a:rPr lang="sl-SI" sz="1800" b="0" i="0" u="none" strike="noStrike" baseline="0" dirty="0">
                <a:latin typeface="+mn-lt"/>
              </a:rPr>
              <a:t>občine</a:t>
            </a:r>
            <a:r>
              <a:rPr lang="en-GB" sz="1800" b="0"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vzpostavijo</a:t>
            </a:r>
            <a:r>
              <a:rPr lang="en-GB" sz="1800" b="0" i="0" u="none" strike="noStrike" baseline="0" dirty="0">
                <a:latin typeface="+mn-lt"/>
              </a:rPr>
              <a:t> </a:t>
            </a:r>
            <a:r>
              <a:rPr lang="en-GB" sz="1800" b="0" i="0" u="none" strike="noStrike" baseline="0" dirty="0" err="1">
                <a:latin typeface="+mn-lt"/>
              </a:rPr>
              <a:t>skupno</a:t>
            </a:r>
            <a:r>
              <a:rPr lang="en-GB" sz="1800" b="0" i="0" u="none" strike="noStrike" baseline="0" dirty="0">
                <a:latin typeface="+mn-lt"/>
              </a:rPr>
              <a:t> </a:t>
            </a:r>
            <a:r>
              <a:rPr lang="en-GB" sz="1800" b="0" i="0" u="none" strike="noStrike" baseline="0" dirty="0" err="1">
                <a:latin typeface="+mn-lt"/>
              </a:rPr>
              <a:t>notranjo</a:t>
            </a:r>
            <a:r>
              <a:rPr lang="en-GB" sz="1800" b="0" i="0" u="none" strike="noStrike" baseline="0" dirty="0">
                <a:latin typeface="+mn-lt"/>
              </a:rPr>
              <a:t> pot za </a:t>
            </a:r>
            <a:r>
              <a:rPr lang="en-GB" sz="1800" b="0" i="0" u="none" strike="noStrike" baseline="0" dirty="0" err="1">
                <a:latin typeface="+mn-lt"/>
              </a:rPr>
              <a:t>prijavo</a:t>
            </a:r>
            <a:r>
              <a:rPr lang="en-GB" sz="1800" b="0" i="0" u="none" strike="noStrike" baseline="0" dirty="0">
                <a:latin typeface="+mn-lt"/>
              </a:rPr>
              <a:t>, ki jo </a:t>
            </a:r>
            <a:r>
              <a:rPr lang="en-GB" sz="1800" b="0" i="0" u="none" strike="noStrike" baseline="0" dirty="0" err="1">
                <a:latin typeface="+mn-lt"/>
              </a:rPr>
              <a:t>upravlja</a:t>
            </a:r>
            <a:r>
              <a:rPr lang="en-GB" sz="1800" b="0" i="0" u="none" strike="noStrike" baseline="0" dirty="0">
                <a:latin typeface="+mn-lt"/>
              </a:rPr>
              <a:t> </a:t>
            </a:r>
            <a:r>
              <a:rPr lang="en-GB" sz="1800" b="0" i="0" u="none" strike="noStrike" baseline="0" dirty="0" err="1">
                <a:latin typeface="+mn-lt"/>
              </a:rPr>
              <a:t>eden</a:t>
            </a:r>
            <a:r>
              <a:rPr lang="en-GB" sz="1800" b="0" i="0" u="none" strike="noStrike" baseline="0" dirty="0">
                <a:latin typeface="+mn-lt"/>
              </a:rPr>
              <a:t> </a:t>
            </a:r>
            <a:r>
              <a:rPr lang="en-GB" sz="1800" b="0" i="0" u="none" strike="noStrike" baseline="0" dirty="0" err="1">
                <a:latin typeface="+mn-lt"/>
              </a:rPr>
              <a:t>izmed</a:t>
            </a:r>
            <a:r>
              <a:rPr lang="sl-SI" sz="1800" b="0" i="0" u="none" strike="noStrike" baseline="0" dirty="0">
                <a:latin typeface="+mn-lt"/>
              </a:rPr>
              <a:t> </a:t>
            </a:r>
            <a:r>
              <a:rPr lang="en-GB" sz="1800" b="0" i="0" u="none" strike="noStrike" baseline="0" dirty="0" err="1">
                <a:latin typeface="+mn-lt"/>
              </a:rPr>
              <a:t>vključenih</a:t>
            </a:r>
            <a:r>
              <a:rPr lang="en-GB" sz="1800" b="0" i="0" u="none" strike="noStrike" baseline="0" dirty="0">
                <a:latin typeface="+mn-lt"/>
              </a:rPr>
              <a:t> </a:t>
            </a:r>
            <a:r>
              <a:rPr lang="en-GB" sz="1800" b="0" i="0" u="none" strike="noStrike" baseline="0" dirty="0" err="1">
                <a:latin typeface="+mn-lt"/>
              </a:rPr>
              <a:t>zavodov</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sl-SI" sz="1800" b="0" i="0" u="none" strike="noStrike" baseline="0" dirty="0">
                <a:latin typeface="+mn-lt"/>
              </a:rPr>
              <a:t>občina;</a:t>
            </a:r>
          </a:p>
          <a:p>
            <a:pPr algn="just">
              <a:buFontTx/>
              <a:buChar char="-"/>
            </a:pPr>
            <a:r>
              <a:rPr lang="sl-SI" sz="1800" b="1" dirty="0">
                <a:latin typeface="+mn-lt"/>
              </a:rPr>
              <a:t>s</a:t>
            </a:r>
            <a:r>
              <a:rPr lang="en-GB" sz="1800" b="1" i="0" u="none" strike="noStrike" baseline="0" dirty="0" err="1">
                <a:latin typeface="+mn-lt"/>
              </a:rPr>
              <a:t>rednje</a:t>
            </a:r>
            <a:r>
              <a:rPr lang="en-GB" sz="1800" b="1" i="0" u="none" strike="noStrike" baseline="0" dirty="0">
                <a:latin typeface="+mn-lt"/>
              </a:rPr>
              <a:t> </a:t>
            </a:r>
            <a:r>
              <a:rPr lang="en-GB" sz="1800" b="1" i="0" u="none" strike="noStrike" baseline="0" dirty="0" err="1">
                <a:latin typeface="+mn-lt"/>
              </a:rPr>
              <a:t>šole</a:t>
            </a:r>
            <a:r>
              <a:rPr lang="en-GB" sz="1800" b="1" i="0" u="none" strike="noStrike" baseline="0" dirty="0">
                <a:latin typeface="+mn-lt"/>
              </a:rPr>
              <a:t>, </a:t>
            </a:r>
            <a:r>
              <a:rPr lang="en-GB" sz="1800" b="1" i="0" u="none" strike="noStrike" baseline="0" dirty="0" err="1">
                <a:latin typeface="+mn-lt"/>
              </a:rPr>
              <a:t>višje</a:t>
            </a:r>
            <a:r>
              <a:rPr lang="en-GB" sz="1800" b="1" i="0" u="none" strike="noStrike" baseline="0" dirty="0">
                <a:latin typeface="+mn-lt"/>
              </a:rPr>
              <a:t> </a:t>
            </a:r>
            <a:r>
              <a:rPr lang="en-GB" sz="1800" b="1" i="0" u="none" strike="noStrike" baseline="0" dirty="0" err="1">
                <a:latin typeface="+mn-lt"/>
              </a:rPr>
              <a:t>šole</a:t>
            </a:r>
            <a:r>
              <a:rPr lang="en-GB" sz="1800" b="1" i="0" u="none" strike="noStrike" baseline="0" dirty="0">
                <a:latin typeface="+mn-lt"/>
              </a:rPr>
              <a:t> </a:t>
            </a:r>
            <a:r>
              <a:rPr lang="en-GB" sz="1800" b="1" i="0" u="none" strike="noStrike" baseline="0" dirty="0" err="1">
                <a:latin typeface="+mn-lt"/>
              </a:rPr>
              <a:t>ter</a:t>
            </a:r>
            <a:r>
              <a:rPr lang="en-GB" sz="1800" b="1" i="0" u="none" strike="noStrike" baseline="0" dirty="0">
                <a:latin typeface="+mn-lt"/>
              </a:rPr>
              <a:t> </a:t>
            </a:r>
            <a:r>
              <a:rPr lang="en-GB" sz="1800" b="1" i="0" u="none" strike="noStrike" baseline="0" dirty="0" err="1">
                <a:latin typeface="+mn-lt"/>
              </a:rPr>
              <a:t>dijaški</a:t>
            </a:r>
            <a:r>
              <a:rPr lang="en-GB" sz="1800" b="1" i="0" u="none" strike="noStrike" baseline="0" dirty="0">
                <a:latin typeface="+mn-lt"/>
              </a:rPr>
              <a:t> </a:t>
            </a:r>
            <a:r>
              <a:rPr lang="en-GB" sz="1800" b="1" i="0" u="none" strike="noStrike" baseline="0" dirty="0" err="1">
                <a:latin typeface="+mn-lt"/>
              </a:rPr>
              <a:t>domovi</a:t>
            </a:r>
            <a:r>
              <a:rPr lang="en-GB" sz="1800" b="1" i="0" u="none" strike="noStrike" baseline="0" dirty="0">
                <a:latin typeface="+mn-lt"/>
              </a:rPr>
              <a:t>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območju</a:t>
            </a:r>
            <a:r>
              <a:rPr lang="en-GB" sz="1800" b="0" i="0" u="none" strike="noStrike" baseline="0" dirty="0">
                <a:latin typeface="+mn-lt"/>
              </a:rPr>
              <a:t> </a:t>
            </a:r>
            <a:r>
              <a:rPr lang="en-GB" sz="1800" b="0" i="0" u="none" strike="noStrike" baseline="0" dirty="0" err="1">
                <a:latin typeface="+mn-lt"/>
              </a:rPr>
              <a:t>iste</a:t>
            </a:r>
            <a:r>
              <a:rPr lang="en-GB" sz="1800" b="0" i="0" u="none" strike="noStrike" baseline="0" dirty="0">
                <a:latin typeface="+mn-lt"/>
              </a:rPr>
              <a:t> </a:t>
            </a:r>
            <a:r>
              <a:rPr lang="sl-SI" sz="1800" b="0" i="0" u="none" strike="noStrike" baseline="0" dirty="0">
                <a:latin typeface="+mn-lt"/>
              </a:rPr>
              <a:t>občine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vzpostavijo</a:t>
            </a:r>
            <a:r>
              <a:rPr lang="en-GB" sz="1800" b="0" i="0" u="none" strike="noStrike" baseline="0" dirty="0">
                <a:latin typeface="+mn-lt"/>
              </a:rPr>
              <a:t> </a:t>
            </a:r>
            <a:r>
              <a:rPr lang="en-GB" sz="1800" b="0" i="0" u="none" strike="noStrike" baseline="0" dirty="0" err="1">
                <a:latin typeface="+mn-lt"/>
              </a:rPr>
              <a:t>skupno</a:t>
            </a:r>
            <a:r>
              <a:rPr lang="en-GB" sz="1800" b="0" i="0" u="none" strike="noStrike" baseline="0" dirty="0">
                <a:latin typeface="+mn-lt"/>
              </a:rPr>
              <a:t> </a:t>
            </a:r>
            <a:r>
              <a:rPr lang="en-GB" sz="1800" b="0" i="0" u="none" strike="noStrike" baseline="0" dirty="0" err="1">
                <a:latin typeface="+mn-lt"/>
              </a:rPr>
              <a:t>notranjo</a:t>
            </a:r>
            <a:r>
              <a:rPr lang="en-GB" sz="1800" b="0" i="0" u="none" strike="noStrike" baseline="0" dirty="0">
                <a:latin typeface="+mn-lt"/>
              </a:rPr>
              <a:t> pot za </a:t>
            </a:r>
            <a:r>
              <a:rPr lang="en-GB" sz="1800" b="0" i="0" u="none" strike="noStrike" baseline="0" dirty="0" err="1">
                <a:latin typeface="+mn-lt"/>
              </a:rPr>
              <a:t>prijavo</a:t>
            </a:r>
            <a:r>
              <a:rPr lang="en-GB" sz="1800" b="0" i="0" u="none" strike="noStrike" baseline="0" dirty="0">
                <a:latin typeface="+mn-lt"/>
              </a:rPr>
              <a:t>, ki jo </a:t>
            </a:r>
            <a:r>
              <a:rPr lang="en-GB" sz="1800" b="0" i="0" u="none" strike="noStrike" baseline="0" dirty="0" err="1">
                <a:latin typeface="+mn-lt"/>
              </a:rPr>
              <a:t>upravlja</a:t>
            </a:r>
            <a:r>
              <a:rPr lang="en-GB" sz="1800" b="0" i="0" u="none" strike="noStrike" baseline="0" dirty="0">
                <a:latin typeface="+mn-lt"/>
              </a:rPr>
              <a:t> </a:t>
            </a:r>
            <a:r>
              <a:rPr lang="en-GB" sz="1800" b="0" i="0" u="none" strike="noStrike" baseline="0" dirty="0" err="1">
                <a:latin typeface="+mn-lt"/>
              </a:rPr>
              <a:t>eden</a:t>
            </a:r>
            <a:r>
              <a:rPr lang="sl-SI" sz="1800" dirty="0">
                <a:latin typeface="+mn-lt"/>
              </a:rPr>
              <a:t> </a:t>
            </a:r>
            <a:r>
              <a:rPr lang="en-GB" sz="1800" b="0" i="0" u="none" strike="noStrike" baseline="0" dirty="0" err="1">
                <a:latin typeface="+mn-lt"/>
              </a:rPr>
              <a:t>izmed</a:t>
            </a:r>
            <a:r>
              <a:rPr lang="en-GB" sz="1800" b="0" i="0" u="none" strike="noStrike" baseline="0" dirty="0">
                <a:latin typeface="+mn-lt"/>
              </a:rPr>
              <a:t> </a:t>
            </a:r>
            <a:r>
              <a:rPr lang="en-GB" sz="1800" b="0" i="0" u="none" strike="noStrike" baseline="0" dirty="0" err="1">
                <a:latin typeface="+mn-lt"/>
              </a:rPr>
              <a:t>vključenih</a:t>
            </a:r>
            <a:r>
              <a:rPr lang="en-GB" sz="1800" b="0" i="0" u="none" strike="noStrike" baseline="0" dirty="0">
                <a:latin typeface="+mn-lt"/>
              </a:rPr>
              <a:t> </a:t>
            </a:r>
            <a:r>
              <a:rPr lang="en-GB" sz="1800" b="0" i="0" u="none" strike="noStrike" baseline="0" dirty="0" err="1">
                <a:latin typeface="+mn-lt"/>
              </a:rPr>
              <a:t>zavodov</a:t>
            </a:r>
            <a:r>
              <a:rPr lang="sl-SI" sz="1800" b="0" i="0" u="none" strike="noStrike" baseline="0" dirty="0">
                <a:latin typeface="+mn-lt"/>
              </a:rPr>
              <a:t>.</a:t>
            </a:r>
          </a:p>
          <a:p>
            <a:pPr algn="just"/>
            <a:endParaRPr lang="pl-PL" sz="1800" b="0" i="0" strike="noStrike" baseline="0" dirty="0">
              <a:latin typeface="Helvetica" panose="020B0604020202020204" pitchFamily="34" charset="0"/>
            </a:endParaRPr>
          </a:p>
        </p:txBody>
      </p:sp>
    </p:spTree>
    <p:extLst>
      <p:ext uri="{BB962C8B-B14F-4D97-AF65-F5344CB8AC3E}">
        <p14:creationId xmlns:p14="http://schemas.microsoft.com/office/powerpoint/2010/main" val="409663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NOTRANJA PRIJAVA</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a:xfrm>
            <a:off x="681038" y="2057401"/>
            <a:ext cx="8543925" cy="4395936"/>
          </a:xfrm>
        </p:spPr>
        <p:txBody>
          <a:bodyPr>
            <a:normAutofit/>
          </a:bodyPr>
          <a:lstStyle/>
          <a:p>
            <a:pPr marL="0" indent="0" algn="just">
              <a:buNone/>
            </a:pPr>
            <a:r>
              <a:rPr lang="pl-PL" sz="1800" b="0" i="0" u="sng" strike="noStrike" baseline="0" dirty="0">
                <a:latin typeface="+mn-lt"/>
              </a:rPr>
              <a:t>Notranji akt zavezanca:</a:t>
            </a:r>
          </a:p>
          <a:p>
            <a:pPr algn="just"/>
            <a:r>
              <a:rPr lang="en-GB" sz="1800" b="0" i="0" u="none" strike="noStrike" baseline="0" dirty="0" err="1">
                <a:latin typeface="+mn-lt"/>
              </a:rPr>
              <a:t>zaupnik</a:t>
            </a:r>
            <a:r>
              <a:rPr lang="en-GB" sz="1800" b="0" i="0" u="none" strike="noStrike" baseline="0" dirty="0">
                <a:latin typeface="+mn-lt"/>
              </a:rPr>
              <a:t>, po </a:t>
            </a:r>
            <a:r>
              <a:rPr lang="en-GB" sz="1800" b="0" i="0" u="none" strike="noStrike" baseline="0" dirty="0" err="1">
                <a:latin typeface="+mn-lt"/>
              </a:rPr>
              <a:t>potrebi</a:t>
            </a:r>
            <a:r>
              <a:rPr lang="en-GB" sz="1800" b="0" i="0" u="none" strike="noStrike" baseline="0" dirty="0">
                <a:latin typeface="+mn-lt"/>
              </a:rPr>
              <a:t> pa </a:t>
            </a:r>
            <a:r>
              <a:rPr lang="en-GB" sz="1800" b="0" i="0" u="none" strike="noStrike" baseline="0" dirty="0" err="1">
                <a:latin typeface="+mn-lt"/>
              </a:rPr>
              <a:t>tudi</a:t>
            </a:r>
            <a:r>
              <a:rPr lang="en-GB" sz="1800" b="0" i="0" u="none" strike="noStrike" baseline="0" dirty="0">
                <a:latin typeface="+mn-lt"/>
              </a:rPr>
              <a:t> </a:t>
            </a:r>
            <a:r>
              <a:rPr lang="en-GB" sz="1800" b="0" i="0" u="none" strike="noStrike" baseline="0" dirty="0" err="1">
                <a:latin typeface="+mn-lt"/>
              </a:rPr>
              <a:t>administrativno</a:t>
            </a:r>
            <a:r>
              <a:rPr lang="en-GB" sz="1800" b="0" i="0" u="none" strike="noStrike" baseline="0" dirty="0">
                <a:latin typeface="+mn-lt"/>
              </a:rPr>
              <a:t> </a:t>
            </a:r>
            <a:r>
              <a:rPr lang="en-GB" sz="1800" b="0" i="0" u="none" strike="noStrike" baseline="0" dirty="0" err="1">
                <a:latin typeface="+mn-lt"/>
              </a:rPr>
              <a:t>osebje</a:t>
            </a:r>
            <a:r>
              <a:rPr lang="en-GB" sz="1800" b="0" i="0" u="none" strike="noStrike" baseline="0" dirty="0">
                <a:latin typeface="+mn-lt"/>
              </a:rPr>
              <a:t> </a:t>
            </a:r>
            <a:r>
              <a:rPr lang="en-GB" sz="1800" b="0" i="0" u="none" strike="noStrike" baseline="0" dirty="0" err="1">
                <a:latin typeface="+mn-lt"/>
              </a:rPr>
              <a:t>oziroma</a:t>
            </a:r>
            <a:r>
              <a:rPr lang="en-GB" sz="1800" b="0" i="0" u="none" strike="noStrike" baseline="0" dirty="0">
                <a:latin typeface="+mn-lt"/>
              </a:rPr>
              <a:t> </a:t>
            </a:r>
            <a:r>
              <a:rPr lang="en-GB" sz="1800" b="0" i="0" u="none" strike="noStrike" baseline="0" dirty="0" err="1">
                <a:latin typeface="+mn-lt"/>
              </a:rPr>
              <a:t>informacijsko</a:t>
            </a:r>
            <a:r>
              <a:rPr lang="en-GB" sz="1800" b="0" i="0" u="none" strike="noStrike" baseline="0" dirty="0">
                <a:latin typeface="+mn-lt"/>
              </a:rPr>
              <a:t> </a:t>
            </a:r>
            <a:r>
              <a:rPr lang="en-GB" sz="1800" b="0" i="0" u="none" strike="noStrike" baseline="0" dirty="0" err="1">
                <a:latin typeface="+mn-lt"/>
              </a:rPr>
              <a:t>podprt</a:t>
            </a:r>
            <a:r>
              <a:rPr lang="sl-SI" sz="1800" b="0" i="0" u="none" strike="noStrike" baseline="0" dirty="0">
                <a:latin typeface="+mn-lt"/>
              </a:rPr>
              <a:t> </a:t>
            </a:r>
            <a:r>
              <a:rPr lang="en-GB" sz="1800" b="0" i="0" u="none" strike="noStrike" baseline="0" dirty="0" err="1">
                <a:latin typeface="+mn-lt"/>
              </a:rPr>
              <a:t>način</a:t>
            </a:r>
            <a:r>
              <a:rPr lang="en-GB" sz="1800" b="0" i="0" u="none" strike="noStrike" baseline="0" dirty="0">
                <a:latin typeface="+mn-lt"/>
              </a:rPr>
              <a:t> </a:t>
            </a:r>
            <a:r>
              <a:rPr lang="en-GB" sz="1800" b="0" i="0" u="none" strike="noStrike" baseline="0" dirty="0" err="1">
                <a:latin typeface="+mn-lt"/>
              </a:rPr>
              <a:t>prejema</a:t>
            </a:r>
            <a:r>
              <a:rPr lang="en-GB" sz="1800" b="0" i="0" u="none" strike="noStrike" baseline="0" dirty="0">
                <a:latin typeface="+mn-lt"/>
              </a:rPr>
              <a:t> in </a:t>
            </a:r>
            <a:r>
              <a:rPr lang="en-GB" sz="1800" b="0" i="0" u="none" strike="noStrike" baseline="0" dirty="0" err="1">
                <a:latin typeface="+mn-lt"/>
              </a:rPr>
              <a:t>evidentiranja</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 in </a:t>
            </a:r>
            <a:r>
              <a:rPr lang="en-GB" sz="1800" b="0" i="0" u="none" strike="noStrike" baseline="0" dirty="0" err="1">
                <a:latin typeface="+mn-lt"/>
              </a:rPr>
              <a:t>morebitnega</a:t>
            </a:r>
            <a:r>
              <a:rPr lang="en-GB" sz="1800" b="0" i="0" u="none" strike="noStrike" baseline="0" dirty="0">
                <a:latin typeface="+mn-lt"/>
              </a:rPr>
              <a:t> </a:t>
            </a:r>
            <a:r>
              <a:rPr lang="en-GB" sz="1800" b="0" i="0" u="none" strike="noStrike" baseline="0" dirty="0" err="1">
                <a:latin typeface="+mn-lt"/>
              </a:rPr>
              <a:t>zunanjega</a:t>
            </a:r>
            <a:r>
              <a:rPr lang="en-GB" sz="1800" b="0" i="0" u="none" strike="noStrike" baseline="0" dirty="0">
                <a:latin typeface="+mn-lt"/>
              </a:rPr>
              <a:t> </a:t>
            </a:r>
            <a:r>
              <a:rPr lang="en-GB" sz="1800" b="0" i="0" u="none" strike="noStrike" baseline="0" dirty="0" err="1">
                <a:latin typeface="+mn-lt"/>
              </a:rPr>
              <a:t>ponudnika</a:t>
            </a:r>
            <a:r>
              <a:rPr lang="en-GB" sz="1800" b="0" i="0" u="none" strike="noStrike" baseline="0" dirty="0">
                <a:latin typeface="+mn-lt"/>
              </a:rPr>
              <a:t> </a:t>
            </a:r>
            <a:r>
              <a:rPr lang="en-GB" sz="1800" b="0" i="0" u="none" strike="noStrike" baseline="0" dirty="0" err="1">
                <a:latin typeface="+mn-lt"/>
              </a:rPr>
              <a:t>storitve</a:t>
            </a:r>
            <a:r>
              <a:rPr lang="sl-SI" sz="1800" dirty="0">
                <a:latin typeface="+mn-lt"/>
              </a:rPr>
              <a:t> </a:t>
            </a:r>
            <a:r>
              <a:rPr lang="en-GB" sz="1800" b="0" i="0" u="none" strike="noStrike" baseline="0" dirty="0" err="1">
                <a:latin typeface="+mn-lt"/>
              </a:rPr>
              <a:t>prejemanja</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a:t>
            </a:r>
            <a:endParaRPr lang="sl-SI" sz="1800" b="0" i="0" u="none" strike="noStrike" baseline="0" dirty="0">
              <a:latin typeface="+mn-lt"/>
            </a:endParaRPr>
          </a:p>
          <a:p>
            <a:pPr algn="just"/>
            <a:r>
              <a:rPr lang="en-GB" sz="1800" b="0" i="0" u="none" strike="noStrike" baseline="0" dirty="0" err="1">
                <a:latin typeface="+mn-lt"/>
              </a:rPr>
              <a:t>elektronski</a:t>
            </a:r>
            <a:r>
              <a:rPr lang="en-GB" sz="1800" b="0" i="0" u="none" strike="noStrike" baseline="0" dirty="0">
                <a:latin typeface="+mn-lt"/>
              </a:rPr>
              <a:t> </a:t>
            </a:r>
            <a:r>
              <a:rPr lang="en-GB" sz="1800" b="0" i="0" u="none" strike="noStrike" baseline="0" dirty="0" err="1">
                <a:latin typeface="+mn-lt"/>
              </a:rPr>
              <a:t>naslov</a:t>
            </a:r>
            <a:r>
              <a:rPr lang="en-GB" sz="1800" b="0" i="0" u="none" strike="noStrike" baseline="0" dirty="0">
                <a:latin typeface="+mn-lt"/>
              </a:rPr>
              <a:t>, </a:t>
            </a:r>
            <a:r>
              <a:rPr lang="en-GB" sz="1800" b="0" i="0" u="none" strike="noStrike" baseline="0" dirty="0" err="1">
                <a:latin typeface="+mn-lt"/>
              </a:rPr>
              <a:t>telefonsko</a:t>
            </a:r>
            <a:r>
              <a:rPr lang="en-GB" sz="1800" b="0" i="0" u="none" strike="noStrike" baseline="0" dirty="0">
                <a:latin typeface="+mn-lt"/>
              </a:rPr>
              <a:t> </a:t>
            </a:r>
            <a:r>
              <a:rPr lang="en-GB" sz="1800" b="0" i="0" u="none" strike="noStrike" baseline="0" dirty="0" err="1">
                <a:latin typeface="+mn-lt"/>
              </a:rPr>
              <a:t>številko</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druge</a:t>
            </a:r>
            <a:r>
              <a:rPr lang="en-GB" sz="1800" b="0" i="0" u="none" strike="noStrike" baseline="0" dirty="0">
                <a:latin typeface="+mn-lt"/>
              </a:rPr>
              <a:t> </a:t>
            </a:r>
            <a:r>
              <a:rPr lang="en-GB" sz="1800" b="0" i="0" u="none" strike="noStrike" baseline="0" dirty="0" err="1">
                <a:latin typeface="+mn-lt"/>
              </a:rPr>
              <a:t>kontaktne</a:t>
            </a:r>
            <a:r>
              <a:rPr lang="en-GB" sz="1800" b="0" i="0" u="none" strike="noStrike" baseline="0" dirty="0">
                <a:latin typeface="+mn-lt"/>
              </a:rPr>
              <a:t> </a:t>
            </a:r>
            <a:r>
              <a:rPr lang="en-GB" sz="1800" b="0" i="0" u="none" strike="noStrike" baseline="0" dirty="0" err="1">
                <a:latin typeface="+mn-lt"/>
              </a:rPr>
              <a:t>podatke</a:t>
            </a:r>
            <a:r>
              <a:rPr lang="en-GB" sz="1800" b="0" i="0" u="none" strike="noStrike" baseline="0" dirty="0">
                <a:latin typeface="+mn-lt"/>
              </a:rPr>
              <a:t> za </a:t>
            </a:r>
            <a:r>
              <a:rPr lang="en-GB" sz="1800" b="0" i="0" u="none" strike="noStrike" baseline="0" dirty="0" err="1">
                <a:latin typeface="+mn-lt"/>
              </a:rPr>
              <a:t>prejem</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a:t>
            </a:r>
            <a:endParaRPr lang="sl-SI" sz="1800" b="0" i="0" u="none" strike="noStrike" baseline="0" dirty="0">
              <a:latin typeface="+mn-lt"/>
            </a:endParaRPr>
          </a:p>
          <a:p>
            <a:pPr algn="just"/>
            <a:r>
              <a:rPr lang="en-GB" sz="1800" b="0" i="0" u="none" strike="noStrike" baseline="0" dirty="0" err="1">
                <a:latin typeface="+mn-lt"/>
              </a:rPr>
              <a:t>postopek</a:t>
            </a:r>
            <a:r>
              <a:rPr lang="en-GB" sz="1800" b="0" i="0" u="none" strike="noStrike" baseline="0" dirty="0">
                <a:latin typeface="+mn-lt"/>
              </a:rPr>
              <a:t> </a:t>
            </a:r>
            <a:r>
              <a:rPr lang="en-GB" sz="1800" b="0" i="0" u="none" strike="noStrike" baseline="0" dirty="0" err="1">
                <a:latin typeface="+mn-lt"/>
              </a:rPr>
              <a:t>prejema</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 in </a:t>
            </a:r>
            <a:r>
              <a:rPr lang="en-GB" sz="1800" b="0" i="0" u="none" strike="noStrike" baseline="0" dirty="0" err="1">
                <a:latin typeface="+mn-lt"/>
              </a:rPr>
              <a:t>njene</a:t>
            </a:r>
            <a:r>
              <a:rPr lang="en-GB" sz="1800" b="0" i="0" u="none" strike="noStrike" baseline="0" dirty="0">
                <a:latin typeface="+mn-lt"/>
              </a:rPr>
              <a:t> </a:t>
            </a:r>
            <a:r>
              <a:rPr lang="en-GB" sz="1800" b="0" i="0" u="none" strike="noStrike" baseline="0" dirty="0" err="1">
                <a:latin typeface="+mn-lt"/>
              </a:rPr>
              <a:t>obravnave</a:t>
            </a:r>
            <a:r>
              <a:rPr lang="en-GB" sz="1800" b="0" i="0" u="none" strike="noStrike" baseline="0" dirty="0">
                <a:latin typeface="+mn-lt"/>
              </a:rPr>
              <a:t>;</a:t>
            </a:r>
            <a:endParaRPr lang="sl-SI" sz="1800" b="0" i="0" u="none" strike="noStrike" baseline="0" dirty="0">
              <a:latin typeface="+mn-lt"/>
            </a:endParaRPr>
          </a:p>
          <a:p>
            <a:pPr algn="just"/>
            <a:r>
              <a:rPr lang="en-GB" sz="1800" b="0" i="0" u="none" strike="noStrike" baseline="0" dirty="0" err="1">
                <a:latin typeface="+mn-lt"/>
              </a:rPr>
              <a:t>ukrep</a:t>
            </a:r>
            <a:r>
              <a:rPr lang="sl-SI" sz="1800" b="0" i="0" u="none" strike="noStrike" baseline="0" dirty="0">
                <a:latin typeface="+mn-lt"/>
              </a:rPr>
              <a:t>i</a:t>
            </a:r>
            <a:r>
              <a:rPr lang="en-GB" sz="1800" b="0" i="0" u="none" strike="noStrike" baseline="0" dirty="0">
                <a:latin typeface="+mn-lt"/>
              </a:rPr>
              <a:t> za </a:t>
            </a:r>
            <a:r>
              <a:rPr lang="en-GB" sz="1800" b="0" i="0" u="none" strike="noStrike" baseline="0" dirty="0" err="1">
                <a:latin typeface="+mn-lt"/>
              </a:rPr>
              <a:t>preprečitev</a:t>
            </a:r>
            <a:r>
              <a:rPr lang="en-GB" sz="1800" b="0" i="0" u="none" strike="noStrike" baseline="0" dirty="0">
                <a:latin typeface="+mn-lt"/>
              </a:rPr>
              <a:t> </a:t>
            </a:r>
            <a:r>
              <a:rPr lang="en-GB" sz="1800" b="0" i="0" u="none" strike="noStrike" baseline="0" dirty="0" err="1">
                <a:latin typeface="+mn-lt"/>
              </a:rPr>
              <a:t>dostopa</a:t>
            </a:r>
            <a:r>
              <a:rPr lang="en-GB" sz="1800" b="0" i="0" u="none" strike="noStrike" baseline="0" dirty="0">
                <a:latin typeface="+mn-lt"/>
              </a:rPr>
              <a:t> </a:t>
            </a:r>
            <a:r>
              <a:rPr lang="en-GB" sz="1800" b="0" i="0" u="none" strike="noStrike" baseline="0" dirty="0" err="1">
                <a:latin typeface="+mn-lt"/>
              </a:rPr>
              <a:t>nepooblaščenim</a:t>
            </a:r>
            <a:r>
              <a:rPr lang="en-GB" sz="1800" b="0" i="0" u="none" strike="noStrike" baseline="0" dirty="0">
                <a:latin typeface="+mn-lt"/>
              </a:rPr>
              <a:t> </a:t>
            </a:r>
            <a:r>
              <a:rPr lang="en-GB" sz="1800" b="0" i="0" u="none" strike="noStrike" baseline="0" dirty="0" err="1">
                <a:latin typeface="+mn-lt"/>
              </a:rPr>
              <a:t>osebam</a:t>
            </a:r>
            <a:r>
              <a:rPr lang="en-GB" sz="1800" b="0" i="0" u="none" strike="noStrike" baseline="0" dirty="0">
                <a:latin typeface="+mn-lt"/>
              </a:rPr>
              <a:t> do </a:t>
            </a:r>
            <a:r>
              <a:rPr lang="en-GB" sz="1800" b="0" i="0" u="none" strike="noStrike" baseline="0" dirty="0" err="1">
                <a:latin typeface="+mn-lt"/>
              </a:rPr>
              <a:t>informacij</a:t>
            </a:r>
            <a:r>
              <a:rPr lang="en-GB" sz="1800" b="0" i="0" u="none" strike="noStrike" baseline="0" dirty="0">
                <a:latin typeface="+mn-lt"/>
              </a:rPr>
              <a:t> o </a:t>
            </a:r>
            <a:r>
              <a:rPr lang="en-GB" sz="1800" b="0" i="0" u="none" strike="noStrike" baseline="0" dirty="0" err="1">
                <a:latin typeface="+mn-lt"/>
              </a:rPr>
              <a:t>prijavitelju</a:t>
            </a:r>
            <a:r>
              <a:rPr lang="sl-SI" sz="1800" b="0" i="0" u="none" strike="noStrike" baseline="0" dirty="0">
                <a:latin typeface="+mn-lt"/>
              </a:rPr>
              <a:t> </a:t>
            </a:r>
            <a:r>
              <a:rPr lang="en-GB" sz="1800" b="0" i="0" u="none" strike="noStrike" baseline="0" dirty="0">
                <a:latin typeface="+mn-lt"/>
              </a:rPr>
              <a:t>in </a:t>
            </a:r>
            <a:r>
              <a:rPr lang="en-GB" sz="1800" b="0" i="0" u="none" strike="noStrike" baseline="0" dirty="0" err="1">
                <a:latin typeface="+mn-lt"/>
              </a:rPr>
              <a:t>drugih</a:t>
            </a:r>
            <a:r>
              <a:rPr lang="en-GB" sz="1800" b="0" i="0" u="none" strike="noStrike" baseline="0" dirty="0">
                <a:latin typeface="+mn-lt"/>
              </a:rPr>
              <a:t> </a:t>
            </a:r>
            <a:r>
              <a:rPr lang="en-GB" sz="1800" b="0" i="0" u="none" strike="noStrike" baseline="0" dirty="0" err="1">
                <a:latin typeface="+mn-lt"/>
              </a:rPr>
              <a:t>vsebin</a:t>
            </a:r>
            <a:r>
              <a:rPr lang="en-GB" sz="1800" b="0" i="0" u="none" strike="noStrike" baseline="0" dirty="0">
                <a:latin typeface="+mn-lt"/>
              </a:rPr>
              <a:t> </a:t>
            </a:r>
            <a:r>
              <a:rPr lang="en-GB" sz="1800" b="0" i="0" u="none" strike="noStrike" baseline="0" dirty="0" err="1">
                <a:latin typeface="+mn-lt"/>
              </a:rPr>
              <a:t>iz</a:t>
            </a:r>
            <a:r>
              <a:rPr lang="en-GB" sz="1800" b="0" i="0" u="none" strike="noStrike" baseline="0" dirty="0">
                <a:latin typeface="+mn-lt"/>
              </a:rPr>
              <a:t> evidence </a:t>
            </a:r>
            <a:r>
              <a:rPr lang="en-GB" sz="1800" b="0" i="0" u="none" strike="noStrike" baseline="0" dirty="0" err="1">
                <a:latin typeface="+mn-lt"/>
              </a:rPr>
              <a:t>prijav</a:t>
            </a:r>
            <a:r>
              <a:rPr lang="en-GB" sz="1800" b="0" i="0" u="none" strike="noStrike" baseline="0" dirty="0">
                <a:latin typeface="+mn-lt"/>
              </a:rPr>
              <a:t>;</a:t>
            </a:r>
          </a:p>
          <a:p>
            <a:pPr algn="l"/>
            <a:r>
              <a:rPr lang="en-GB" sz="1800" b="0" i="0" u="none" strike="noStrike" baseline="0" dirty="0" err="1">
                <a:latin typeface="+mn-lt"/>
              </a:rPr>
              <a:t>obveščanje</a:t>
            </a:r>
            <a:r>
              <a:rPr lang="en-GB" sz="1800" b="0" i="0" u="none" strike="noStrike" baseline="0" dirty="0">
                <a:latin typeface="+mn-lt"/>
              </a:rPr>
              <a:t> </a:t>
            </a:r>
            <a:r>
              <a:rPr lang="en-GB" sz="1800" b="0" i="0" u="none" strike="noStrike" baseline="0" dirty="0" err="1">
                <a:latin typeface="+mn-lt"/>
              </a:rPr>
              <a:t>notranjih</a:t>
            </a:r>
            <a:r>
              <a:rPr lang="en-GB" sz="1800" b="0" i="0" u="none" strike="noStrike" baseline="0" dirty="0">
                <a:latin typeface="+mn-lt"/>
              </a:rPr>
              <a:t> </a:t>
            </a:r>
            <a:r>
              <a:rPr lang="en-GB" sz="1800" b="0" i="0" u="none" strike="noStrike" baseline="0" dirty="0" err="1">
                <a:latin typeface="+mn-lt"/>
              </a:rPr>
              <a:t>organizacijskih</a:t>
            </a:r>
            <a:r>
              <a:rPr lang="en-GB" sz="1800" b="0" i="0" u="none" strike="noStrike" baseline="0" dirty="0">
                <a:latin typeface="+mn-lt"/>
              </a:rPr>
              <a:t> </a:t>
            </a:r>
            <a:r>
              <a:rPr lang="en-GB" sz="1800" b="0" i="0" u="none" strike="noStrike" baseline="0" dirty="0" err="1">
                <a:latin typeface="+mn-lt"/>
              </a:rPr>
              <a:t>enot</a:t>
            </a:r>
            <a:r>
              <a:rPr lang="en-GB" sz="1800" b="0" i="0" u="none" strike="noStrike" baseline="0" dirty="0">
                <a:latin typeface="+mn-lt"/>
              </a:rPr>
              <a:t>, </a:t>
            </a:r>
            <a:r>
              <a:rPr lang="en-GB" sz="1800" b="0" i="0" u="none" strike="noStrike" baseline="0" dirty="0" err="1">
                <a:latin typeface="+mn-lt"/>
              </a:rPr>
              <a:t>odgovornih</a:t>
            </a:r>
            <a:r>
              <a:rPr lang="en-GB" sz="1800" b="0" i="0" u="none" strike="noStrike" baseline="0" dirty="0">
                <a:latin typeface="+mn-lt"/>
              </a:rPr>
              <a:t> za </a:t>
            </a:r>
            <a:r>
              <a:rPr lang="en-GB" sz="1800" b="0" i="0" u="none" strike="noStrike" baseline="0" dirty="0" err="1">
                <a:latin typeface="+mn-lt"/>
              </a:rPr>
              <a:t>odpravo</a:t>
            </a:r>
            <a:r>
              <a:rPr lang="en-GB" sz="1800" b="0" i="0" u="none" strike="noStrike" baseline="0" dirty="0">
                <a:latin typeface="+mn-lt"/>
              </a:rPr>
              <a:t> </a:t>
            </a:r>
            <a:r>
              <a:rPr lang="en-GB" sz="1800" b="0" i="0" u="none" strike="noStrike" baseline="0" dirty="0" err="1">
                <a:latin typeface="+mn-lt"/>
              </a:rPr>
              <a:t>kršitve</a:t>
            </a:r>
            <a:r>
              <a:rPr lang="sl-SI" sz="1800" b="0" i="0" u="none" strike="noStrike" baseline="0" dirty="0">
                <a:latin typeface="+mn-lt"/>
              </a:rPr>
              <a:t>;</a:t>
            </a:r>
            <a:endParaRPr lang="sl-SI" sz="1800" dirty="0">
              <a:latin typeface="+mn-lt"/>
            </a:endParaRPr>
          </a:p>
          <a:p>
            <a:pPr algn="l"/>
            <a:r>
              <a:rPr lang="sl-SI" sz="1800" dirty="0">
                <a:latin typeface="+mn-lt"/>
              </a:rPr>
              <a:t>n</a:t>
            </a:r>
            <a:r>
              <a:rPr lang="en-GB" sz="1800" b="0" i="0" u="none" strike="noStrike" baseline="0" dirty="0" err="1">
                <a:latin typeface="+mn-lt"/>
              </a:rPr>
              <a:t>ačin</a:t>
            </a:r>
            <a:r>
              <a:rPr lang="sl-SI" sz="1800" b="0" i="0" u="none" strike="noStrike" baseline="0" dirty="0">
                <a:latin typeface="+mn-lt"/>
              </a:rPr>
              <a:t> </a:t>
            </a:r>
            <a:r>
              <a:rPr lang="en-GB" sz="1800" b="0" i="0" u="none" strike="noStrike" baseline="0" dirty="0" err="1">
                <a:latin typeface="+mn-lt"/>
              </a:rPr>
              <a:t>seznanitve</a:t>
            </a:r>
            <a:r>
              <a:rPr lang="en-GB" sz="1800" b="0" i="0" u="none" strike="noStrike" baseline="0" dirty="0">
                <a:latin typeface="+mn-lt"/>
              </a:rPr>
              <a:t> </a:t>
            </a:r>
            <a:r>
              <a:rPr lang="en-GB" sz="1800" b="0" i="0" u="none" strike="noStrike" baseline="0" dirty="0" err="1">
                <a:latin typeface="+mn-lt"/>
              </a:rPr>
              <a:t>vodstva</a:t>
            </a:r>
            <a:r>
              <a:rPr lang="en-GB" sz="1800" b="0" i="0" u="none" strike="noStrike" baseline="0" dirty="0">
                <a:latin typeface="+mn-lt"/>
              </a:rPr>
              <a:t> o </a:t>
            </a:r>
            <a:r>
              <a:rPr lang="en-GB" sz="1800" b="0" i="0" u="none" strike="noStrike" baseline="0" dirty="0" err="1">
                <a:latin typeface="+mn-lt"/>
              </a:rPr>
              <a:t>obravnavi</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a:t>
            </a:r>
          </a:p>
          <a:p>
            <a:pPr algn="l"/>
            <a:r>
              <a:rPr lang="en-GB" sz="1800" b="0" i="0" u="none" strike="noStrike" baseline="0" dirty="0" err="1">
                <a:latin typeface="+mn-lt"/>
              </a:rPr>
              <a:t>način</a:t>
            </a:r>
            <a:r>
              <a:rPr lang="en-GB" sz="1800" b="0" i="0" u="none" strike="noStrike" baseline="0" dirty="0">
                <a:latin typeface="+mn-lt"/>
              </a:rPr>
              <a:t> </a:t>
            </a:r>
            <a:r>
              <a:rPr lang="en-GB" sz="1800" b="0" i="0" u="none" strike="noStrike" baseline="0" dirty="0" err="1">
                <a:latin typeface="+mn-lt"/>
              </a:rPr>
              <a:t>informiranja</a:t>
            </a:r>
            <a:r>
              <a:rPr lang="en-GB" sz="1800" b="0" i="0" u="none" strike="noStrike" baseline="0" dirty="0">
                <a:latin typeface="+mn-lt"/>
              </a:rPr>
              <a:t> </a:t>
            </a:r>
            <a:r>
              <a:rPr lang="en-GB" sz="1800" b="0" i="0" u="none" strike="noStrike" baseline="0" dirty="0" err="1">
                <a:latin typeface="+mn-lt"/>
              </a:rPr>
              <a:t>zaposlenih</a:t>
            </a:r>
            <a:r>
              <a:rPr lang="en-GB" sz="1800" b="0" i="0" u="none" strike="noStrike" baseline="0" dirty="0">
                <a:latin typeface="+mn-lt"/>
              </a:rPr>
              <a:t> in </a:t>
            </a:r>
            <a:r>
              <a:rPr lang="en-GB" sz="1800" b="0" i="0" u="none" strike="noStrike" baseline="0" dirty="0" err="1">
                <a:latin typeface="+mn-lt"/>
              </a:rPr>
              <a:t>drugih</a:t>
            </a:r>
            <a:r>
              <a:rPr lang="en-GB" sz="1800" b="0" i="0" u="none" strike="noStrike" baseline="0" dirty="0">
                <a:latin typeface="+mn-lt"/>
              </a:rPr>
              <a:t> </a:t>
            </a:r>
            <a:r>
              <a:rPr lang="en-GB" sz="1800" b="0" i="0" u="none" strike="noStrike" baseline="0" dirty="0" err="1">
                <a:latin typeface="+mn-lt"/>
              </a:rPr>
              <a:t>oseb</a:t>
            </a:r>
            <a:r>
              <a:rPr lang="en-GB" sz="1800" b="0" i="0" u="none" strike="noStrike" baseline="0" dirty="0">
                <a:latin typeface="+mn-lt"/>
              </a:rPr>
              <a:t> v </a:t>
            </a:r>
            <a:r>
              <a:rPr lang="en-GB" sz="1800" b="0" i="0" u="none" strike="noStrike" baseline="0" dirty="0" err="1">
                <a:latin typeface="+mn-lt"/>
              </a:rPr>
              <a:t>delovnem</a:t>
            </a:r>
            <a:r>
              <a:rPr lang="en-GB" sz="1800" b="0" i="0" u="none" strike="noStrike" baseline="0" dirty="0">
                <a:latin typeface="+mn-lt"/>
              </a:rPr>
              <a:t> </a:t>
            </a:r>
            <a:r>
              <a:rPr lang="en-GB" sz="1800" b="0" i="0" u="none" strike="noStrike" baseline="0" dirty="0" err="1">
                <a:latin typeface="+mn-lt"/>
              </a:rPr>
              <a:t>okolju</a:t>
            </a:r>
            <a:r>
              <a:rPr lang="en-GB" sz="1800" b="0" i="0" u="none" strike="noStrike" baseline="0" dirty="0">
                <a:latin typeface="+mn-lt"/>
              </a:rPr>
              <a:t> </a:t>
            </a:r>
            <a:r>
              <a:rPr lang="en-GB" sz="1800" b="0" i="0" u="none" strike="noStrike" baseline="0" dirty="0" err="1">
                <a:latin typeface="+mn-lt"/>
              </a:rPr>
              <a:t>zavezanca</a:t>
            </a:r>
            <a:r>
              <a:rPr lang="sl-SI" sz="1800" b="0" i="0" u="none" strike="noStrike" baseline="0" dirty="0">
                <a:latin typeface="+mn-lt"/>
              </a:rPr>
              <a:t>.</a:t>
            </a:r>
            <a:endParaRPr lang="pl-PL" sz="1800" b="0" i="0" strike="noStrike" baseline="0" dirty="0">
              <a:latin typeface="+mn-lt"/>
            </a:endParaRPr>
          </a:p>
        </p:txBody>
      </p:sp>
    </p:spTree>
    <p:extLst>
      <p:ext uri="{BB962C8B-B14F-4D97-AF65-F5344CB8AC3E}">
        <p14:creationId xmlns:p14="http://schemas.microsoft.com/office/powerpoint/2010/main" val="424817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IMENOVANJE ZAUPNIKA</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a:xfrm>
            <a:off x="681038" y="2057401"/>
            <a:ext cx="8543925" cy="4395936"/>
          </a:xfrm>
        </p:spPr>
        <p:txBody>
          <a:bodyPr>
            <a:normAutofit/>
          </a:bodyPr>
          <a:lstStyle/>
          <a:p>
            <a:pPr marL="0" indent="0" algn="just">
              <a:buNone/>
            </a:pPr>
            <a:r>
              <a:rPr lang="en-GB" sz="1800" b="0" i="0" u="none" strike="noStrike" baseline="0" dirty="0" err="1">
                <a:latin typeface="+mn-lt"/>
              </a:rPr>
              <a:t>Zavezanci</a:t>
            </a:r>
            <a:r>
              <a:rPr lang="en-GB" sz="1800" b="0" i="0" u="none" strike="noStrike" baseline="0" dirty="0">
                <a:latin typeface="+mn-lt"/>
              </a:rPr>
              <a:t> za </a:t>
            </a:r>
            <a:r>
              <a:rPr lang="en-GB" sz="1800" b="0" i="0" u="none" strike="noStrike" baseline="0" dirty="0" err="1">
                <a:latin typeface="+mn-lt"/>
              </a:rPr>
              <a:t>vzpostavitev</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poti</a:t>
            </a:r>
            <a:r>
              <a:rPr lang="en-GB" sz="1800" b="0" i="0" u="none" strike="noStrike" baseline="0" dirty="0">
                <a:latin typeface="+mn-lt"/>
              </a:rPr>
              <a:t> za </a:t>
            </a:r>
            <a:r>
              <a:rPr lang="en-GB" sz="1800" b="0" i="0" u="none" strike="noStrike" baseline="0" dirty="0" err="1">
                <a:latin typeface="+mn-lt"/>
              </a:rPr>
              <a:t>prijavo</a:t>
            </a:r>
            <a:r>
              <a:rPr lang="en-GB" sz="1800" b="0" i="0" u="none" strike="noStrike" baseline="0" dirty="0">
                <a:latin typeface="+mn-lt"/>
              </a:rPr>
              <a:t> </a:t>
            </a:r>
            <a:r>
              <a:rPr lang="en-GB" sz="1800" b="1" i="0" u="none" strike="noStrike" baseline="0" dirty="0" err="1">
                <a:latin typeface="+mn-lt"/>
              </a:rPr>
              <a:t>izmed</a:t>
            </a:r>
            <a:r>
              <a:rPr lang="en-GB" sz="1800" b="1" i="0" u="none" strike="noStrike" baseline="0" dirty="0">
                <a:latin typeface="+mn-lt"/>
              </a:rPr>
              <a:t> </a:t>
            </a:r>
            <a:r>
              <a:rPr lang="en-GB" sz="1800" b="1" i="0" u="none" strike="noStrike" baseline="0" dirty="0" err="1">
                <a:latin typeface="+mn-lt"/>
              </a:rPr>
              <a:t>zaposlenih</a:t>
            </a:r>
            <a:r>
              <a:rPr lang="en-GB" sz="1800" b="1" i="0" u="none" strike="noStrike" baseline="0" dirty="0">
                <a:latin typeface="+mn-lt"/>
              </a:rPr>
              <a:t> </a:t>
            </a:r>
            <a:r>
              <a:rPr lang="en-GB" sz="1800" b="0" i="0" u="none" strike="noStrike" baseline="0" dirty="0" err="1">
                <a:latin typeface="+mn-lt"/>
              </a:rPr>
              <a:t>imenujejo</a:t>
            </a:r>
            <a:r>
              <a:rPr lang="en-GB" sz="1800" b="0" i="0" u="none" strike="noStrike" baseline="0" dirty="0">
                <a:latin typeface="+mn-lt"/>
              </a:rPr>
              <a:t> </a:t>
            </a:r>
            <a:r>
              <a:rPr lang="en-GB" sz="1800" b="0" i="0" u="none" strike="noStrike" baseline="0" dirty="0" err="1">
                <a:latin typeface="+mn-lt"/>
              </a:rPr>
              <a:t>zaupnika</a:t>
            </a:r>
            <a:r>
              <a:rPr lang="en-GB" sz="1800" b="0" i="0" u="none" strike="noStrike" baseline="0" dirty="0">
                <a:latin typeface="+mn-lt"/>
              </a:rPr>
              <a:t>. </a:t>
            </a:r>
            <a:r>
              <a:rPr lang="en-GB" sz="1800" b="0" i="0" u="none" strike="noStrike" baseline="0" dirty="0" err="1">
                <a:latin typeface="+mn-lt"/>
              </a:rPr>
              <a:t>Zavezanci</a:t>
            </a:r>
            <a:r>
              <a:rPr lang="en-GB" sz="1800" b="0"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za </a:t>
            </a:r>
            <a:r>
              <a:rPr lang="en-GB" sz="1800" b="0" i="0" u="none" strike="noStrike" baseline="0" dirty="0" err="1">
                <a:latin typeface="+mn-lt"/>
              </a:rPr>
              <a:t>prejem</a:t>
            </a:r>
            <a:r>
              <a:rPr lang="sl-SI" sz="1800" dirty="0">
                <a:latin typeface="+mn-lt"/>
              </a:rPr>
              <a:t> </a:t>
            </a:r>
            <a:r>
              <a:rPr lang="en-GB" sz="1800" b="0" i="0" u="none" strike="noStrike" baseline="0" dirty="0">
                <a:latin typeface="+mn-lt"/>
              </a:rPr>
              <a:t>in </a:t>
            </a:r>
            <a:r>
              <a:rPr lang="en-GB" sz="1800" b="0" i="0" u="none" strike="noStrike" baseline="0" dirty="0" err="1">
                <a:latin typeface="+mn-lt"/>
              </a:rPr>
              <a:t>evidentiranje</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 </a:t>
            </a:r>
            <a:r>
              <a:rPr lang="en-GB" sz="1800" b="0" i="0" u="none" strike="noStrike" baseline="0" dirty="0" err="1">
                <a:latin typeface="+mn-lt"/>
              </a:rPr>
              <a:t>določijo</a:t>
            </a:r>
            <a:r>
              <a:rPr lang="en-GB" sz="1800" b="0" i="0" u="none" strike="noStrike" baseline="0" dirty="0">
                <a:latin typeface="+mn-lt"/>
              </a:rPr>
              <a:t> </a:t>
            </a:r>
            <a:r>
              <a:rPr lang="en-GB" sz="1800" b="0" i="0" u="none" strike="noStrike" baseline="0" dirty="0" err="1">
                <a:latin typeface="+mn-lt"/>
              </a:rPr>
              <a:t>tudi</a:t>
            </a:r>
            <a:r>
              <a:rPr lang="en-GB" sz="1800" b="0" i="0" u="none" strike="noStrike" baseline="0" dirty="0">
                <a:latin typeface="+mn-lt"/>
              </a:rPr>
              <a:t> </a:t>
            </a:r>
            <a:r>
              <a:rPr lang="en-GB" sz="1800" b="0" i="0" u="none" strike="noStrike" baseline="0" dirty="0" err="1">
                <a:latin typeface="+mn-lt"/>
              </a:rPr>
              <a:t>administrativno</a:t>
            </a:r>
            <a:r>
              <a:rPr lang="en-GB" sz="1800" b="0" i="0" u="none" strike="noStrike" baseline="0" dirty="0">
                <a:latin typeface="+mn-lt"/>
              </a:rPr>
              <a:t> </a:t>
            </a:r>
            <a:r>
              <a:rPr lang="en-GB" sz="1800" b="0" i="0" u="none" strike="noStrike" baseline="0" dirty="0" err="1">
                <a:latin typeface="+mn-lt"/>
              </a:rPr>
              <a:t>osebje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informacijsko</a:t>
            </a:r>
            <a:r>
              <a:rPr lang="en-GB" sz="1800" b="0" i="0" u="none" strike="noStrike" baseline="0" dirty="0">
                <a:latin typeface="+mn-lt"/>
              </a:rPr>
              <a:t> </a:t>
            </a:r>
            <a:r>
              <a:rPr lang="en-GB" sz="1800" b="0" i="0" u="none" strike="noStrike" baseline="0" dirty="0" err="1">
                <a:latin typeface="+mn-lt"/>
              </a:rPr>
              <a:t>podprt</a:t>
            </a:r>
            <a:r>
              <a:rPr lang="en-GB" sz="1800" b="0" i="0" u="none" strike="noStrike" baseline="0" dirty="0">
                <a:latin typeface="+mn-lt"/>
              </a:rPr>
              <a:t> </a:t>
            </a:r>
            <a:r>
              <a:rPr lang="en-GB" sz="1800" b="0" i="0" u="none" strike="noStrike" baseline="0" dirty="0" err="1">
                <a:latin typeface="+mn-lt"/>
              </a:rPr>
              <a:t>način</a:t>
            </a:r>
            <a:r>
              <a:rPr lang="sl-SI" sz="1800" dirty="0">
                <a:latin typeface="+mn-lt"/>
              </a:rPr>
              <a:t> </a:t>
            </a:r>
            <a:r>
              <a:rPr lang="en-GB" sz="1800" b="0" i="0" u="none" strike="noStrike" baseline="0" dirty="0" err="1">
                <a:latin typeface="+mn-lt"/>
              </a:rPr>
              <a:t>prejema</a:t>
            </a:r>
            <a:r>
              <a:rPr lang="en-GB" sz="1800" b="0" i="0" u="none" strike="noStrike" baseline="0" dirty="0">
                <a:latin typeface="+mn-lt"/>
              </a:rPr>
              <a:t> in </a:t>
            </a:r>
            <a:r>
              <a:rPr lang="en-GB" sz="1800" b="0" i="0" u="none" strike="noStrike" baseline="0" dirty="0" err="1">
                <a:latin typeface="+mn-lt"/>
              </a:rPr>
              <a:t>evidentiranja</a:t>
            </a:r>
            <a:r>
              <a:rPr lang="en-GB" sz="1800" b="0" i="0" u="none" strike="noStrike" baseline="0" dirty="0">
                <a:latin typeface="+mn-lt"/>
              </a:rPr>
              <a:t> </a:t>
            </a:r>
            <a:r>
              <a:rPr lang="en-GB" sz="1800" b="0" i="0" u="none" strike="noStrike" baseline="0" dirty="0" err="1">
                <a:latin typeface="+mn-lt"/>
              </a:rPr>
              <a:t>prijav</a:t>
            </a:r>
            <a:r>
              <a:rPr lang="en-GB" sz="1800" b="0" i="0" u="none" strike="noStrike" baseline="0" dirty="0">
                <a:latin typeface="+mn-lt"/>
              </a:rPr>
              <a:t>.</a:t>
            </a:r>
            <a:endParaRPr lang="sl-SI" sz="1800" dirty="0">
              <a:latin typeface="+mn-lt"/>
            </a:endParaRPr>
          </a:p>
          <a:p>
            <a:pPr marL="0" indent="0" algn="just">
              <a:buNone/>
            </a:pPr>
            <a:endParaRPr lang="sl-SI" sz="1800" dirty="0">
              <a:latin typeface="+mn-lt"/>
            </a:endParaRPr>
          </a:p>
          <a:p>
            <a:pPr marL="0" indent="0" algn="just">
              <a:buNone/>
            </a:pPr>
            <a:r>
              <a:rPr lang="sl-SI" sz="1800" b="0" i="0" strike="noStrike" baseline="0" dirty="0">
                <a:latin typeface="+mn-lt"/>
              </a:rPr>
              <a:t>Priporočila:</a:t>
            </a:r>
          </a:p>
          <a:p>
            <a:pPr algn="just">
              <a:buFontTx/>
              <a:buChar char="-"/>
            </a:pPr>
            <a:r>
              <a:rPr lang="sl-SI" sz="1800" dirty="0">
                <a:latin typeface="+mn-lt"/>
              </a:rPr>
              <a:t>zaupnik je zaupanja vredna oseba (uživa ugled tako pri vodstvu kot pri zaposlenih);</a:t>
            </a:r>
          </a:p>
          <a:p>
            <a:pPr algn="just">
              <a:buFontTx/>
              <a:buChar char="-"/>
            </a:pPr>
            <a:r>
              <a:rPr lang="sl-SI" sz="1800" dirty="0">
                <a:latin typeface="+mn-lt"/>
              </a:rPr>
              <a:t>zaupnik je oseba, ki je d</a:t>
            </a:r>
            <a:r>
              <a:rPr lang="sl-SI" sz="1800" b="0" i="0" strike="noStrike" baseline="0" dirty="0">
                <a:latin typeface="+mn-lt"/>
              </a:rPr>
              <a:t>alj časa zaposlena pri zavezancu;</a:t>
            </a:r>
          </a:p>
          <a:p>
            <a:pPr algn="just">
              <a:buFontTx/>
              <a:buChar char="-"/>
            </a:pPr>
            <a:r>
              <a:rPr lang="sl-SI" sz="1800" dirty="0">
                <a:latin typeface="+mn-lt"/>
              </a:rPr>
              <a:t>zaupnik dobro pozna organizacijo in delo notranjih enot zavezanca. </a:t>
            </a:r>
          </a:p>
          <a:p>
            <a:pPr marL="0" indent="0" algn="just">
              <a:buNone/>
            </a:pPr>
            <a:endParaRPr lang="sl-SI" sz="1800" b="0" i="0" strike="noStrike" baseline="0" dirty="0">
              <a:latin typeface="+mn-lt"/>
            </a:endParaRPr>
          </a:p>
          <a:p>
            <a:pPr marL="0" indent="0" algn="just">
              <a:buNone/>
            </a:pPr>
            <a:r>
              <a:rPr lang="sl-SI" sz="1800" dirty="0">
                <a:latin typeface="+mn-lt"/>
              </a:rPr>
              <a:t>Kdo imenuje zaupnika?</a:t>
            </a:r>
            <a:endParaRPr lang="sl-SI" sz="1800" b="0" i="0" u="none" strike="noStrike" baseline="0" dirty="0">
              <a:latin typeface="+mn-lt"/>
            </a:endParaRPr>
          </a:p>
          <a:p>
            <a:pPr marL="0" indent="0" algn="just">
              <a:buNone/>
            </a:pPr>
            <a:endParaRPr lang="pl-PL" sz="1800" b="0" i="0" strike="noStrike" baseline="0" dirty="0">
              <a:latin typeface="+mn-lt"/>
            </a:endParaRPr>
          </a:p>
        </p:txBody>
      </p:sp>
    </p:spTree>
    <p:extLst>
      <p:ext uri="{BB962C8B-B14F-4D97-AF65-F5344CB8AC3E}">
        <p14:creationId xmlns:p14="http://schemas.microsoft.com/office/powerpoint/2010/main" val="344238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OBRAVNAVA NOTRANJE PRIJAVE</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just">
              <a:buNone/>
            </a:pPr>
            <a:r>
              <a:rPr lang="sl-SI" sz="1800" dirty="0">
                <a:latin typeface="+mn-lt"/>
              </a:rPr>
              <a:t>Z</a:t>
            </a:r>
            <a:r>
              <a:rPr lang="en-GB" sz="1800" b="0" i="0" u="none" strike="noStrike" baseline="0" dirty="0" err="1">
                <a:latin typeface="+mn-lt"/>
              </a:rPr>
              <a:t>aupnik</a:t>
            </a:r>
            <a:r>
              <a:rPr lang="en-GB" sz="1800" b="0" i="0" u="none" strike="noStrike" baseline="0" dirty="0">
                <a:latin typeface="+mn-lt"/>
              </a:rPr>
              <a:t> v </a:t>
            </a:r>
            <a:r>
              <a:rPr lang="en-GB" sz="1800" b="0" i="0" u="none" strike="noStrike" baseline="0" dirty="0" err="1">
                <a:latin typeface="+mn-lt"/>
              </a:rPr>
              <a:t>roku</a:t>
            </a:r>
            <a:r>
              <a:rPr lang="en-GB" sz="1800" b="0" i="0" u="none" strike="noStrike" baseline="0" dirty="0">
                <a:latin typeface="+mn-lt"/>
              </a:rPr>
              <a:t> </a:t>
            </a:r>
            <a:r>
              <a:rPr lang="en-GB" sz="1800" b="1" i="0" u="none" strike="noStrike" baseline="0" dirty="0" err="1">
                <a:latin typeface="+mn-lt"/>
              </a:rPr>
              <a:t>sedmih</a:t>
            </a:r>
            <a:r>
              <a:rPr lang="en-GB" sz="1800" b="1" i="0" u="none" strike="noStrike" baseline="0" dirty="0">
                <a:latin typeface="+mn-lt"/>
              </a:rPr>
              <a:t> </a:t>
            </a:r>
            <a:r>
              <a:rPr lang="en-GB" sz="1800" b="1" i="0" u="none" strike="noStrike" baseline="0" dirty="0" err="1">
                <a:latin typeface="+mn-lt"/>
              </a:rPr>
              <a:t>dni</a:t>
            </a:r>
            <a:r>
              <a:rPr lang="en-GB" sz="1800" b="1" i="0" u="none" strike="noStrike" baseline="0" dirty="0">
                <a:latin typeface="+mn-lt"/>
              </a:rPr>
              <a:t> od </a:t>
            </a:r>
            <a:r>
              <a:rPr lang="en-GB" sz="1800" b="1" i="0" u="none" strike="noStrike" baseline="0" dirty="0" err="1">
                <a:latin typeface="+mn-lt"/>
              </a:rPr>
              <a:t>prejema</a:t>
            </a:r>
            <a:r>
              <a:rPr lang="en-GB" sz="1800" b="1" i="0" u="none" strike="noStrike" baseline="0" dirty="0">
                <a:latin typeface="+mn-lt"/>
              </a:rPr>
              <a:t> </a:t>
            </a:r>
            <a:r>
              <a:rPr lang="en-GB" sz="1800" b="1" i="0" u="none" strike="noStrike" baseline="0" dirty="0" err="1">
                <a:latin typeface="+mn-lt"/>
              </a:rPr>
              <a:t>prijave</a:t>
            </a:r>
            <a:r>
              <a:rPr lang="en-GB" sz="1800" b="1" i="0" u="none" strike="noStrike" baseline="0" dirty="0">
                <a:latin typeface="+mn-lt"/>
              </a:rPr>
              <a:t> </a:t>
            </a:r>
            <a:r>
              <a:rPr lang="en-GB" sz="1800" b="0" i="0" u="none" strike="noStrike" baseline="0" dirty="0" err="1">
                <a:latin typeface="+mn-lt"/>
              </a:rPr>
              <a:t>izvede</a:t>
            </a:r>
            <a:r>
              <a:rPr lang="en-GB" sz="1800" b="0" i="0" u="none" strike="noStrike" baseline="0" dirty="0">
                <a:latin typeface="+mn-lt"/>
              </a:rPr>
              <a:t> </a:t>
            </a:r>
            <a:r>
              <a:rPr lang="en-GB" sz="1800" b="0" i="0" u="none" strike="noStrike" baseline="0" dirty="0" err="1">
                <a:latin typeface="+mn-lt"/>
              </a:rPr>
              <a:t>predhodni</a:t>
            </a:r>
            <a:r>
              <a:rPr lang="en-GB" sz="1800" b="0" i="0" u="none" strike="noStrike" baseline="0" dirty="0">
                <a:latin typeface="+mn-lt"/>
              </a:rPr>
              <a:t> </a:t>
            </a:r>
            <a:r>
              <a:rPr lang="en-GB" sz="1800" b="0" i="0" u="none" strike="noStrike" baseline="0" dirty="0" err="1">
                <a:latin typeface="+mn-lt"/>
              </a:rPr>
              <a:t>preizkus</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 in </a:t>
            </a:r>
            <a:r>
              <a:rPr lang="en-GB" sz="1800" b="0" i="0" u="none" strike="noStrike" baseline="0" dirty="0" err="1">
                <a:latin typeface="+mn-lt"/>
              </a:rPr>
              <a:t>preveri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so </a:t>
            </a:r>
            <a:r>
              <a:rPr lang="en-GB" sz="1800" b="0" i="0" u="none" strike="noStrike" baseline="0" dirty="0" err="1">
                <a:latin typeface="+mn-lt"/>
              </a:rPr>
              <a:t>izpolnjene</a:t>
            </a:r>
            <a:r>
              <a:rPr lang="en-GB" sz="1800" b="0" i="0" u="none" strike="noStrike" baseline="0" dirty="0">
                <a:latin typeface="+mn-lt"/>
              </a:rPr>
              <a:t> </a:t>
            </a:r>
            <a:r>
              <a:rPr lang="en-GB" sz="1800" b="0" i="0" u="none" strike="noStrike" baseline="0" dirty="0" err="1">
                <a:latin typeface="+mn-lt"/>
              </a:rPr>
              <a:t>naslednje</a:t>
            </a:r>
            <a:r>
              <a:rPr lang="sl-SI" sz="1800" b="0" i="0" u="none" strike="noStrike" baseline="0" dirty="0">
                <a:latin typeface="+mn-lt"/>
              </a:rPr>
              <a:t> </a:t>
            </a:r>
            <a:r>
              <a:rPr lang="en-GB" sz="1800" b="0" i="0" u="none" strike="noStrike" baseline="0" dirty="0" err="1">
                <a:latin typeface="+mn-lt"/>
              </a:rPr>
              <a:t>predpostavke</a:t>
            </a:r>
            <a:r>
              <a:rPr lang="en-GB" sz="1800" b="0" i="0" u="none" strike="noStrike" baseline="0" dirty="0">
                <a:latin typeface="+mn-lt"/>
              </a:rPr>
              <a:t>:</a:t>
            </a:r>
            <a:endParaRPr lang="sl-SI" sz="1800" dirty="0">
              <a:latin typeface="+mn-lt"/>
            </a:endParaRPr>
          </a:p>
          <a:p>
            <a:pPr algn="l">
              <a:buFontTx/>
              <a:buChar char="-"/>
            </a:pPr>
            <a:r>
              <a:rPr lang="en-GB" sz="1800" b="0" i="0" u="none" strike="noStrike" baseline="0" dirty="0" err="1">
                <a:latin typeface="+mn-lt"/>
              </a:rPr>
              <a:t>prijavitelj</a:t>
            </a:r>
            <a:r>
              <a:rPr lang="en-GB" sz="1800" b="0" i="0" u="none" strike="noStrike" baseline="0" dirty="0">
                <a:latin typeface="+mn-lt"/>
              </a:rPr>
              <a:t> je </a:t>
            </a:r>
            <a:r>
              <a:rPr lang="en-GB" sz="1800" b="0" i="0" u="none" strike="noStrike" baseline="0" dirty="0" err="1">
                <a:latin typeface="+mn-lt"/>
              </a:rPr>
              <a:t>fizična</a:t>
            </a:r>
            <a:r>
              <a:rPr lang="en-GB" sz="1800" b="0" i="0" u="none" strike="noStrike" baseline="0" dirty="0">
                <a:latin typeface="+mn-lt"/>
              </a:rPr>
              <a:t> </a:t>
            </a:r>
            <a:r>
              <a:rPr lang="en-GB" sz="1800" b="0" i="0" u="none" strike="noStrike" baseline="0" dirty="0" err="1">
                <a:latin typeface="+mn-lt"/>
              </a:rPr>
              <a:t>oseba</a:t>
            </a:r>
            <a:r>
              <a:rPr lang="en-GB" sz="1800" b="0" i="0" u="none" strike="noStrike" baseline="0" dirty="0">
                <a:latin typeface="+mn-lt"/>
              </a:rPr>
              <a:t>;</a:t>
            </a:r>
            <a:endParaRPr lang="sl-SI" sz="1800" dirty="0">
              <a:latin typeface="+mn-lt"/>
            </a:endParaRPr>
          </a:p>
          <a:p>
            <a:pPr algn="just">
              <a:buFontTx/>
              <a:buChar char="-"/>
            </a:pPr>
            <a:r>
              <a:rPr lang="en-GB" sz="1800" b="0" i="0" u="none" strike="noStrike" baseline="0" dirty="0" err="1">
                <a:latin typeface="+mn-lt"/>
              </a:rPr>
              <a:t>prijavitelj</a:t>
            </a:r>
            <a:r>
              <a:rPr lang="en-GB" sz="1800" b="0" i="0" u="none" strike="noStrike" baseline="0" dirty="0">
                <a:latin typeface="+mn-lt"/>
              </a:rPr>
              <a:t> je </a:t>
            </a:r>
            <a:r>
              <a:rPr lang="en-GB" sz="1800" b="0" i="0" u="none" strike="noStrike" baseline="0" dirty="0" err="1">
                <a:latin typeface="+mn-lt"/>
              </a:rPr>
              <a:t>zaposlen</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opravlja</a:t>
            </a:r>
            <a:r>
              <a:rPr lang="en-GB" sz="1800" b="0" i="0" u="none" strike="noStrike" baseline="0" dirty="0">
                <a:latin typeface="+mn-lt"/>
              </a:rPr>
              <a:t> </a:t>
            </a:r>
            <a:r>
              <a:rPr lang="en-GB" sz="1800" b="0" i="0" u="none" strike="noStrike" baseline="0" dirty="0" err="1">
                <a:latin typeface="+mn-lt"/>
              </a:rPr>
              <a:t>funkcijo</a:t>
            </a:r>
            <a:r>
              <a:rPr lang="en-GB" sz="1800" b="0" i="0" u="none" strike="noStrike" baseline="0" dirty="0">
                <a:latin typeface="+mn-lt"/>
              </a:rPr>
              <a:t>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Komisiji</a:t>
            </a:r>
            <a:r>
              <a:rPr lang="en-GB" sz="1800" b="0" i="0" u="none" strike="noStrike" baseline="0" dirty="0">
                <a:latin typeface="+mn-lt"/>
              </a:rPr>
              <a:t> </a:t>
            </a:r>
            <a:r>
              <a:rPr lang="en-GB" sz="1800" b="0" i="0" u="none" strike="noStrike" baseline="0" dirty="0" err="1">
                <a:latin typeface="+mn-lt"/>
              </a:rPr>
              <a:t>oziroma</a:t>
            </a:r>
            <a:r>
              <a:rPr lang="en-GB" sz="1800" b="0" i="0" u="none" strike="noStrike" baseline="0" dirty="0">
                <a:latin typeface="+mn-lt"/>
              </a:rPr>
              <a:t> je </a:t>
            </a:r>
            <a:r>
              <a:rPr lang="en-GB" sz="1800" b="0" i="0" u="none" strike="noStrike" baseline="0" dirty="0" err="1">
                <a:latin typeface="+mn-lt"/>
              </a:rPr>
              <a:t>prostovoljec</a:t>
            </a:r>
            <a:r>
              <a:rPr lang="en-GB" sz="1800" b="0" i="0" u="none" strike="noStrike" baseline="0" dirty="0">
                <a:latin typeface="+mn-lt"/>
              </a:rPr>
              <a:t>,</a:t>
            </a:r>
            <a:r>
              <a:rPr lang="sl-SI" sz="1800" dirty="0">
                <a:latin typeface="+mn-lt"/>
              </a:rPr>
              <a:t> </a:t>
            </a:r>
            <a:r>
              <a:rPr lang="en-GB" sz="1800" b="0" i="0" u="none" strike="noStrike" baseline="0" dirty="0" err="1">
                <a:latin typeface="+mn-lt"/>
              </a:rPr>
              <a:t>pripravnik</a:t>
            </a:r>
            <a:r>
              <a:rPr lang="en-GB" sz="1800" b="0" i="0" u="none" strike="noStrike" baseline="0" dirty="0">
                <a:latin typeface="+mn-lt"/>
              </a:rPr>
              <a:t>, </a:t>
            </a:r>
            <a:r>
              <a:rPr lang="en-GB" sz="1800" b="0" i="0" u="none" strike="noStrike" baseline="0" dirty="0" err="1">
                <a:latin typeface="+mn-lt"/>
              </a:rPr>
              <a:t>pogodbeni</a:t>
            </a:r>
            <a:r>
              <a:rPr lang="en-GB" sz="1800" b="0" i="0" u="none" strike="noStrike" baseline="0" dirty="0">
                <a:latin typeface="+mn-lt"/>
              </a:rPr>
              <a:t> </a:t>
            </a:r>
            <a:r>
              <a:rPr lang="en-GB" sz="1800" b="0" i="0" u="none" strike="noStrike" baseline="0" dirty="0" err="1">
                <a:latin typeface="+mn-lt"/>
              </a:rPr>
              <a:t>delavec</a:t>
            </a:r>
            <a:r>
              <a:rPr lang="en-GB" sz="1800" b="0" i="0" u="none" strike="noStrike" baseline="0" dirty="0">
                <a:latin typeface="+mn-lt"/>
              </a:rPr>
              <a:t>, </a:t>
            </a:r>
            <a:r>
              <a:rPr lang="en-GB" sz="1800" b="0" i="0" u="none" strike="noStrike" baseline="0" dirty="0" err="1">
                <a:latin typeface="+mn-lt"/>
              </a:rPr>
              <a:t>študent</a:t>
            </a:r>
            <a:r>
              <a:rPr lang="sl-SI"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oseba</a:t>
            </a:r>
            <a:r>
              <a:rPr lang="en-GB" sz="1800" b="0" i="0" u="none" strike="noStrike" baseline="0" dirty="0">
                <a:latin typeface="+mn-lt"/>
              </a:rPr>
              <a:t>, ki </a:t>
            </a:r>
            <a:r>
              <a:rPr lang="en-GB" sz="1800" b="0" i="0" u="none" strike="noStrike" baseline="0" dirty="0" err="1">
                <a:latin typeface="+mn-lt"/>
              </a:rPr>
              <a:t>sodeluje</a:t>
            </a:r>
            <a:r>
              <a:rPr lang="en-GB" sz="1800" b="0" i="0" u="none" strike="noStrike" baseline="0" dirty="0">
                <a:latin typeface="+mn-lt"/>
              </a:rPr>
              <a:t> v </a:t>
            </a:r>
            <a:r>
              <a:rPr lang="en-GB" sz="1800" b="0" i="0" u="none" strike="noStrike" baseline="0" dirty="0" err="1">
                <a:latin typeface="+mn-lt"/>
              </a:rPr>
              <a:t>razpisnih</a:t>
            </a:r>
            <a:r>
              <a:rPr lang="en-GB" sz="1800" b="0" i="0" u="none" strike="noStrike" baseline="0" dirty="0">
                <a:latin typeface="+mn-lt"/>
              </a:rPr>
              <a:t> </a:t>
            </a:r>
            <a:r>
              <a:rPr lang="en-GB" sz="1800" b="0" i="0" u="none" strike="noStrike" baseline="0" dirty="0" err="1">
                <a:latin typeface="+mn-lt"/>
              </a:rPr>
              <a:t>postopkih</a:t>
            </a:r>
            <a:r>
              <a:rPr lang="en-GB" sz="1800" b="0" i="0" u="none" strike="noStrike" baseline="0" dirty="0">
                <a:latin typeface="+mn-lt"/>
              </a:rPr>
              <a:t> v </a:t>
            </a:r>
            <a:r>
              <a:rPr lang="en-GB" sz="1800" b="0" i="0" u="none" strike="noStrike" baseline="0" dirty="0" err="1">
                <a:latin typeface="+mn-lt"/>
              </a:rPr>
              <a:t>vlogi</a:t>
            </a:r>
            <a:r>
              <a:rPr lang="en-GB" sz="1800" b="0" i="0" u="none" strike="noStrike" baseline="0" dirty="0">
                <a:latin typeface="+mn-lt"/>
              </a:rPr>
              <a:t> </a:t>
            </a:r>
            <a:r>
              <a:rPr lang="en-GB" sz="1800" b="0" i="0" u="none" strike="noStrike" baseline="0" dirty="0" err="1">
                <a:latin typeface="+mn-lt"/>
              </a:rPr>
              <a:t>kandidata</a:t>
            </a:r>
            <a:r>
              <a:rPr lang="en-GB" sz="1800" b="0" i="0" u="none" strike="noStrike" baseline="0" dirty="0">
                <a:latin typeface="+mn-lt"/>
              </a:rPr>
              <a:t>, in </a:t>
            </a:r>
            <a:r>
              <a:rPr lang="en-GB" sz="1800" b="0" i="0" u="none" strike="noStrike" baseline="0" dirty="0" err="1">
                <a:latin typeface="+mn-lt"/>
              </a:rPr>
              <a:t>sicer</a:t>
            </a:r>
            <a:r>
              <a:rPr lang="en-GB" sz="1800" b="0" i="0" u="none" strike="noStrike" baseline="0" dirty="0">
                <a:latin typeface="+mn-lt"/>
              </a:rPr>
              <a:t> ne glede </a:t>
            </a:r>
            <a:r>
              <a:rPr lang="en-GB" sz="1800" b="0" i="0" u="none" strike="noStrike" baseline="0" dirty="0" err="1">
                <a:latin typeface="+mn-lt"/>
              </a:rPr>
              <a:t>na</a:t>
            </a:r>
            <a:r>
              <a:rPr lang="en-GB" sz="1800" b="0" i="0" u="none" strike="noStrike" baseline="0" dirty="0">
                <a:latin typeface="+mn-lt"/>
              </a:rPr>
              <a:t> to, </a:t>
            </a:r>
            <a:r>
              <a:rPr lang="en-GB" sz="1800" b="0" i="0" u="none" strike="noStrike" baseline="0" dirty="0" err="1">
                <a:latin typeface="+mn-lt"/>
              </a:rPr>
              <a:t>ali</a:t>
            </a:r>
            <a:r>
              <a:rPr lang="en-GB" sz="1800" b="0" i="0" u="none" strike="noStrike" baseline="0" dirty="0">
                <a:latin typeface="+mn-lt"/>
              </a:rPr>
              <a:t> se je </a:t>
            </a:r>
            <a:r>
              <a:rPr lang="en-GB" sz="1800" b="0" i="0" u="none" strike="noStrike" baseline="0" dirty="0" err="1">
                <a:latin typeface="+mn-lt"/>
              </a:rPr>
              <a:t>razmerje</a:t>
            </a:r>
            <a:r>
              <a:rPr lang="en-GB" sz="1800" b="0" i="0" u="none" strike="noStrike" baseline="0" dirty="0">
                <a:latin typeface="+mn-lt"/>
              </a:rPr>
              <a:t> </a:t>
            </a:r>
            <a:r>
              <a:rPr lang="en-GB" sz="1800" b="0" i="0" u="none" strike="noStrike" baseline="0" dirty="0" err="1">
                <a:latin typeface="+mn-lt"/>
              </a:rPr>
              <a:t>že</a:t>
            </a:r>
            <a:r>
              <a:rPr lang="en-GB" sz="1800" b="0" i="0" u="none" strike="noStrike" baseline="0" dirty="0">
                <a:latin typeface="+mn-lt"/>
              </a:rPr>
              <a:t> </a:t>
            </a:r>
            <a:r>
              <a:rPr lang="en-GB" sz="1800" b="0" i="0" u="none" strike="noStrike" baseline="0" dirty="0" err="1">
                <a:latin typeface="+mn-lt"/>
              </a:rPr>
              <a:t>končalo</a:t>
            </a:r>
            <a:r>
              <a:rPr lang="sl-SI"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se </a:t>
            </a:r>
            <a:r>
              <a:rPr lang="en-GB" sz="1800" b="0" i="0" u="none" strike="noStrike" baseline="0" dirty="0" err="1">
                <a:latin typeface="+mn-lt"/>
              </a:rPr>
              <a:t>šele</a:t>
            </a:r>
            <a:r>
              <a:rPr lang="en-GB" sz="1800" b="0" i="0" u="none" strike="noStrike" baseline="0" dirty="0">
                <a:latin typeface="+mn-lt"/>
              </a:rPr>
              <a:t> </a:t>
            </a:r>
            <a:r>
              <a:rPr lang="en-GB" sz="1800" b="0" i="0" u="none" strike="noStrike" baseline="0" dirty="0" err="1">
                <a:latin typeface="+mn-lt"/>
              </a:rPr>
              <a:t>vzpostavlja</a:t>
            </a:r>
            <a:r>
              <a:rPr lang="en-GB" sz="1800" b="0" i="0" u="none" strike="noStrike" baseline="0" dirty="0">
                <a:latin typeface="+mn-lt"/>
              </a:rPr>
              <a:t> s </a:t>
            </a:r>
            <a:r>
              <a:rPr lang="en-GB" sz="1800" b="0" i="0" u="none" strike="noStrike" baseline="0" dirty="0" err="1">
                <a:latin typeface="+mn-lt"/>
              </a:rPr>
              <a:t>postopkom</a:t>
            </a:r>
            <a:r>
              <a:rPr lang="en-GB" sz="1800" b="0" i="0" u="none" strike="noStrike" baseline="0" dirty="0">
                <a:latin typeface="+mn-lt"/>
              </a:rPr>
              <a:t> </a:t>
            </a:r>
            <a:r>
              <a:rPr lang="en-GB" sz="1800" b="0" i="0" u="none" strike="noStrike" baseline="0" dirty="0" err="1">
                <a:latin typeface="+mn-lt"/>
              </a:rPr>
              <a:t>zaposlovanja</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pogajanji</a:t>
            </a:r>
            <a:r>
              <a:rPr lang="en-GB" sz="1800" b="0" i="0" u="none" strike="noStrike" baseline="0" dirty="0">
                <a:latin typeface="+mn-lt"/>
              </a:rPr>
              <a:t> pred </a:t>
            </a:r>
            <a:r>
              <a:rPr lang="en-GB" sz="1800" b="0" i="0" u="none" strike="noStrike" baseline="0" dirty="0" err="1">
                <a:latin typeface="+mn-lt"/>
              </a:rPr>
              <a:t>podpisom</a:t>
            </a:r>
            <a:r>
              <a:rPr lang="en-GB" sz="1800" b="0" i="0" u="none" strike="noStrike" baseline="0" dirty="0">
                <a:latin typeface="+mn-lt"/>
              </a:rPr>
              <a:t> </a:t>
            </a:r>
            <a:r>
              <a:rPr lang="en-GB" sz="1800" b="0" i="0" u="none" strike="noStrike" baseline="0" dirty="0" err="1">
                <a:latin typeface="+mn-lt"/>
              </a:rPr>
              <a:t>pogodbe</a:t>
            </a:r>
            <a:r>
              <a:rPr lang="en-GB" sz="1800" b="0" i="0" u="none" strike="noStrike" baseline="0" dirty="0">
                <a:latin typeface="+mn-lt"/>
              </a:rPr>
              <a:t>;</a:t>
            </a:r>
            <a:endParaRPr lang="sl-SI" sz="1800" dirty="0">
              <a:latin typeface="+mn-lt"/>
            </a:endParaRPr>
          </a:p>
          <a:p>
            <a:pPr algn="just">
              <a:buFontTx/>
              <a:buChar char="-"/>
            </a:pPr>
            <a:r>
              <a:rPr lang="en-GB" sz="1800" b="0" i="0" u="none" strike="noStrike" baseline="0" dirty="0" err="1">
                <a:latin typeface="+mn-lt"/>
              </a:rPr>
              <a:t>prijavitelj</a:t>
            </a:r>
            <a:r>
              <a:rPr lang="en-GB" sz="1800" b="0" i="0" u="none" strike="noStrike" baseline="0" dirty="0">
                <a:latin typeface="+mn-lt"/>
              </a:rPr>
              <a:t> </a:t>
            </a:r>
            <a:r>
              <a:rPr lang="en-GB" sz="1800" b="0" i="0" u="none" strike="noStrike" baseline="0" dirty="0" err="1">
                <a:latin typeface="+mn-lt"/>
              </a:rPr>
              <a:t>prijavlja</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 </a:t>
            </a:r>
            <a:r>
              <a:rPr lang="en-GB" sz="1800" b="0" i="0" u="none" strike="noStrike" baseline="0" dirty="0" err="1">
                <a:latin typeface="+mn-lt"/>
              </a:rPr>
              <a:t>oziroma</a:t>
            </a:r>
            <a:r>
              <a:rPr lang="en-GB" sz="1800" b="0" i="0" u="none" strike="noStrike" baseline="0" dirty="0">
                <a:latin typeface="+mn-lt"/>
              </a:rPr>
              <a:t> sum o </a:t>
            </a:r>
            <a:r>
              <a:rPr lang="en-GB" sz="1800" b="0" i="0" u="none" strike="noStrike" baseline="0" dirty="0" err="1">
                <a:latin typeface="+mn-lt"/>
              </a:rPr>
              <a:t>dejanski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morebitni</a:t>
            </a:r>
            <a:r>
              <a:rPr lang="en-GB" sz="1800" b="0" i="0" u="none" strike="noStrike" baseline="0" dirty="0">
                <a:latin typeface="+mn-lt"/>
              </a:rPr>
              <a:t> </a:t>
            </a:r>
            <a:r>
              <a:rPr lang="en-GB" sz="1800" b="0" i="0" u="none" strike="noStrike" baseline="0" dirty="0" err="1">
                <a:latin typeface="+mn-lt"/>
              </a:rPr>
              <a:t>kršitvi</a:t>
            </a:r>
            <a:r>
              <a:rPr lang="en-GB" sz="1800" b="0" i="0" u="none" strike="noStrike" baseline="0" dirty="0">
                <a:latin typeface="+mn-lt"/>
              </a:rPr>
              <a:t> </a:t>
            </a:r>
            <a:r>
              <a:rPr lang="en-GB" sz="1800" b="0" i="0" u="none" strike="noStrike" baseline="0" dirty="0" err="1">
                <a:latin typeface="+mn-lt"/>
              </a:rPr>
              <a:t>predpisov</a:t>
            </a:r>
            <a:r>
              <a:rPr lang="en-GB" sz="1800" b="0" i="0" u="none" strike="noStrike" baseline="0" dirty="0">
                <a:latin typeface="+mn-lt"/>
              </a:rPr>
              <a:t>, ki se je </a:t>
            </a:r>
            <a:r>
              <a:rPr lang="en-GB" sz="1800" b="0" i="0" u="none" strike="noStrike" baseline="0" dirty="0" err="1">
                <a:latin typeface="+mn-lt"/>
              </a:rPr>
              <a:t>ali</a:t>
            </a:r>
            <a:r>
              <a:rPr lang="en-GB" sz="1800" b="0" i="0" u="none" strike="noStrike" baseline="0" dirty="0">
                <a:latin typeface="+mn-lt"/>
              </a:rPr>
              <a:t> se</a:t>
            </a:r>
            <a:r>
              <a:rPr lang="sl-SI" sz="1800" b="0" i="0" u="none" strike="noStrike" baseline="0" dirty="0">
                <a:latin typeface="+mn-lt"/>
              </a:rPr>
              <a:t> </a:t>
            </a:r>
            <a:r>
              <a:rPr lang="en-GB" sz="1800" b="0" i="0" u="none" strike="noStrike" baseline="0" dirty="0" err="1">
                <a:latin typeface="+mn-lt"/>
              </a:rPr>
              <a:t>bo</a:t>
            </a:r>
            <a:r>
              <a:rPr lang="en-GB" sz="1800" b="0" i="0" u="none" strike="noStrike" baseline="0" dirty="0">
                <a:latin typeface="+mn-lt"/>
              </a:rPr>
              <a:t> </a:t>
            </a:r>
            <a:r>
              <a:rPr lang="en-GB" sz="1800" b="0" i="0" u="none" strike="noStrike" baseline="0" dirty="0" err="1">
                <a:latin typeface="+mn-lt"/>
              </a:rPr>
              <a:t>zelo</a:t>
            </a:r>
            <a:r>
              <a:rPr lang="en-GB" sz="1800" b="0" i="0" u="none" strike="noStrike" baseline="0" dirty="0">
                <a:latin typeface="+mn-lt"/>
              </a:rPr>
              <a:t> </a:t>
            </a:r>
            <a:r>
              <a:rPr lang="en-GB" sz="1800" b="0" i="0" u="none" strike="noStrike" baseline="0" dirty="0" err="1">
                <a:latin typeface="+mn-lt"/>
              </a:rPr>
              <a:t>verjetno</a:t>
            </a:r>
            <a:r>
              <a:rPr lang="en-GB" sz="1800" b="0" i="0" u="none" strike="noStrike" baseline="0" dirty="0">
                <a:latin typeface="+mn-lt"/>
              </a:rPr>
              <a:t> </a:t>
            </a:r>
            <a:r>
              <a:rPr lang="en-GB" sz="1800" b="0" i="0" u="none" strike="noStrike" baseline="0" dirty="0" err="1">
                <a:latin typeface="+mn-lt"/>
              </a:rPr>
              <a:t>zgodila</a:t>
            </a:r>
            <a:r>
              <a:rPr lang="sl-SI" sz="1800" dirty="0">
                <a:latin typeface="+mn-lt"/>
              </a:rPr>
              <a:t>;</a:t>
            </a:r>
          </a:p>
          <a:p>
            <a:pPr algn="just">
              <a:buFontTx/>
              <a:buChar char="-"/>
            </a:pPr>
            <a:r>
              <a:rPr lang="fi-FI" sz="1800" b="0" i="0" u="none" strike="noStrike" baseline="0" dirty="0">
                <a:latin typeface="+mn-lt"/>
              </a:rPr>
              <a:t>prijava ni očitno neutemeljena</a:t>
            </a:r>
            <a:r>
              <a:rPr lang="sl-SI" sz="1800" dirty="0">
                <a:latin typeface="+mn-lt"/>
              </a:rPr>
              <a:t>.</a:t>
            </a:r>
          </a:p>
          <a:p>
            <a:pPr algn="just">
              <a:buFontTx/>
              <a:buChar char="-"/>
            </a:pPr>
            <a:r>
              <a:rPr lang="en-GB" sz="1800" b="0" i="0" u="none" strike="noStrike" baseline="0" dirty="0" err="1">
                <a:latin typeface="+mn-lt"/>
              </a:rPr>
              <a:t>prijavljena</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 </a:t>
            </a:r>
            <a:r>
              <a:rPr lang="en-GB" sz="1800" b="0" i="0" u="none" strike="noStrike" baseline="0" dirty="0" err="1">
                <a:latin typeface="+mn-lt"/>
              </a:rPr>
              <a:t>še</a:t>
            </a:r>
            <a:r>
              <a:rPr lang="en-GB" sz="1800" b="0" i="0" u="none" strike="noStrike" baseline="0" dirty="0">
                <a:latin typeface="+mn-lt"/>
              </a:rPr>
              <a:t> </a:t>
            </a:r>
            <a:r>
              <a:rPr lang="en-GB" sz="1800" b="0" i="0" u="none" strike="noStrike" baseline="0" dirty="0" err="1">
                <a:latin typeface="+mn-lt"/>
              </a:rPr>
              <a:t>traja</a:t>
            </a:r>
            <a:r>
              <a:rPr lang="en-GB" sz="1800" b="0" i="0" u="none" strike="noStrike" baseline="0" dirty="0">
                <a:latin typeface="+mn-lt"/>
              </a:rPr>
              <a:t> </a:t>
            </a:r>
            <a:r>
              <a:rPr lang="en-GB" sz="1800" b="0" i="0" u="none" strike="noStrike" baseline="0" dirty="0" err="1">
                <a:latin typeface="+mn-lt"/>
              </a:rPr>
              <a:t>oziroma</a:t>
            </a:r>
            <a:r>
              <a:rPr lang="en-GB" sz="1800" b="0" i="0" u="none" strike="noStrike" baseline="0" dirty="0">
                <a:latin typeface="+mn-lt"/>
              </a:rPr>
              <a:t> je </a:t>
            </a:r>
            <a:r>
              <a:rPr lang="en-GB" sz="1800" b="0" i="0" u="none" strike="noStrike" baseline="0" dirty="0" err="1">
                <a:latin typeface="+mn-lt"/>
              </a:rPr>
              <a:t>prenehala</a:t>
            </a:r>
            <a:r>
              <a:rPr lang="en-GB" sz="1800" b="0" i="0" u="none" strike="noStrike" baseline="0" dirty="0">
                <a:latin typeface="+mn-lt"/>
              </a:rPr>
              <a:t> pred </a:t>
            </a:r>
            <a:r>
              <a:rPr lang="en-GB" sz="1800" b="0" i="0" u="none" strike="noStrike" baseline="0" dirty="0" err="1">
                <a:latin typeface="+mn-lt"/>
              </a:rPr>
              <a:t>manj</a:t>
            </a:r>
            <a:r>
              <a:rPr lang="en-GB" sz="1800" b="0" i="0" u="none" strike="noStrike" baseline="0" dirty="0">
                <a:latin typeface="+mn-lt"/>
              </a:rPr>
              <a:t> </a:t>
            </a:r>
            <a:r>
              <a:rPr lang="en-GB" sz="1800" b="0" i="0" u="none" strike="noStrike" baseline="0" dirty="0" err="1">
                <a:latin typeface="+mn-lt"/>
              </a:rPr>
              <a:t>kot</a:t>
            </a:r>
            <a:r>
              <a:rPr lang="en-GB" sz="1800" b="0" i="0" u="none" strike="noStrike" baseline="0" dirty="0">
                <a:latin typeface="+mn-lt"/>
              </a:rPr>
              <a:t> </a:t>
            </a:r>
            <a:r>
              <a:rPr lang="en-GB" sz="1800" b="0" i="0" u="none" strike="noStrike" baseline="0" dirty="0" err="1">
                <a:latin typeface="+mn-lt"/>
              </a:rPr>
              <a:t>dvema</a:t>
            </a:r>
            <a:r>
              <a:rPr lang="en-GB" sz="1800" b="0" i="0" u="none" strike="noStrike" baseline="0" dirty="0">
                <a:latin typeface="+mn-lt"/>
              </a:rPr>
              <a:t> </a:t>
            </a:r>
            <a:r>
              <a:rPr lang="en-GB" sz="1800" b="0" i="0" u="none" strike="noStrike" baseline="0" dirty="0" err="1">
                <a:latin typeface="+mn-lt"/>
              </a:rPr>
              <a:t>letoma</a:t>
            </a:r>
            <a:r>
              <a:rPr lang="en-GB" sz="1800" b="0" i="0" u="none" strike="noStrike" baseline="0" dirty="0">
                <a:latin typeface="+mn-lt"/>
              </a:rPr>
              <a:t>.</a:t>
            </a:r>
            <a:endParaRPr lang="sl-SI" sz="1800" dirty="0">
              <a:effectLst/>
              <a:latin typeface="+mn-lt"/>
              <a:ea typeface="Calibri" panose="020F0502020204030204" pitchFamily="34" charset="0"/>
              <a:cs typeface="Times New Roman" panose="02020603050405020304" pitchFamily="18" charset="0"/>
            </a:endParaRPr>
          </a:p>
          <a:p>
            <a:pPr algn="just"/>
            <a:endParaRPr lang="en-GB" sz="1800" dirty="0">
              <a:latin typeface="+mn-lt"/>
            </a:endParaRPr>
          </a:p>
        </p:txBody>
      </p:sp>
    </p:spTree>
    <p:extLst>
      <p:ext uri="{BB962C8B-B14F-4D97-AF65-F5344CB8AC3E}">
        <p14:creationId xmlns:p14="http://schemas.microsoft.com/office/powerpoint/2010/main" val="124814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OBRAVNAVA NOTRANJE PRIJAVE</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just">
              <a:buNone/>
            </a:pPr>
            <a:r>
              <a:rPr lang="en-GB" sz="1800" b="0" i="0" u="none" strike="noStrike" baseline="0" dirty="0" err="1">
                <a:latin typeface="+mn-lt"/>
              </a:rPr>
              <a:t>Zaupnik</a:t>
            </a:r>
            <a:r>
              <a:rPr lang="en-GB" sz="1800" b="0" i="0" u="none" strike="noStrike" baseline="0" dirty="0">
                <a:latin typeface="+mn-lt"/>
              </a:rPr>
              <a:t> </a:t>
            </a:r>
            <a:r>
              <a:rPr lang="en-GB" sz="1800" b="0" i="0" u="none" strike="noStrike" baseline="0" dirty="0" err="1">
                <a:latin typeface="+mn-lt"/>
              </a:rPr>
              <a:t>ob</a:t>
            </a:r>
            <a:r>
              <a:rPr lang="en-GB" sz="1800" b="0" i="0" u="none" strike="noStrike" baseline="0" dirty="0">
                <a:latin typeface="+mn-lt"/>
              </a:rPr>
              <a:t> </a:t>
            </a:r>
            <a:r>
              <a:rPr lang="en-GB" sz="1800" b="0" i="0" u="none" strike="noStrike" baseline="0" dirty="0" err="1">
                <a:latin typeface="+mn-lt"/>
              </a:rPr>
              <a:t>koncu</a:t>
            </a:r>
            <a:r>
              <a:rPr lang="en-GB" sz="1800" b="0" i="0" u="none" strike="noStrike" baseline="0" dirty="0">
                <a:latin typeface="+mn-lt"/>
              </a:rPr>
              <a:t> </a:t>
            </a:r>
            <a:r>
              <a:rPr lang="en-GB" sz="1800" b="0" i="0" u="none" strike="noStrike" baseline="0" dirty="0" err="1">
                <a:latin typeface="+mn-lt"/>
              </a:rPr>
              <a:t>obravnave</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 </a:t>
            </a:r>
            <a:r>
              <a:rPr lang="en-GB" sz="1800" b="0" i="0" u="none" strike="noStrike" baseline="0" dirty="0" err="1">
                <a:latin typeface="+mn-lt"/>
              </a:rPr>
              <a:t>najpozneje</a:t>
            </a:r>
            <a:r>
              <a:rPr lang="en-GB" sz="1800" b="0" i="0" u="none" strike="noStrike" baseline="0" dirty="0">
                <a:latin typeface="+mn-lt"/>
              </a:rPr>
              <a:t> pa </a:t>
            </a:r>
            <a:r>
              <a:rPr lang="en-GB" sz="1800" b="1" i="0" u="none" strike="noStrike" baseline="0" dirty="0">
                <a:latin typeface="+mn-lt"/>
              </a:rPr>
              <a:t>v </a:t>
            </a:r>
            <a:r>
              <a:rPr lang="en-GB" sz="1800" b="1" i="0" u="none" strike="noStrike" baseline="0" dirty="0" err="1">
                <a:latin typeface="+mn-lt"/>
              </a:rPr>
              <a:t>treh</a:t>
            </a:r>
            <a:r>
              <a:rPr lang="en-GB" sz="1800" b="1" i="0" u="none" strike="noStrike" baseline="0" dirty="0">
                <a:latin typeface="+mn-lt"/>
              </a:rPr>
              <a:t> </a:t>
            </a:r>
            <a:r>
              <a:rPr lang="en-GB" sz="1800" b="1" i="0" u="none" strike="noStrike" baseline="0" dirty="0" err="1">
                <a:latin typeface="+mn-lt"/>
              </a:rPr>
              <a:t>mesecih</a:t>
            </a:r>
            <a:r>
              <a:rPr lang="en-GB" sz="1800" b="1" i="0" u="none" strike="noStrike" baseline="0" dirty="0">
                <a:latin typeface="+mn-lt"/>
              </a:rPr>
              <a:t> od </a:t>
            </a:r>
            <a:r>
              <a:rPr lang="en-GB" sz="1800" b="1" i="0" u="none" strike="noStrike" baseline="0" dirty="0" err="1">
                <a:latin typeface="+mn-lt"/>
              </a:rPr>
              <a:t>prejema</a:t>
            </a:r>
            <a:r>
              <a:rPr lang="en-GB" sz="1800" b="1" i="0" u="none" strike="noStrike" baseline="0" dirty="0">
                <a:latin typeface="+mn-lt"/>
              </a:rPr>
              <a:t> </a:t>
            </a:r>
            <a:r>
              <a:rPr lang="en-GB" sz="1800" b="1" i="0" u="none" strike="noStrike" baseline="0" dirty="0" err="1">
                <a:latin typeface="+mn-lt"/>
              </a:rPr>
              <a:t>prijave</a:t>
            </a:r>
            <a:r>
              <a:rPr lang="en-GB" sz="1800" b="0" i="0" u="none" strike="noStrike" baseline="0" dirty="0">
                <a:latin typeface="+mn-lt"/>
              </a:rPr>
              <a:t>, </a:t>
            </a:r>
            <a:r>
              <a:rPr lang="en-GB" sz="1800" b="0" i="0" u="none" strike="noStrike" baseline="0" dirty="0" err="1">
                <a:latin typeface="+mn-lt"/>
              </a:rPr>
              <a:t>prijavitelja</a:t>
            </a:r>
            <a:r>
              <a:rPr lang="en-GB" sz="1800" b="0" i="0" u="none" strike="noStrike" baseline="0" dirty="0">
                <a:latin typeface="+mn-lt"/>
              </a:rPr>
              <a:t> </a:t>
            </a:r>
            <a:r>
              <a:rPr lang="en-GB" sz="1800" b="0" i="0" u="none" strike="noStrike" baseline="0" dirty="0" err="1">
                <a:latin typeface="+mn-lt"/>
              </a:rPr>
              <a:t>obvesti</a:t>
            </a:r>
            <a:r>
              <a:rPr lang="en-GB" sz="1800" b="0" i="0" u="none" strike="noStrike" baseline="0" dirty="0">
                <a:latin typeface="+mn-lt"/>
              </a:rPr>
              <a:t> o</a:t>
            </a:r>
            <a:r>
              <a:rPr lang="sl-SI" sz="1800" b="0" i="0" u="none" strike="noStrike" baseline="0" dirty="0">
                <a:latin typeface="+mn-lt"/>
              </a:rPr>
              <a:t> </a:t>
            </a:r>
            <a:r>
              <a:rPr lang="en-GB" sz="1800" b="0" i="0" u="none" strike="noStrike" baseline="0" dirty="0" err="1">
                <a:latin typeface="+mn-lt"/>
              </a:rPr>
              <a:t>utemeljenosti</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 </a:t>
            </a:r>
            <a:r>
              <a:rPr lang="en-GB" sz="1800" b="0" i="0" u="none" strike="noStrike" baseline="0" dirty="0" err="1">
                <a:latin typeface="+mn-lt"/>
              </a:rPr>
              <a:t>predlaganih</a:t>
            </a:r>
            <a:r>
              <a:rPr lang="en-GB" sz="1800" b="0" i="0" u="none" strike="noStrike" baseline="0" dirty="0">
                <a:latin typeface="+mn-lt"/>
              </a:rPr>
              <a:t> in </a:t>
            </a:r>
            <a:r>
              <a:rPr lang="en-GB" sz="1800" b="0" i="0" u="none" strike="noStrike" baseline="0" dirty="0" err="1">
                <a:latin typeface="+mn-lt"/>
              </a:rPr>
              <a:t>izvedenih</a:t>
            </a:r>
            <a:r>
              <a:rPr lang="en-GB" sz="1800" b="0" i="0" u="none" strike="noStrike" baseline="0" dirty="0">
                <a:latin typeface="+mn-lt"/>
              </a:rPr>
              <a:t> </a:t>
            </a:r>
            <a:r>
              <a:rPr lang="en-GB" sz="1800" b="0" i="0" u="none" strike="noStrike" baseline="0" dirty="0" err="1">
                <a:latin typeface="+mn-lt"/>
              </a:rPr>
              <a:t>ukrepih</a:t>
            </a:r>
            <a:r>
              <a:rPr lang="en-GB" sz="1800" b="0" i="0" u="none" strike="noStrike" baseline="0" dirty="0">
                <a:latin typeface="+mn-lt"/>
              </a:rPr>
              <a:t>, </a:t>
            </a:r>
            <a:r>
              <a:rPr lang="en-GB" sz="1800" b="0" i="0" u="none" strike="noStrike" baseline="0" dirty="0" err="1">
                <a:latin typeface="+mn-lt"/>
              </a:rPr>
              <a:t>izidu</a:t>
            </a:r>
            <a:r>
              <a:rPr lang="en-GB" sz="1800" b="0" i="0" u="none" strike="noStrike" baseline="0" dirty="0">
                <a:latin typeface="+mn-lt"/>
              </a:rPr>
              <a:t> </a:t>
            </a:r>
            <a:r>
              <a:rPr lang="en-GB" sz="1800" b="0" i="0" u="none" strike="noStrike" baseline="0" dirty="0" err="1">
                <a:latin typeface="+mn-lt"/>
              </a:rPr>
              <a:t>postopka</a:t>
            </a:r>
            <a:r>
              <a:rPr lang="en-GB" sz="1800" b="0" i="0" u="none" strike="noStrike" baseline="0" dirty="0">
                <a:latin typeface="+mn-lt"/>
              </a:rPr>
              <a:t> </a:t>
            </a:r>
            <a:r>
              <a:rPr lang="en-GB" sz="1800" b="0" i="0" u="none" strike="noStrike" baseline="0" dirty="0" err="1">
                <a:latin typeface="+mn-lt"/>
              </a:rPr>
              <a:t>oziroma</a:t>
            </a:r>
            <a:r>
              <a:rPr lang="en-GB" sz="1800" b="0" i="0" u="none" strike="noStrike" baseline="0" dirty="0">
                <a:latin typeface="+mn-lt"/>
              </a:rPr>
              <a:t> o </a:t>
            </a:r>
            <a:r>
              <a:rPr lang="en-GB" sz="1800" b="0" i="0" u="none" strike="noStrike" baseline="0" dirty="0" err="1">
                <a:latin typeface="+mn-lt"/>
              </a:rPr>
              <a:t>stanju</a:t>
            </a:r>
            <a:r>
              <a:rPr lang="en-GB" sz="1800" b="0" i="0" u="none" strike="noStrike" baseline="0" dirty="0">
                <a:latin typeface="+mn-lt"/>
              </a:rPr>
              <a:t> </a:t>
            </a:r>
            <a:r>
              <a:rPr lang="en-GB" sz="1800" b="0" i="0" u="none" strike="noStrike" baseline="0" dirty="0" err="1">
                <a:latin typeface="+mn-lt"/>
              </a:rPr>
              <a:t>postopka</a:t>
            </a:r>
            <a:r>
              <a:rPr lang="en-GB" sz="1800" b="0" i="0" u="none" strike="noStrike" baseline="0" dirty="0">
                <a:latin typeface="+mn-lt"/>
              </a:rPr>
              <a:t> z </a:t>
            </a:r>
            <a:r>
              <a:rPr lang="en-GB" sz="1800" b="0" i="0" u="none" strike="noStrike" baseline="0" dirty="0" err="1">
                <a:latin typeface="+mn-lt"/>
              </a:rPr>
              <a:t>notranjo</a:t>
            </a:r>
            <a:r>
              <a:rPr lang="en-GB"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če</a:t>
            </a:r>
            <a:r>
              <a:rPr lang="sl-SI" sz="1800" dirty="0">
                <a:latin typeface="+mn-lt"/>
              </a:rPr>
              <a:t> </a:t>
            </a:r>
            <a:r>
              <a:rPr lang="en-GB" sz="1800" b="0" i="0" u="none" strike="noStrike" baseline="0" dirty="0" err="1">
                <a:latin typeface="+mn-lt"/>
              </a:rPr>
              <a:t>postopki</a:t>
            </a:r>
            <a:r>
              <a:rPr lang="en-GB" sz="1800" b="0" i="0" u="none" strike="noStrike" baseline="0" dirty="0">
                <a:latin typeface="+mn-lt"/>
              </a:rPr>
              <a:t> za </a:t>
            </a:r>
            <a:r>
              <a:rPr lang="en-GB" sz="1800" b="0" i="0" u="none" strike="noStrike" baseline="0" dirty="0" err="1">
                <a:latin typeface="+mn-lt"/>
              </a:rPr>
              <a:t>odpravo</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 po </a:t>
            </a:r>
            <a:r>
              <a:rPr lang="en-GB" sz="1800" b="0" i="0" u="none" strike="noStrike" baseline="0" dirty="0" err="1">
                <a:latin typeface="+mn-lt"/>
              </a:rPr>
              <a:t>treh</a:t>
            </a:r>
            <a:r>
              <a:rPr lang="en-GB" sz="1800" b="0" i="0" u="none" strike="noStrike" baseline="0" dirty="0">
                <a:latin typeface="+mn-lt"/>
              </a:rPr>
              <a:t> </a:t>
            </a:r>
            <a:r>
              <a:rPr lang="en-GB" sz="1800" b="0" i="0" u="none" strike="noStrike" baseline="0" dirty="0" err="1">
                <a:latin typeface="+mn-lt"/>
              </a:rPr>
              <a:t>mesecih</a:t>
            </a:r>
            <a:r>
              <a:rPr lang="en-GB" sz="1800" b="0" i="0" u="none" strike="noStrike" baseline="0" dirty="0">
                <a:latin typeface="+mn-lt"/>
              </a:rPr>
              <a:t> </a:t>
            </a:r>
            <a:r>
              <a:rPr lang="en-GB" sz="1800" b="0" i="0" u="none" strike="noStrike" baseline="0" dirty="0" err="1">
                <a:latin typeface="+mn-lt"/>
              </a:rPr>
              <a:t>še</a:t>
            </a:r>
            <a:r>
              <a:rPr lang="en-GB" sz="1800" b="0" i="0" u="none" strike="noStrike" baseline="0" dirty="0">
                <a:latin typeface="+mn-lt"/>
              </a:rPr>
              <a:t> </a:t>
            </a:r>
            <a:r>
              <a:rPr lang="en-GB" sz="1800" b="0" i="0" u="none" strike="noStrike" baseline="0" dirty="0" err="1">
                <a:latin typeface="+mn-lt"/>
              </a:rPr>
              <a:t>niso</a:t>
            </a:r>
            <a:r>
              <a:rPr lang="en-GB" sz="1800" b="0" i="0" u="none" strike="noStrike" baseline="0" dirty="0">
                <a:latin typeface="+mn-lt"/>
              </a:rPr>
              <a:t> </a:t>
            </a:r>
            <a:r>
              <a:rPr lang="en-GB" sz="1800" b="0" i="0" u="none" strike="noStrike" baseline="0" dirty="0" err="1">
                <a:latin typeface="+mn-lt"/>
              </a:rPr>
              <a:t>končani</a:t>
            </a:r>
            <a:r>
              <a:rPr lang="en-GB" sz="1800" b="0" i="0" u="none" strike="noStrike" baseline="0" dirty="0">
                <a:latin typeface="ArialNarrow"/>
              </a:rPr>
              <a:t>.</a:t>
            </a:r>
            <a:endParaRPr lang="sl-SI" sz="1800" b="0" i="0" u="none" strike="noStrike" baseline="0" dirty="0">
              <a:latin typeface="ArialNarrow"/>
            </a:endParaRPr>
          </a:p>
          <a:p>
            <a:pPr marL="0" indent="0" algn="just">
              <a:buNone/>
            </a:pPr>
            <a:endParaRPr lang="sl-SI" sz="1800" dirty="0">
              <a:latin typeface="ArialNarrow"/>
            </a:endParaRPr>
          </a:p>
          <a:p>
            <a:pPr marL="0" indent="0" algn="just">
              <a:buNone/>
            </a:pPr>
            <a:r>
              <a:rPr lang="en-GB" sz="1800" b="0" i="0" u="none" strike="noStrike" baseline="0" dirty="0" err="1">
                <a:latin typeface="+mn-lt"/>
              </a:rPr>
              <a:t>Zaupnik</a:t>
            </a:r>
            <a:r>
              <a:rPr lang="en-GB" sz="1800" b="0" i="0" u="none" strike="noStrike" baseline="0" dirty="0">
                <a:latin typeface="+mn-lt"/>
              </a:rPr>
              <a:t> po </a:t>
            </a:r>
            <a:r>
              <a:rPr lang="en-GB" sz="1800" b="0" i="0" u="none" strike="noStrike" baseline="0" dirty="0" err="1">
                <a:latin typeface="+mn-lt"/>
              </a:rPr>
              <a:t>podaji</a:t>
            </a:r>
            <a:r>
              <a:rPr lang="en-GB" sz="1800" b="0" i="0" u="none" strike="noStrike" baseline="0" dirty="0">
                <a:latin typeface="+mn-lt"/>
              </a:rPr>
              <a:t> </a:t>
            </a:r>
            <a:r>
              <a:rPr lang="en-GB" sz="1800" b="0" i="0" u="none" strike="noStrike" baseline="0" dirty="0" err="1">
                <a:latin typeface="+mn-lt"/>
              </a:rPr>
              <a:t>povratne</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a:t>
            </a:r>
            <a:r>
              <a:rPr lang="en-GB" sz="1800" b="0" i="0" u="none" strike="noStrike" baseline="0" dirty="0" err="1">
                <a:latin typeface="+mn-lt"/>
              </a:rPr>
              <a:t>prijavitelju</a:t>
            </a:r>
            <a:r>
              <a:rPr lang="en-GB" sz="1800" b="0" i="0" u="none" strike="noStrike" baseline="0" dirty="0">
                <a:latin typeface="+mn-lt"/>
              </a:rPr>
              <a:t> </a:t>
            </a:r>
            <a:r>
              <a:rPr lang="en-GB" sz="1800" b="0" i="0" u="none" strike="noStrike" baseline="0" dirty="0" err="1">
                <a:latin typeface="+mn-lt"/>
              </a:rPr>
              <a:t>pripravi</a:t>
            </a:r>
            <a:r>
              <a:rPr lang="en-GB" sz="1800" b="0" i="0" u="none" strike="noStrike" baseline="0" dirty="0">
                <a:latin typeface="+mn-lt"/>
              </a:rPr>
              <a:t> </a:t>
            </a:r>
            <a:r>
              <a:rPr lang="en-GB" sz="1800" b="1" i="0" u="none" strike="noStrike" baseline="0" dirty="0" err="1">
                <a:latin typeface="+mn-lt"/>
              </a:rPr>
              <a:t>poročilo</a:t>
            </a:r>
            <a:r>
              <a:rPr lang="en-GB" sz="1800" b="1" i="0" u="none" strike="noStrike" baseline="0" dirty="0">
                <a:latin typeface="+mn-lt"/>
              </a:rPr>
              <a:t> </a:t>
            </a:r>
            <a:r>
              <a:rPr lang="sl-SI" sz="1800" b="1" i="0" u="none" strike="noStrike" baseline="0" dirty="0">
                <a:latin typeface="+mn-lt"/>
              </a:rPr>
              <a:t>predstojniku zavezanca</a:t>
            </a:r>
            <a:r>
              <a:rPr lang="en-GB" sz="1800" b="0" i="0" u="none" strike="noStrike" baseline="0" dirty="0">
                <a:latin typeface="+mn-lt"/>
              </a:rPr>
              <a:t>. V </a:t>
            </a:r>
            <a:r>
              <a:rPr lang="en-GB" sz="1800" b="0" i="0" u="none" strike="noStrike" baseline="0" dirty="0" err="1">
                <a:latin typeface="+mn-lt"/>
              </a:rPr>
              <a:t>poročilu</a:t>
            </a:r>
            <a:r>
              <a:rPr lang="en-GB" sz="1800" b="0" i="0" u="none" strike="noStrike" baseline="0" dirty="0">
                <a:latin typeface="+mn-lt"/>
              </a:rPr>
              <a:t> </a:t>
            </a:r>
            <a:r>
              <a:rPr lang="en-GB" sz="1800" b="0" i="0" u="none" strike="noStrike" baseline="0" dirty="0" err="1">
                <a:latin typeface="+mn-lt"/>
              </a:rPr>
              <a:t>opiše</a:t>
            </a:r>
            <a:r>
              <a:rPr lang="en-GB" sz="1800" b="0" i="0" u="none" strike="noStrike" baseline="0" dirty="0">
                <a:latin typeface="+mn-lt"/>
              </a:rPr>
              <a:t> </a:t>
            </a:r>
            <a:r>
              <a:rPr lang="en-GB" sz="1800" b="0" i="0" u="none" strike="noStrike" baseline="0" dirty="0" err="1">
                <a:latin typeface="+mn-lt"/>
              </a:rPr>
              <a:t>prijavljeno</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a:t>
            </a:r>
            <a:r>
              <a:rPr lang="sl-SI" sz="1800" b="0" i="0" u="none" strike="noStrike" baseline="0" dirty="0">
                <a:latin typeface="+mn-lt"/>
              </a:rPr>
              <a:t> </a:t>
            </a:r>
            <a:r>
              <a:rPr lang="en-GB" sz="1800" b="0" i="0" u="none" strike="noStrike" baseline="0" dirty="0" err="1">
                <a:latin typeface="+mn-lt"/>
              </a:rPr>
              <a:t>predlagane</a:t>
            </a:r>
            <a:r>
              <a:rPr lang="en-GB" sz="1800" b="0" i="0" u="none" strike="noStrike" baseline="0" dirty="0">
                <a:latin typeface="+mn-lt"/>
              </a:rPr>
              <a:t> in </a:t>
            </a:r>
            <a:r>
              <a:rPr lang="en-GB" sz="1800" b="0" i="0" u="none" strike="noStrike" baseline="0" dirty="0" err="1">
                <a:latin typeface="+mn-lt"/>
              </a:rPr>
              <a:t>izvedene</a:t>
            </a:r>
            <a:r>
              <a:rPr lang="en-GB" sz="1800" b="0" i="0" u="none" strike="noStrike" baseline="0" dirty="0">
                <a:latin typeface="+mn-lt"/>
              </a:rPr>
              <a:t> </a:t>
            </a:r>
            <a:r>
              <a:rPr lang="en-GB" sz="1800" b="0" i="0" u="none" strike="noStrike" baseline="0" dirty="0" err="1">
                <a:latin typeface="+mn-lt"/>
              </a:rPr>
              <a:t>ukrepe</a:t>
            </a:r>
            <a:r>
              <a:rPr lang="en-GB" sz="1800" b="0" i="0" u="none" strike="noStrike" baseline="0" dirty="0">
                <a:latin typeface="+mn-lt"/>
              </a:rPr>
              <a:t> za </a:t>
            </a:r>
            <a:r>
              <a:rPr lang="en-GB" sz="1800" b="0" i="0" u="none" strike="noStrike" baseline="0" dirty="0" err="1">
                <a:latin typeface="+mn-lt"/>
              </a:rPr>
              <a:t>njeno</a:t>
            </a:r>
            <a:r>
              <a:rPr lang="en-GB" sz="1800" b="0" i="0" u="none" strike="noStrike" baseline="0" dirty="0">
                <a:latin typeface="+mn-lt"/>
              </a:rPr>
              <a:t> </a:t>
            </a:r>
            <a:r>
              <a:rPr lang="en-GB" sz="1800" b="0" i="0" u="none" strike="noStrike" baseline="0" dirty="0" err="1">
                <a:latin typeface="+mn-lt"/>
              </a:rPr>
              <a:t>odpravo</a:t>
            </a:r>
            <a:r>
              <a:rPr lang="en-GB" sz="1800" b="0" i="0" u="none" strike="noStrike" baseline="0" dirty="0">
                <a:latin typeface="+mn-lt"/>
              </a:rPr>
              <a:t> in </a:t>
            </a:r>
            <a:r>
              <a:rPr lang="en-GB" sz="1800" b="0" i="0" u="none" strike="noStrike" baseline="0" dirty="0" err="1">
                <a:latin typeface="+mn-lt"/>
              </a:rPr>
              <a:t>oceni</a:t>
            </a:r>
            <a:r>
              <a:rPr lang="en-GB" sz="1800" b="0" i="0" u="none" strike="noStrike" baseline="0" dirty="0">
                <a:latin typeface="+mn-lt"/>
              </a:rPr>
              <a:t> </a:t>
            </a:r>
            <a:r>
              <a:rPr lang="en-GB" sz="1800" b="0" i="0" u="none" strike="noStrike" baseline="0" dirty="0" err="1">
                <a:latin typeface="+mn-lt"/>
              </a:rPr>
              <a:t>tveganje</a:t>
            </a:r>
            <a:r>
              <a:rPr lang="en-GB" sz="1800" b="0" i="0" u="none" strike="noStrike" baseline="0" dirty="0">
                <a:latin typeface="+mn-lt"/>
              </a:rPr>
              <a:t> </a:t>
            </a:r>
            <a:r>
              <a:rPr lang="en-GB" sz="1800" b="0" i="0" u="none" strike="noStrike" baseline="0" dirty="0" err="1">
                <a:latin typeface="+mn-lt"/>
              </a:rPr>
              <a:t>bodočih</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 V </a:t>
            </a:r>
            <a:r>
              <a:rPr lang="en-GB" sz="1800" b="0" i="0" u="none" strike="noStrike" baseline="0" dirty="0" err="1">
                <a:latin typeface="+mn-lt"/>
              </a:rPr>
              <a:t>poročilo</a:t>
            </a:r>
            <a:r>
              <a:rPr lang="en-GB" sz="1800" b="0" i="0" u="none" strike="noStrike" baseline="0" dirty="0">
                <a:latin typeface="+mn-lt"/>
              </a:rPr>
              <a:t> ne </a:t>
            </a:r>
            <a:r>
              <a:rPr lang="en-GB" sz="1800" b="0" i="0" u="none" strike="noStrike" baseline="0" dirty="0" err="1">
                <a:latin typeface="+mn-lt"/>
              </a:rPr>
              <a:t>sme</a:t>
            </a:r>
            <a:r>
              <a:rPr lang="en-GB" sz="1800" b="0" i="0" u="none" strike="noStrike" baseline="0" dirty="0">
                <a:latin typeface="+mn-lt"/>
              </a:rPr>
              <a:t> </a:t>
            </a:r>
            <a:r>
              <a:rPr lang="en-GB" sz="1800" b="0" i="0" u="none" strike="noStrike" baseline="0" dirty="0" err="1">
                <a:latin typeface="+mn-lt"/>
              </a:rPr>
              <a:t>navesti</a:t>
            </a:r>
            <a:r>
              <a:rPr lang="en-GB" sz="1800" b="0" i="0" u="none" strike="noStrike" baseline="0" dirty="0">
                <a:latin typeface="+mn-lt"/>
              </a:rPr>
              <a:t> </a:t>
            </a:r>
            <a:r>
              <a:rPr lang="en-GB" sz="1800" b="0" i="0" u="none" strike="noStrike" baseline="0" dirty="0" err="1">
                <a:latin typeface="+mn-lt"/>
              </a:rPr>
              <a:t>podatkov</a:t>
            </a:r>
            <a:r>
              <a:rPr lang="en-GB" sz="1800" b="0" i="0" u="none" strike="noStrike" baseline="0" dirty="0">
                <a:latin typeface="+mn-lt"/>
              </a:rPr>
              <a:t> o</a:t>
            </a:r>
            <a:r>
              <a:rPr lang="sl-SI" sz="1800" b="0" i="0" u="none" strike="noStrike" baseline="0" dirty="0">
                <a:latin typeface="+mn-lt"/>
              </a:rPr>
              <a:t> </a:t>
            </a:r>
            <a:r>
              <a:rPr lang="en-GB" sz="1800" b="0" i="0" u="none" strike="noStrike" baseline="0" dirty="0" err="1">
                <a:latin typeface="+mn-lt"/>
              </a:rPr>
              <a:t>prijavitelju</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kršitelju</a:t>
            </a:r>
            <a:r>
              <a:rPr lang="en-GB" sz="1800" b="0" i="0" u="none" strike="noStrike" baseline="0" dirty="0">
                <a:latin typeface="+mn-lt"/>
              </a:rPr>
              <a:t>.</a:t>
            </a:r>
            <a:endParaRPr lang="sl-SI" sz="1800" b="0" i="0" u="none" strike="noStrike" baseline="0" dirty="0">
              <a:latin typeface="+mn-lt"/>
            </a:endParaRPr>
          </a:p>
          <a:p>
            <a:pPr marL="0" indent="0" algn="just">
              <a:buNone/>
            </a:pPr>
            <a:endParaRPr lang="sl-SI" sz="1800" dirty="0">
              <a:latin typeface="+mn-lt"/>
            </a:endParaRPr>
          </a:p>
          <a:p>
            <a:pPr marL="0" indent="0" algn="just">
              <a:buNone/>
            </a:pPr>
            <a:r>
              <a:rPr lang="sl-SI" sz="1800" dirty="0">
                <a:latin typeface="+mn-lt"/>
              </a:rPr>
              <a:t>Zaupnik ves čas postopka (in tudi po koncu postopka s prijavo) </a:t>
            </a:r>
            <a:r>
              <a:rPr lang="sl-SI" sz="1800" b="1" dirty="0">
                <a:latin typeface="+mn-lt"/>
              </a:rPr>
              <a:t>varuje identiteto prijavitelja </a:t>
            </a:r>
            <a:r>
              <a:rPr lang="sl-SI" sz="1800" dirty="0">
                <a:latin typeface="+mn-lt"/>
              </a:rPr>
              <a:t>v skladu z </a:t>
            </a:r>
            <a:r>
              <a:rPr lang="sl-SI" sz="1800" dirty="0" err="1">
                <a:latin typeface="+mn-lt"/>
              </a:rPr>
              <a:t>ZZPri</a:t>
            </a:r>
            <a:r>
              <a:rPr lang="sl-SI" sz="1800" dirty="0">
                <a:latin typeface="+mn-lt"/>
              </a:rPr>
              <a:t>.</a:t>
            </a:r>
          </a:p>
          <a:p>
            <a:pPr marL="0" indent="0" algn="just">
              <a:buNone/>
            </a:pPr>
            <a:endParaRPr lang="en-GB" sz="1800" dirty="0">
              <a:latin typeface="+mn-lt"/>
            </a:endParaRPr>
          </a:p>
        </p:txBody>
      </p:sp>
    </p:spTree>
    <p:extLst>
      <p:ext uri="{BB962C8B-B14F-4D97-AF65-F5344CB8AC3E}">
        <p14:creationId xmlns:p14="http://schemas.microsoft.com/office/powerpoint/2010/main" val="71925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ZAGOTAVLJANJE INFORMACIJ</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just">
              <a:lnSpc>
                <a:spcPct val="115000"/>
              </a:lnSpc>
              <a:buNone/>
            </a:pPr>
            <a:r>
              <a:rPr lang="sl-SI" sz="1800" b="1" u="sng" kern="50" dirty="0">
                <a:effectLst/>
                <a:latin typeface="Calibri" panose="020F0502020204030204" pitchFamily="34" charset="0"/>
                <a:ea typeface="SimSun" panose="02010600030101010101" pitchFamily="2" charset="-122"/>
                <a:cs typeface="Arial" panose="020B0604020202020204" pitchFamily="34" charset="0"/>
              </a:rPr>
              <a:t>Petnajsti odstavek 9. člena </a:t>
            </a:r>
            <a:r>
              <a:rPr lang="sl-SI" sz="1800" b="1" u="sng" kern="50" dirty="0" err="1">
                <a:effectLst/>
                <a:latin typeface="Calibri" panose="020F0502020204030204" pitchFamily="34" charset="0"/>
                <a:ea typeface="SimSun" panose="02010600030101010101" pitchFamily="2" charset="-122"/>
                <a:cs typeface="Arial" panose="020B0604020202020204" pitchFamily="34" charset="0"/>
              </a:rPr>
              <a:t>ZZPri</a:t>
            </a:r>
            <a:r>
              <a:rPr lang="sl-SI" sz="1800" b="1" u="sng" kern="50" dirty="0">
                <a:effectLst/>
                <a:latin typeface="Calibri" panose="020F0502020204030204" pitchFamily="34" charset="0"/>
                <a:ea typeface="SimSun" panose="02010600030101010101" pitchFamily="2" charset="-122"/>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Zavezanec zagotovi enostavno in pregledno dostopne informacije o načinu uporabe notranjih poti za prijavo in o notranjem aktu. Prav tako zagotovi informacije o postopkih za zunanjo prijavo organom za zunanjo prijavo in, kadar je ustrezno, institucijam, organom, uradom ali agencijam Evropske unije.</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b="1" u="sng" kern="50" dirty="0">
                <a:effectLst/>
                <a:latin typeface="Calibri" panose="020F0502020204030204" pitchFamily="34" charset="0"/>
                <a:ea typeface="Helvetica" panose="020B0604020202020204" pitchFamily="34" charset="0"/>
                <a:cs typeface="Arial" panose="020B0604020202020204" pitchFamily="34" charset="0"/>
              </a:rPr>
              <a:t>Obveščanje:</a:t>
            </a:r>
            <a:endParaRPr lang="sl-SI" sz="1800" b="1" u="sng"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intranet oziroma drug notranje-informacijski sistem;</a:t>
            </a:r>
          </a:p>
          <a:p>
            <a:pPr lvl="0" algn="just">
              <a:lnSpc>
                <a:spcPct val="115000"/>
              </a:lnSpc>
              <a:tabLst>
                <a:tab pos="457200" algn="l"/>
              </a:tabLst>
            </a:pPr>
            <a:r>
              <a:rPr lang="sl-SI" sz="1800" kern="50" dirty="0">
                <a:latin typeface="Calibri" panose="020F0502020204030204" pitchFamily="34" charset="0"/>
                <a:ea typeface="SimSun" panose="02010600030101010101" pitchFamily="2" charset="-122"/>
                <a:cs typeface="OpenSymbol"/>
              </a:rPr>
              <a:t>oglasna deska;</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periodično obveščanje vseh zaposlenih po službeni pošti.</a:t>
            </a:r>
            <a:endParaRPr lang="sl-SI" sz="1800" kern="50" dirty="0">
              <a:effectLst/>
              <a:latin typeface="Symbol" panose="05050102010706020507" pitchFamily="18" charset="2"/>
              <a:ea typeface="SimSun" panose="02010600030101010101" pitchFamily="2" charset="-122"/>
              <a:cs typeface="OpenSymbol"/>
            </a:endParaRPr>
          </a:p>
          <a:p>
            <a:pPr marL="0" indent="0" algn="just">
              <a:buNone/>
            </a:pPr>
            <a:endParaRPr lang="en-GB" sz="1800" dirty="0">
              <a:latin typeface="+mn-lt"/>
            </a:endParaRPr>
          </a:p>
        </p:txBody>
      </p:sp>
    </p:spTree>
    <p:extLst>
      <p:ext uri="{BB962C8B-B14F-4D97-AF65-F5344CB8AC3E}">
        <p14:creationId xmlns:p14="http://schemas.microsoft.com/office/powerpoint/2010/main" val="299089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ROKI</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just">
              <a:buNone/>
            </a:pPr>
            <a:r>
              <a:rPr lang="sl-SI" sz="2000" u="sng" dirty="0">
                <a:latin typeface="+mn-lt"/>
              </a:rPr>
              <a:t>Rok za vzpostavitev notranje prijavne poti:</a:t>
            </a:r>
          </a:p>
          <a:p>
            <a:pPr marL="0" indent="0" algn="just">
              <a:buNone/>
            </a:pPr>
            <a:endParaRPr lang="sl-SI" sz="2000" dirty="0">
              <a:latin typeface="+mn-lt"/>
            </a:endParaRPr>
          </a:p>
          <a:p>
            <a:pPr algn="just"/>
            <a:r>
              <a:rPr lang="sl-SI" sz="1800" b="1" i="0" u="none" strike="noStrike" baseline="0" dirty="0">
                <a:latin typeface="+mn-lt"/>
              </a:rPr>
              <a:t>23. 5. 2023 </a:t>
            </a:r>
            <a:r>
              <a:rPr lang="sl-SI" sz="1800" b="0" i="0" u="none" strike="noStrike" baseline="0" dirty="0">
                <a:latin typeface="+mn-lt"/>
              </a:rPr>
              <a:t>- </a:t>
            </a:r>
            <a:r>
              <a:rPr lang="sl-SI" sz="1800" dirty="0">
                <a:latin typeface="+mn-lt"/>
              </a:rPr>
              <a:t>z</a:t>
            </a:r>
            <a:r>
              <a:rPr lang="en-GB" sz="1800" b="0" i="0" u="none" strike="noStrike" baseline="0" dirty="0" err="1">
                <a:latin typeface="+mn-lt"/>
              </a:rPr>
              <a:t>avezanci</a:t>
            </a:r>
            <a:r>
              <a:rPr lang="en-GB" sz="1800" b="0" i="0" u="none" strike="noStrike" baseline="0" dirty="0">
                <a:latin typeface="+mn-lt"/>
              </a:rPr>
              <a:t> v </a:t>
            </a:r>
            <a:r>
              <a:rPr lang="en-GB" sz="1800" b="0" i="0" u="none" strike="noStrike" baseline="0" dirty="0" err="1">
                <a:latin typeface="+mn-lt"/>
              </a:rPr>
              <a:t>zasebnem</a:t>
            </a:r>
            <a:r>
              <a:rPr lang="en-GB" sz="1800" b="0" i="0" u="none" strike="noStrike" baseline="0" dirty="0">
                <a:latin typeface="+mn-lt"/>
              </a:rPr>
              <a:t> </a:t>
            </a:r>
            <a:r>
              <a:rPr lang="en-GB" sz="1800" b="0" i="0" u="none" strike="noStrike" baseline="0" dirty="0" err="1">
                <a:latin typeface="+mn-lt"/>
              </a:rPr>
              <a:t>sektorju</a:t>
            </a:r>
            <a:r>
              <a:rPr lang="en-GB" sz="1800" b="0" i="0" u="none" strike="noStrike" baseline="0" dirty="0">
                <a:latin typeface="+mn-lt"/>
              </a:rPr>
              <a:t>, ki </a:t>
            </a:r>
            <a:r>
              <a:rPr lang="en-GB" sz="1800" b="0" i="0" u="none" strike="noStrike" baseline="0" dirty="0" err="1">
                <a:latin typeface="+mn-lt"/>
              </a:rPr>
              <a:t>zaposlujejo</a:t>
            </a:r>
            <a:r>
              <a:rPr lang="en-GB" sz="1800" b="0" i="0" u="none" strike="noStrike" baseline="0" dirty="0">
                <a:latin typeface="+mn-lt"/>
              </a:rPr>
              <a:t> 250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več</a:t>
            </a:r>
            <a:r>
              <a:rPr lang="en-GB" sz="1800" b="0" i="0" u="none" strike="noStrike" baseline="0" dirty="0">
                <a:latin typeface="+mn-lt"/>
              </a:rPr>
              <a:t> </a:t>
            </a:r>
            <a:r>
              <a:rPr lang="en-GB" sz="1800" b="0" i="0" u="none" strike="noStrike" baseline="0" dirty="0" err="1">
                <a:latin typeface="+mn-lt"/>
              </a:rPr>
              <a:t>zaposlenih</a:t>
            </a:r>
            <a:r>
              <a:rPr lang="en-GB" sz="1800" b="0" i="0" u="none" strike="noStrike" baseline="0" dirty="0">
                <a:latin typeface="+mn-lt"/>
              </a:rPr>
              <a:t>, in</a:t>
            </a:r>
            <a:r>
              <a:rPr lang="sl-SI" sz="1800" b="0" i="0" u="none" strike="noStrike" baseline="0" dirty="0">
                <a:latin typeface="+mn-lt"/>
              </a:rPr>
              <a:t> vsi </a:t>
            </a:r>
            <a:r>
              <a:rPr lang="en-GB" sz="1800" b="0" i="0" u="none" strike="noStrike" baseline="0" dirty="0" err="1">
                <a:latin typeface="+mn-lt"/>
              </a:rPr>
              <a:t>zavezanci</a:t>
            </a:r>
            <a:r>
              <a:rPr lang="en-GB" sz="1800" b="0" i="0" u="none" strike="noStrike" baseline="0" dirty="0">
                <a:latin typeface="+mn-lt"/>
              </a:rPr>
              <a:t> v </a:t>
            </a:r>
            <a:r>
              <a:rPr lang="en-GB" sz="1800" b="0" i="0" u="none" strike="noStrike" baseline="0" dirty="0" err="1">
                <a:latin typeface="+mn-lt"/>
              </a:rPr>
              <a:t>javnem</a:t>
            </a:r>
            <a:r>
              <a:rPr lang="en-GB" sz="1800" b="0" i="0" u="none" strike="noStrike" baseline="0" dirty="0">
                <a:latin typeface="+mn-lt"/>
              </a:rPr>
              <a:t> </a:t>
            </a:r>
            <a:r>
              <a:rPr lang="en-GB" sz="1800" b="0" i="0" u="none" strike="noStrike" baseline="0" dirty="0" err="1">
                <a:latin typeface="+mn-lt"/>
              </a:rPr>
              <a:t>sektorju</a:t>
            </a:r>
            <a:r>
              <a:rPr lang="sl-SI" sz="1800" b="0" i="0" u="none" strike="noStrike" baseline="0" dirty="0">
                <a:latin typeface="+mn-lt"/>
              </a:rPr>
              <a:t>;</a:t>
            </a:r>
          </a:p>
          <a:p>
            <a:pPr marL="0" indent="0" algn="just">
              <a:buNone/>
            </a:pPr>
            <a:endParaRPr lang="sl-SI" sz="1800" b="0" i="0" u="none" strike="noStrike" baseline="0" dirty="0">
              <a:latin typeface="+mn-lt"/>
            </a:endParaRPr>
          </a:p>
          <a:p>
            <a:pPr algn="just"/>
            <a:r>
              <a:rPr lang="sl-SI" sz="1800" b="1" dirty="0">
                <a:latin typeface="+mn-lt"/>
              </a:rPr>
              <a:t>17. 12. 2023 </a:t>
            </a:r>
            <a:r>
              <a:rPr lang="sl-SI" sz="1800" dirty="0">
                <a:latin typeface="+mn-lt"/>
              </a:rPr>
              <a:t>- </a:t>
            </a:r>
            <a:r>
              <a:rPr lang="pl-PL" sz="1800" dirty="0">
                <a:latin typeface="+mn-lt"/>
              </a:rPr>
              <a:t>z</a:t>
            </a:r>
            <a:r>
              <a:rPr lang="pl-PL" sz="1800" b="0" i="0" u="none" strike="noStrike" baseline="0" dirty="0">
                <a:latin typeface="+mn-lt"/>
              </a:rPr>
              <a:t>avezanci v zasebnem sektorju, ki zaposlujejo do 249 zaposlenih.</a:t>
            </a:r>
          </a:p>
          <a:p>
            <a:pPr marL="0" indent="0" algn="just">
              <a:buNone/>
            </a:pPr>
            <a:endParaRPr lang="en-GB" dirty="0"/>
          </a:p>
        </p:txBody>
      </p:sp>
    </p:spTree>
    <p:extLst>
      <p:ext uri="{BB962C8B-B14F-4D97-AF65-F5344CB8AC3E}">
        <p14:creationId xmlns:p14="http://schemas.microsoft.com/office/powerpoint/2010/main" val="237492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ZUNANJA PRIJAVA</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marL="0" indent="0" algn="l">
              <a:buNone/>
            </a:pPr>
            <a:r>
              <a:rPr lang="en-GB" sz="1800" b="0" i="0" u="none" strike="noStrike" baseline="0" dirty="0" err="1">
                <a:latin typeface="+mn-lt"/>
              </a:rPr>
              <a:t>Prijavitelj</a:t>
            </a:r>
            <a:r>
              <a:rPr lang="en-GB" sz="1800" b="0" i="0" u="none" strike="noStrike" baseline="0" dirty="0">
                <a:latin typeface="+mn-lt"/>
              </a:rPr>
              <a:t> </a:t>
            </a:r>
            <a:r>
              <a:rPr lang="en-GB" sz="1800" b="0" i="0" u="none" strike="noStrike" baseline="0" dirty="0" err="1">
                <a:latin typeface="+mn-lt"/>
              </a:rPr>
              <a:t>informacijo</a:t>
            </a:r>
            <a:r>
              <a:rPr lang="en-GB" sz="1800" b="0" i="0" u="none" strike="noStrike" baseline="0" dirty="0">
                <a:latin typeface="+mn-lt"/>
              </a:rPr>
              <a:t> o </a:t>
            </a:r>
            <a:r>
              <a:rPr lang="en-GB" sz="1800" b="0" i="0" u="none" strike="noStrike" baseline="0" dirty="0" err="1">
                <a:latin typeface="+mn-lt"/>
              </a:rPr>
              <a:t>kršitvi</a:t>
            </a:r>
            <a:r>
              <a:rPr lang="en-GB" sz="1800" b="0" i="0" u="none" strike="noStrike" baseline="0" dirty="0">
                <a:latin typeface="+mn-lt"/>
              </a:rPr>
              <a:t> </a:t>
            </a:r>
            <a:r>
              <a:rPr lang="en-GB" sz="1800" b="0" i="0" u="none" strike="noStrike" baseline="0" dirty="0" err="1">
                <a:latin typeface="+mn-lt"/>
              </a:rPr>
              <a:t>poda</a:t>
            </a:r>
            <a:r>
              <a:rPr lang="en-GB" sz="1800" b="0" i="0" u="none" strike="noStrike" baseline="0" dirty="0">
                <a:latin typeface="+mn-lt"/>
              </a:rPr>
              <a:t> </a:t>
            </a:r>
            <a:r>
              <a:rPr lang="en-GB" sz="1800" b="0" i="0" u="none" strike="noStrike" baseline="0" dirty="0" err="1">
                <a:latin typeface="+mn-lt"/>
              </a:rPr>
              <a:t>neposredno</a:t>
            </a:r>
            <a:r>
              <a:rPr lang="en-GB" sz="1800" b="0" i="0" u="none" strike="noStrike" baseline="0" dirty="0">
                <a:latin typeface="+mn-lt"/>
              </a:rPr>
              <a:t> z </a:t>
            </a:r>
            <a:r>
              <a:rPr lang="en-GB" sz="1800" b="0" i="0" u="none" strike="noStrike" baseline="0" dirty="0" err="1">
                <a:latin typeface="+mn-lt"/>
              </a:rPr>
              <a:t>uporabo</a:t>
            </a:r>
            <a:r>
              <a:rPr lang="en-GB" sz="1800" b="0" i="0" u="none" strike="noStrike" baseline="0" dirty="0">
                <a:latin typeface="+mn-lt"/>
              </a:rPr>
              <a:t> </a:t>
            </a:r>
            <a:r>
              <a:rPr lang="en-GB" sz="1800" b="0" i="0" u="none" strike="noStrike" baseline="0" dirty="0" err="1">
                <a:latin typeface="+mn-lt"/>
              </a:rPr>
              <a:t>zunanje</a:t>
            </a:r>
            <a:r>
              <a:rPr lang="en-GB" sz="1800" b="0" i="0" u="none" strike="noStrike" baseline="0" dirty="0">
                <a:latin typeface="+mn-lt"/>
              </a:rPr>
              <a:t> </a:t>
            </a:r>
            <a:r>
              <a:rPr lang="en-GB" sz="1800" b="0" i="0" u="none" strike="noStrike" baseline="0" dirty="0" err="1">
                <a:latin typeface="+mn-lt"/>
              </a:rPr>
              <a:t>poti</a:t>
            </a:r>
            <a:r>
              <a:rPr lang="en-GB" sz="1800" b="0" i="0" u="none" strike="noStrike" baseline="0" dirty="0">
                <a:latin typeface="+mn-lt"/>
              </a:rPr>
              <a:t> za</a:t>
            </a:r>
            <a:r>
              <a:rPr lang="sl-SI"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če</a:t>
            </a:r>
            <a:r>
              <a:rPr lang="sl-SI" sz="1800" dirty="0">
                <a:latin typeface="+mn-lt"/>
              </a:rPr>
              <a:t>:</a:t>
            </a:r>
          </a:p>
          <a:p>
            <a:pPr algn="l">
              <a:buFontTx/>
              <a:buChar char="-"/>
            </a:pPr>
            <a:r>
              <a:rPr lang="en-GB" sz="1800" b="0" i="0" u="none" strike="noStrike" baseline="0" dirty="0" err="1">
                <a:latin typeface="+mn-lt"/>
              </a:rPr>
              <a:t>notranja</a:t>
            </a:r>
            <a:r>
              <a:rPr lang="en-GB" sz="1800" b="0" i="0" u="none" strike="noStrike" baseline="0" dirty="0">
                <a:latin typeface="+mn-lt"/>
              </a:rPr>
              <a:t> pot za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ni</a:t>
            </a:r>
            <a:r>
              <a:rPr lang="en-GB" sz="1800" b="0" i="0" u="none" strike="noStrike" baseline="0" dirty="0">
                <a:latin typeface="+mn-lt"/>
              </a:rPr>
              <a:t> </a:t>
            </a:r>
            <a:r>
              <a:rPr lang="en-GB" sz="1800" b="0" i="0" u="none" strike="noStrike" baseline="0" dirty="0" err="1">
                <a:latin typeface="+mn-lt"/>
              </a:rPr>
              <a:t>vzpostavljena</a:t>
            </a:r>
            <a:r>
              <a:rPr lang="en-GB" sz="1800" b="0" i="0" u="none" strike="noStrike" baseline="0" dirty="0">
                <a:latin typeface="+mn-lt"/>
              </a:rPr>
              <a:t>, </a:t>
            </a:r>
            <a:endParaRPr lang="sl-SI" sz="1800" b="0" i="0" u="none" strike="noStrike" baseline="0" dirty="0">
              <a:latin typeface="+mn-lt"/>
            </a:endParaRPr>
          </a:p>
          <a:p>
            <a:pPr algn="l">
              <a:buFontTx/>
              <a:buChar char="-"/>
            </a:pP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prijave</a:t>
            </a:r>
            <a:r>
              <a:rPr lang="en-GB" sz="1800" b="0" i="0" u="none" strike="noStrike" baseline="0" dirty="0">
                <a:latin typeface="+mn-lt"/>
              </a:rPr>
              <a:t> ne bi </a:t>
            </a:r>
            <a:r>
              <a:rPr lang="en-GB" sz="1800" b="0" i="0" u="none" strike="noStrike" baseline="0" dirty="0" err="1">
                <a:latin typeface="+mn-lt"/>
              </a:rPr>
              <a:t>bilo</a:t>
            </a:r>
            <a:r>
              <a:rPr lang="sl-SI" sz="1800" dirty="0">
                <a:latin typeface="+mn-lt"/>
              </a:rPr>
              <a:t> </a:t>
            </a:r>
            <a:r>
              <a:rPr lang="en-GB" sz="1800" b="0" i="0" u="none" strike="noStrike" baseline="0" dirty="0" err="1">
                <a:latin typeface="+mn-lt"/>
              </a:rPr>
              <a:t>mogoče</a:t>
            </a:r>
            <a:r>
              <a:rPr lang="en-GB" sz="1800" b="0" i="0" u="none" strike="noStrike" baseline="0" dirty="0">
                <a:latin typeface="+mn-lt"/>
              </a:rPr>
              <a:t> </a:t>
            </a:r>
            <a:r>
              <a:rPr lang="en-GB" sz="1800" b="0" i="0" u="none" strike="noStrike" baseline="0" dirty="0" err="1">
                <a:latin typeface="+mn-lt"/>
              </a:rPr>
              <a:t>učinkovito</a:t>
            </a:r>
            <a:r>
              <a:rPr lang="en-GB" sz="1800" b="0" i="0" u="none" strike="noStrike" baseline="0" dirty="0">
                <a:latin typeface="+mn-lt"/>
              </a:rPr>
              <a:t> </a:t>
            </a:r>
            <a:r>
              <a:rPr lang="en-GB" sz="1800" b="0" i="0" u="none" strike="noStrike" baseline="0" dirty="0" err="1">
                <a:latin typeface="+mn-lt"/>
              </a:rPr>
              <a:t>obravnavati</a:t>
            </a:r>
            <a:r>
              <a:rPr lang="en-GB" sz="1800" b="0" i="0" u="none" strike="noStrike" baseline="0" dirty="0">
                <a:latin typeface="+mn-lt"/>
              </a:rPr>
              <a:t>, </a:t>
            </a:r>
            <a:endParaRPr lang="sl-SI" sz="1800" dirty="0">
              <a:latin typeface="+mn-lt"/>
            </a:endParaRPr>
          </a:p>
          <a:p>
            <a:pPr algn="l">
              <a:buFontTx/>
              <a:buChar char="-"/>
            </a:pP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prijavitelj</a:t>
            </a:r>
            <a:r>
              <a:rPr lang="en-GB" sz="1800" b="0" i="0" u="none" strike="noStrike" baseline="0" dirty="0">
                <a:latin typeface="+mn-lt"/>
              </a:rPr>
              <a:t> </a:t>
            </a:r>
            <a:r>
              <a:rPr lang="en-GB" sz="1800" b="0" i="0" u="none" strike="noStrike" baseline="0" dirty="0" err="1">
                <a:latin typeface="+mn-lt"/>
              </a:rPr>
              <a:t>meni</a:t>
            </a:r>
            <a:r>
              <a:rPr lang="en-GB" sz="1800" b="0" i="0" u="none" strike="noStrike" baseline="0" dirty="0">
                <a:latin typeface="+mn-lt"/>
              </a:rPr>
              <a:t>, da v </a:t>
            </a:r>
            <a:r>
              <a:rPr lang="en-GB" sz="1800" b="0" i="0" u="none" strike="noStrike" baseline="0" dirty="0" err="1">
                <a:latin typeface="+mn-lt"/>
              </a:rPr>
              <a:t>primeru</a:t>
            </a:r>
            <a:r>
              <a:rPr lang="en-GB" sz="1800" b="0" i="0" u="none" strike="noStrike" baseline="0" dirty="0">
                <a:latin typeface="+mn-lt"/>
              </a:rPr>
              <a:t> </a:t>
            </a:r>
            <a:r>
              <a:rPr lang="en-GB" sz="1800" b="0" i="0" u="none" strike="noStrike" baseline="0" dirty="0" err="1">
                <a:latin typeface="+mn-lt"/>
              </a:rPr>
              <a:t>notranje</a:t>
            </a:r>
            <a:r>
              <a:rPr lang="en-GB" sz="1800" b="0" i="0" u="none" strike="noStrike" baseline="0" dirty="0">
                <a:latin typeface="+mn-lt"/>
              </a:rPr>
              <a:t> </a:t>
            </a:r>
            <a:r>
              <a:rPr lang="en-GB" sz="1800" b="0" i="0" u="none" strike="noStrike" baseline="0" dirty="0" err="1">
                <a:latin typeface="+mn-lt"/>
              </a:rPr>
              <a:t>prijave</a:t>
            </a:r>
            <a:r>
              <a:rPr lang="sl-SI" sz="1800" dirty="0">
                <a:latin typeface="+mn-lt"/>
              </a:rPr>
              <a:t> </a:t>
            </a:r>
            <a:r>
              <a:rPr lang="en-GB" sz="1800" b="0" i="0" u="none" strike="noStrike" baseline="0" dirty="0" err="1">
                <a:latin typeface="+mn-lt"/>
              </a:rPr>
              <a:t>obstaja</a:t>
            </a:r>
            <a:r>
              <a:rPr lang="en-GB" sz="1800" b="0" i="0" u="none" strike="noStrike" baseline="0" dirty="0">
                <a:latin typeface="+mn-lt"/>
              </a:rPr>
              <a:t> </a:t>
            </a:r>
            <a:r>
              <a:rPr lang="en-GB" sz="1800" b="0" i="0" u="none" strike="noStrike" baseline="0" dirty="0" err="1">
                <a:latin typeface="+mn-lt"/>
              </a:rPr>
              <a:t>tveganje</a:t>
            </a:r>
            <a:r>
              <a:rPr lang="en-GB" sz="1800" b="0" i="0" u="none" strike="noStrike" baseline="0" dirty="0">
                <a:latin typeface="+mn-lt"/>
              </a:rPr>
              <a:t> </a:t>
            </a:r>
            <a:r>
              <a:rPr lang="en-GB" sz="1800" b="0" i="0" u="none" strike="noStrike" baseline="0" dirty="0" err="1">
                <a:latin typeface="+mn-lt"/>
              </a:rPr>
              <a:t>povračilnih</a:t>
            </a:r>
            <a:r>
              <a:rPr lang="en-GB" sz="1800" b="0" i="0" u="none" strike="noStrike" baseline="0" dirty="0">
                <a:latin typeface="+mn-lt"/>
              </a:rPr>
              <a:t> </a:t>
            </a:r>
            <a:r>
              <a:rPr lang="en-GB" sz="1800" b="0" i="0" u="none" strike="noStrike" baseline="0" dirty="0" err="1">
                <a:latin typeface="+mn-lt"/>
              </a:rPr>
              <a:t>ukrepov</a:t>
            </a:r>
            <a:r>
              <a:rPr lang="en-GB" sz="1800" b="0" i="0" u="none" strike="noStrike" baseline="0" dirty="0">
                <a:latin typeface="+mn-lt"/>
              </a:rPr>
              <a:t>.</a:t>
            </a:r>
            <a:endParaRPr lang="sl-SI" sz="1800" b="0" i="0" u="none" strike="noStrike" baseline="0" dirty="0">
              <a:latin typeface="+mn-lt"/>
            </a:endParaRPr>
          </a:p>
          <a:p>
            <a:pPr marL="0" indent="0" algn="l">
              <a:buNone/>
            </a:pPr>
            <a:endParaRPr lang="sl-SI" sz="1800" dirty="0">
              <a:latin typeface="+mn-lt"/>
            </a:endParaRPr>
          </a:p>
          <a:p>
            <a:pPr algn="just"/>
            <a:r>
              <a:rPr lang="sl-SI" sz="1800" dirty="0" err="1">
                <a:latin typeface="+mn-lt"/>
              </a:rPr>
              <a:t>t.i</a:t>
            </a:r>
            <a:r>
              <a:rPr lang="sl-SI" sz="1800" dirty="0">
                <a:latin typeface="+mn-lt"/>
              </a:rPr>
              <a:t>. hibridni pristop</a:t>
            </a:r>
          </a:p>
          <a:p>
            <a:pPr algn="just"/>
            <a:r>
              <a:rPr lang="sl-SI" sz="1800" b="1" dirty="0">
                <a:latin typeface="+mn-lt"/>
              </a:rPr>
              <a:t>24 taksativno naštetih organov za zunanjo prijavo</a:t>
            </a:r>
            <a:r>
              <a:rPr lang="sl-SI" sz="1800" dirty="0">
                <a:latin typeface="+mn-lt"/>
              </a:rPr>
              <a:t>, ki prijave obravnavajo v skladu s svojimi pristojnostmi na način in po postopku, opredeljenemu v področnih predpisih.</a:t>
            </a:r>
          </a:p>
        </p:txBody>
      </p:sp>
    </p:spTree>
    <p:extLst>
      <p:ext uri="{BB962C8B-B14F-4D97-AF65-F5344CB8AC3E}">
        <p14:creationId xmlns:p14="http://schemas.microsoft.com/office/powerpoint/2010/main" val="121853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ORGANI ZA ZUNANJO PRIJAVO</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a:xfrm>
            <a:off x="488504" y="2101275"/>
            <a:ext cx="4127946" cy="4119562"/>
          </a:xfrm>
        </p:spPr>
        <p:txBody>
          <a:bodyPr>
            <a:noAutofit/>
          </a:bodyPr>
          <a:lstStyle/>
          <a:p>
            <a:pPr marL="0" indent="0" algn="l">
              <a:buNone/>
            </a:pPr>
            <a:r>
              <a:rPr lang="sl-SI" sz="1200" b="0" i="0" u="none" strike="noStrike" baseline="0" dirty="0">
                <a:latin typeface="+mn-lt"/>
              </a:rPr>
              <a:t>1. </a:t>
            </a:r>
            <a:r>
              <a:rPr lang="en-GB" sz="1200" b="0" i="0" u="none" strike="noStrike" baseline="0" dirty="0" err="1">
                <a:latin typeface="+mn-lt"/>
              </a:rPr>
              <a:t>Agencija</a:t>
            </a:r>
            <a:r>
              <a:rPr lang="en-GB" sz="1200" b="0" i="0" u="none" strike="noStrike" baseline="0" dirty="0">
                <a:latin typeface="+mn-lt"/>
              </a:rPr>
              <a:t> za </a:t>
            </a:r>
            <a:r>
              <a:rPr lang="en-GB" sz="1200" b="0" i="0" u="none" strike="noStrike" baseline="0" dirty="0" err="1">
                <a:latin typeface="+mn-lt"/>
              </a:rPr>
              <a:t>komunikacijska</a:t>
            </a:r>
            <a:r>
              <a:rPr lang="en-GB" sz="1200" b="0" i="0" u="none" strike="noStrike" baseline="0" dirty="0">
                <a:latin typeface="+mn-lt"/>
              </a:rPr>
              <a:t> </a:t>
            </a:r>
            <a:r>
              <a:rPr lang="en-GB" sz="1200" b="0" i="0" u="none" strike="noStrike" baseline="0" dirty="0" err="1">
                <a:latin typeface="+mn-lt"/>
              </a:rPr>
              <a:t>omrežja</a:t>
            </a:r>
            <a:r>
              <a:rPr lang="en-GB" sz="1200" b="0" i="0" u="none" strike="noStrike" baseline="0" dirty="0">
                <a:latin typeface="+mn-lt"/>
              </a:rPr>
              <a:t> in </a:t>
            </a:r>
            <a:r>
              <a:rPr lang="en-GB" sz="1200" b="0" i="0" u="none" strike="noStrike" baseline="0" dirty="0" err="1">
                <a:latin typeface="+mn-lt"/>
              </a:rPr>
              <a:t>storitve</a:t>
            </a:r>
            <a:r>
              <a:rPr lang="en-GB" sz="1200" b="0" i="0" u="none" strike="noStrike" baseline="0" dirty="0">
                <a:latin typeface="+mn-lt"/>
              </a:rPr>
              <a:t>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a:t>
            </a:r>
          </a:p>
          <a:p>
            <a:pPr marL="0" indent="0" algn="l">
              <a:buNone/>
            </a:pPr>
            <a:r>
              <a:rPr lang="pl-PL" sz="1200" b="0" i="0" u="none" strike="noStrike" baseline="0" dirty="0">
                <a:latin typeface="+mn-lt"/>
              </a:rPr>
              <a:t>2. Agencija za trg vrednostnih papirjev,</a:t>
            </a:r>
          </a:p>
          <a:p>
            <a:pPr marL="0" indent="0" algn="l">
              <a:buNone/>
            </a:pPr>
            <a:r>
              <a:rPr lang="en-GB" sz="1200" b="0" i="0" u="none" strike="noStrike" baseline="0" dirty="0">
                <a:latin typeface="+mn-lt"/>
              </a:rPr>
              <a:t>3. </a:t>
            </a:r>
            <a:r>
              <a:rPr lang="en-GB" sz="1200" b="0" i="0" u="none" strike="noStrike" baseline="0" dirty="0" err="1">
                <a:latin typeface="+mn-lt"/>
              </a:rPr>
              <a:t>Javna</a:t>
            </a:r>
            <a:r>
              <a:rPr lang="en-GB" sz="1200" b="0" i="0" u="none" strike="noStrike" baseline="0" dirty="0">
                <a:latin typeface="+mn-lt"/>
              </a:rPr>
              <a:t> </a:t>
            </a:r>
            <a:r>
              <a:rPr lang="en-GB" sz="1200" b="0" i="0" u="none" strike="noStrike" baseline="0" dirty="0" err="1">
                <a:latin typeface="+mn-lt"/>
              </a:rPr>
              <a:t>agencija</a:t>
            </a:r>
            <a:r>
              <a:rPr lang="en-GB" sz="1200" b="0" i="0" u="none" strike="noStrike" baseline="0" dirty="0">
                <a:latin typeface="+mn-lt"/>
              </a:rPr>
              <a:t>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 za </a:t>
            </a:r>
            <a:r>
              <a:rPr lang="en-GB" sz="1200" b="0" i="0" u="none" strike="noStrike" baseline="0" dirty="0" err="1">
                <a:latin typeface="+mn-lt"/>
              </a:rPr>
              <a:t>varstvo</a:t>
            </a:r>
            <a:r>
              <a:rPr lang="en-GB" sz="1200" b="0" i="0" u="none" strike="noStrike" baseline="0" dirty="0">
                <a:latin typeface="+mn-lt"/>
              </a:rPr>
              <a:t> </a:t>
            </a:r>
            <a:r>
              <a:rPr lang="en-GB" sz="1200" b="0" i="0" u="none" strike="noStrike" baseline="0" dirty="0" err="1">
                <a:latin typeface="+mn-lt"/>
              </a:rPr>
              <a:t>konkurence</a:t>
            </a:r>
            <a:r>
              <a:rPr lang="en-GB" sz="1200" b="0" i="0" u="none" strike="noStrike" baseline="0" dirty="0">
                <a:latin typeface="+mn-lt"/>
              </a:rPr>
              <a:t>,</a:t>
            </a:r>
          </a:p>
          <a:p>
            <a:pPr marL="0" indent="0" algn="l">
              <a:buNone/>
            </a:pPr>
            <a:r>
              <a:rPr lang="en-GB" sz="1200" b="0" i="0" u="none" strike="noStrike" baseline="0" dirty="0">
                <a:latin typeface="+mn-lt"/>
              </a:rPr>
              <a:t>4. </a:t>
            </a:r>
            <a:r>
              <a:rPr lang="en-GB" sz="1200" b="0" i="0" u="none" strike="noStrike" baseline="0" dirty="0" err="1">
                <a:latin typeface="+mn-lt"/>
              </a:rPr>
              <a:t>Javna</a:t>
            </a:r>
            <a:r>
              <a:rPr lang="en-GB" sz="1200" b="0" i="0" u="none" strike="noStrike" baseline="0" dirty="0">
                <a:latin typeface="+mn-lt"/>
              </a:rPr>
              <a:t> </a:t>
            </a:r>
            <a:r>
              <a:rPr lang="en-GB" sz="1200" b="0" i="0" u="none" strike="noStrike" baseline="0" dirty="0" err="1">
                <a:latin typeface="+mn-lt"/>
              </a:rPr>
              <a:t>agencija</a:t>
            </a:r>
            <a:r>
              <a:rPr lang="en-GB" sz="1200" b="0" i="0" u="none" strike="noStrike" baseline="0" dirty="0">
                <a:latin typeface="+mn-lt"/>
              </a:rPr>
              <a:t>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 za </a:t>
            </a:r>
            <a:r>
              <a:rPr lang="en-GB" sz="1200" b="0" i="0" u="none" strike="noStrike" baseline="0" dirty="0" err="1">
                <a:latin typeface="+mn-lt"/>
              </a:rPr>
              <a:t>varnost</a:t>
            </a:r>
            <a:r>
              <a:rPr lang="en-GB" sz="1200" b="0" i="0" u="none" strike="noStrike" baseline="0" dirty="0">
                <a:latin typeface="+mn-lt"/>
              </a:rPr>
              <a:t> </a:t>
            </a:r>
            <a:r>
              <a:rPr lang="en-GB" sz="1200" b="0" i="0" u="none" strike="noStrike" baseline="0" dirty="0" err="1">
                <a:latin typeface="+mn-lt"/>
              </a:rPr>
              <a:t>prometa</a:t>
            </a:r>
            <a:r>
              <a:rPr lang="en-GB" sz="1200" b="0" i="0" u="none" strike="noStrike" baseline="0" dirty="0">
                <a:latin typeface="+mn-lt"/>
              </a:rPr>
              <a:t>,</a:t>
            </a:r>
          </a:p>
          <a:p>
            <a:pPr marL="0" indent="0" algn="l">
              <a:buNone/>
            </a:pPr>
            <a:r>
              <a:rPr lang="pl-PL" sz="1200" b="0" i="0" u="none" strike="noStrike" baseline="0" dirty="0">
                <a:latin typeface="+mn-lt"/>
              </a:rPr>
              <a:t>5. Agencija za zavarovalni nadzor,</a:t>
            </a:r>
          </a:p>
          <a:p>
            <a:pPr marL="0" indent="0" algn="l">
              <a:buNone/>
            </a:pPr>
            <a:r>
              <a:rPr lang="pl-PL" sz="1200" b="0" i="0" u="none" strike="noStrike" baseline="0" dirty="0">
                <a:latin typeface="+mn-lt"/>
              </a:rPr>
              <a:t>6. Agencija za javni nadzor nad revidiranjem,</a:t>
            </a:r>
          </a:p>
          <a:p>
            <a:pPr marL="0" indent="0" algn="l">
              <a:buNone/>
            </a:pPr>
            <a:r>
              <a:rPr lang="en-GB" sz="1200" b="0" i="0" u="none" strike="noStrike" baseline="0" dirty="0">
                <a:latin typeface="+mn-lt"/>
              </a:rPr>
              <a:t>7. Banka </a:t>
            </a:r>
            <a:r>
              <a:rPr lang="en-GB" sz="1200" b="0" i="0" u="none" strike="noStrike" baseline="0" dirty="0" err="1">
                <a:latin typeface="+mn-lt"/>
              </a:rPr>
              <a:t>Slovenije</a:t>
            </a:r>
            <a:r>
              <a:rPr lang="en-GB" sz="1200" b="0" i="0" u="none" strike="noStrike" baseline="0" dirty="0">
                <a:latin typeface="+mn-lt"/>
              </a:rPr>
              <a:t>,</a:t>
            </a:r>
          </a:p>
          <a:p>
            <a:pPr marL="0" indent="0" algn="l">
              <a:buNone/>
            </a:pPr>
            <a:r>
              <a:rPr lang="en-GB" sz="1200" b="0" i="0" u="none" strike="noStrike" baseline="0" dirty="0">
                <a:latin typeface="+mn-lt"/>
              </a:rPr>
              <a:t>8. </a:t>
            </a:r>
            <a:r>
              <a:rPr lang="en-GB" sz="1200" b="0" i="0" u="none" strike="noStrike" baseline="0" dirty="0" err="1">
                <a:latin typeface="+mn-lt"/>
              </a:rPr>
              <a:t>Državna</a:t>
            </a:r>
            <a:r>
              <a:rPr lang="en-GB" sz="1200" b="0" i="0" u="none" strike="noStrike" baseline="0" dirty="0">
                <a:latin typeface="+mn-lt"/>
              </a:rPr>
              <a:t> </a:t>
            </a:r>
            <a:r>
              <a:rPr lang="en-GB" sz="1200" b="0" i="0" u="none" strike="noStrike" baseline="0" dirty="0" err="1">
                <a:latin typeface="+mn-lt"/>
              </a:rPr>
              <a:t>revizijska</a:t>
            </a:r>
            <a:r>
              <a:rPr lang="en-GB" sz="1200" b="0" i="0" u="none" strike="noStrike" baseline="0" dirty="0">
                <a:latin typeface="+mn-lt"/>
              </a:rPr>
              <a:t> </a:t>
            </a:r>
            <a:r>
              <a:rPr lang="en-GB" sz="1200" b="0" i="0" u="none" strike="noStrike" baseline="0" dirty="0" err="1">
                <a:latin typeface="+mn-lt"/>
              </a:rPr>
              <a:t>komisija</a:t>
            </a:r>
            <a:r>
              <a:rPr lang="en-GB" sz="1200" b="0" i="0" u="none" strike="noStrike" baseline="0" dirty="0">
                <a:latin typeface="+mn-lt"/>
              </a:rPr>
              <a:t> za </a:t>
            </a:r>
            <a:r>
              <a:rPr lang="en-GB" sz="1200" b="0" i="0" u="none" strike="noStrike" baseline="0" dirty="0" err="1">
                <a:latin typeface="+mn-lt"/>
              </a:rPr>
              <a:t>revizijo</a:t>
            </a:r>
            <a:r>
              <a:rPr lang="en-GB" sz="1200" b="0" i="0" u="none" strike="noStrike" baseline="0" dirty="0">
                <a:latin typeface="+mn-lt"/>
              </a:rPr>
              <a:t> </a:t>
            </a:r>
            <a:r>
              <a:rPr lang="en-GB" sz="1200" b="0" i="0" u="none" strike="noStrike" baseline="0" dirty="0" err="1">
                <a:latin typeface="+mn-lt"/>
              </a:rPr>
              <a:t>postopkov</a:t>
            </a:r>
            <a:r>
              <a:rPr lang="en-GB" sz="1200" b="0" i="0" u="none" strike="noStrike" baseline="0" dirty="0">
                <a:latin typeface="+mn-lt"/>
              </a:rPr>
              <a:t> </a:t>
            </a:r>
            <a:r>
              <a:rPr lang="en-GB" sz="1200" b="0" i="0" u="none" strike="noStrike" baseline="0" dirty="0" err="1">
                <a:latin typeface="+mn-lt"/>
              </a:rPr>
              <a:t>oddaje</a:t>
            </a:r>
            <a:r>
              <a:rPr lang="en-GB" sz="1200" b="0" i="0" u="none" strike="noStrike" baseline="0" dirty="0">
                <a:latin typeface="+mn-lt"/>
              </a:rPr>
              <a:t> </a:t>
            </a:r>
            <a:r>
              <a:rPr lang="sl-SI" sz="1200" dirty="0">
                <a:latin typeface="+mn-lt"/>
              </a:rPr>
              <a:t>j</a:t>
            </a:r>
            <a:r>
              <a:rPr lang="en-GB" sz="1200" b="0" i="0" u="none" strike="noStrike" baseline="0" dirty="0" err="1">
                <a:latin typeface="+mn-lt"/>
              </a:rPr>
              <a:t>avnih</a:t>
            </a:r>
            <a:r>
              <a:rPr lang="en-GB" sz="1200" b="0" i="0" u="none" strike="noStrike" baseline="0" dirty="0">
                <a:latin typeface="+mn-lt"/>
              </a:rPr>
              <a:t> </a:t>
            </a:r>
            <a:r>
              <a:rPr lang="en-GB" sz="1200" b="0" i="0" u="none" strike="noStrike" baseline="0" dirty="0" err="1">
                <a:latin typeface="+mn-lt"/>
              </a:rPr>
              <a:t>naročil</a:t>
            </a:r>
            <a:r>
              <a:rPr lang="en-GB" sz="1200" b="0" i="0" u="none" strike="noStrike" baseline="0" dirty="0">
                <a:latin typeface="+mn-lt"/>
              </a:rPr>
              <a:t>,</a:t>
            </a:r>
          </a:p>
          <a:p>
            <a:pPr marL="0" indent="0" algn="l">
              <a:buNone/>
            </a:pPr>
            <a:r>
              <a:rPr lang="en-GB" sz="1200" b="0" i="0" u="none" strike="noStrike" baseline="0" dirty="0">
                <a:latin typeface="+mn-lt"/>
              </a:rPr>
              <a:t>9. </a:t>
            </a:r>
            <a:r>
              <a:rPr lang="en-GB" sz="1200" b="0" i="0" u="none" strike="noStrike" baseline="0" dirty="0" err="1">
                <a:latin typeface="+mn-lt"/>
              </a:rPr>
              <a:t>Finančna</a:t>
            </a:r>
            <a:r>
              <a:rPr lang="en-GB" sz="1200" b="0" i="0" u="none" strike="noStrike" baseline="0" dirty="0">
                <a:latin typeface="+mn-lt"/>
              </a:rPr>
              <a:t> </a:t>
            </a:r>
            <a:r>
              <a:rPr lang="en-GB" sz="1200" b="0" i="0" u="none" strike="noStrike" baseline="0" dirty="0" err="1">
                <a:latin typeface="+mn-lt"/>
              </a:rPr>
              <a:t>uprava</a:t>
            </a:r>
            <a:r>
              <a:rPr lang="en-GB" sz="1200" b="0" i="0" u="none" strike="noStrike" baseline="0" dirty="0">
                <a:latin typeface="+mn-lt"/>
              </a:rPr>
              <a:t>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a:t>
            </a:r>
          </a:p>
          <a:p>
            <a:pPr marL="0" indent="0" algn="l">
              <a:buNone/>
            </a:pPr>
            <a:r>
              <a:rPr lang="en-GB" sz="1200" b="0" i="0" u="none" strike="noStrike" baseline="0" dirty="0">
                <a:latin typeface="+mn-lt"/>
              </a:rPr>
              <a:t>10. </a:t>
            </a:r>
            <a:r>
              <a:rPr lang="en-GB" sz="1200" b="0" i="0" u="none" strike="noStrike" baseline="0" dirty="0" err="1">
                <a:latin typeface="+mn-lt"/>
              </a:rPr>
              <a:t>Tržni</a:t>
            </a:r>
            <a:r>
              <a:rPr lang="en-GB" sz="1200" b="0" i="0" u="none" strike="noStrike" baseline="0" dirty="0">
                <a:latin typeface="+mn-lt"/>
              </a:rPr>
              <a:t> </a:t>
            </a:r>
            <a:r>
              <a:rPr lang="en-GB" sz="1200" b="0" i="0" u="none" strike="noStrike" baseline="0" dirty="0" err="1">
                <a:latin typeface="+mn-lt"/>
              </a:rPr>
              <a:t>inšpektorat</a:t>
            </a:r>
            <a:r>
              <a:rPr lang="en-GB" sz="1200" b="0" i="0" u="none" strike="noStrike" baseline="0" dirty="0">
                <a:latin typeface="+mn-lt"/>
              </a:rPr>
              <a:t>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a:t>
            </a:r>
          </a:p>
          <a:p>
            <a:pPr marL="0" indent="0" algn="l">
              <a:buNone/>
            </a:pPr>
            <a:r>
              <a:rPr lang="en-GB" sz="1200" b="0" i="0" u="none" strike="noStrike" baseline="0" dirty="0">
                <a:latin typeface="+mn-lt"/>
              </a:rPr>
              <a:t>11. Urad </a:t>
            </a:r>
            <a:r>
              <a:rPr lang="en-GB" sz="1200" b="0" i="0" u="none" strike="noStrike" baseline="0" dirty="0" err="1">
                <a:latin typeface="+mn-lt"/>
              </a:rPr>
              <a:t>Republike</a:t>
            </a:r>
            <a:r>
              <a:rPr lang="en-GB" sz="1200" b="0" i="0" u="none" strike="noStrike" baseline="0" dirty="0">
                <a:latin typeface="+mn-lt"/>
              </a:rPr>
              <a:t> </a:t>
            </a:r>
            <a:r>
              <a:rPr lang="en-GB" sz="1200" b="0" i="0" u="none" strike="noStrike" baseline="0" dirty="0" err="1">
                <a:latin typeface="+mn-lt"/>
              </a:rPr>
              <a:t>Slovenije</a:t>
            </a:r>
            <a:r>
              <a:rPr lang="en-GB" sz="1200" b="0" i="0" u="none" strike="noStrike" baseline="0" dirty="0">
                <a:latin typeface="+mn-lt"/>
              </a:rPr>
              <a:t> za </a:t>
            </a:r>
            <a:r>
              <a:rPr lang="en-GB" sz="1200" b="0" i="0" u="none" strike="noStrike" baseline="0" dirty="0" err="1">
                <a:latin typeface="+mn-lt"/>
              </a:rPr>
              <a:t>preprečevanje</a:t>
            </a:r>
            <a:r>
              <a:rPr lang="en-GB" sz="1200" b="0" i="0" u="none" strike="noStrike" baseline="0" dirty="0">
                <a:latin typeface="+mn-lt"/>
              </a:rPr>
              <a:t> </a:t>
            </a:r>
            <a:r>
              <a:rPr lang="en-GB" sz="1200" b="0" i="0" u="none" strike="noStrike" baseline="0" dirty="0" err="1">
                <a:latin typeface="+mn-lt"/>
              </a:rPr>
              <a:t>pranja</a:t>
            </a:r>
            <a:r>
              <a:rPr lang="en-GB" sz="1200" b="0" i="0" u="none" strike="noStrike" baseline="0" dirty="0">
                <a:latin typeface="+mn-lt"/>
              </a:rPr>
              <a:t> </a:t>
            </a:r>
            <a:r>
              <a:rPr lang="en-GB" sz="1200" b="0" i="0" u="none" strike="noStrike" baseline="0" dirty="0" err="1">
                <a:latin typeface="+mn-lt"/>
              </a:rPr>
              <a:t>denarja</a:t>
            </a:r>
            <a:r>
              <a:rPr lang="en-GB" sz="1200" b="0" i="0" u="none" strike="noStrike" baseline="0" dirty="0">
                <a:latin typeface="+mn-lt"/>
              </a:rPr>
              <a:t>,</a:t>
            </a:r>
          </a:p>
          <a:p>
            <a:pPr marL="0" indent="0" algn="l">
              <a:buNone/>
            </a:pPr>
            <a:r>
              <a:rPr lang="en-GB" sz="1200" b="0" i="0" u="none" strike="noStrike" baseline="0" dirty="0">
                <a:latin typeface="+mn-lt"/>
              </a:rPr>
              <a:t>12. </a:t>
            </a:r>
            <a:r>
              <a:rPr lang="en-GB" sz="1200" b="0" i="0" u="none" strike="noStrike" baseline="0" dirty="0" err="1">
                <a:latin typeface="+mn-lt"/>
              </a:rPr>
              <a:t>Informacijski</a:t>
            </a:r>
            <a:r>
              <a:rPr lang="en-GB" sz="1200" b="0" i="0" u="none" strike="noStrike" baseline="0" dirty="0">
                <a:latin typeface="+mn-lt"/>
              </a:rPr>
              <a:t> </a:t>
            </a:r>
            <a:r>
              <a:rPr lang="en-GB" sz="1200" b="0" i="0" u="none" strike="noStrike" baseline="0" dirty="0" err="1">
                <a:latin typeface="+mn-lt"/>
              </a:rPr>
              <a:t>pooblaščenec</a:t>
            </a:r>
            <a:r>
              <a:rPr lang="en-GB" sz="1200" b="0" i="0" u="none" strike="noStrike" baseline="0" dirty="0">
                <a:latin typeface="+mn-lt"/>
              </a:rPr>
              <a:t>,</a:t>
            </a:r>
            <a:endParaRPr lang="sl-SI" sz="1200" dirty="0">
              <a:latin typeface="+mn-lt"/>
            </a:endParaRPr>
          </a:p>
        </p:txBody>
      </p:sp>
      <p:sp>
        <p:nvSpPr>
          <p:cNvPr id="4" name="Označba mesta vsebine 2">
            <a:extLst>
              <a:ext uri="{FF2B5EF4-FFF2-40B4-BE49-F238E27FC236}">
                <a16:creationId xmlns:a16="http://schemas.microsoft.com/office/drawing/2014/main" id="{0D390556-974B-59BB-4DAE-8F7EFDC61634}"/>
              </a:ext>
            </a:extLst>
          </p:cNvPr>
          <p:cNvSpPr txBox="1">
            <a:spLocks/>
          </p:cNvSpPr>
          <p:nvPr/>
        </p:nvSpPr>
        <p:spPr>
          <a:xfrm>
            <a:off x="833439" y="2209801"/>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5" name="Označba mesta vsebine 2">
            <a:extLst>
              <a:ext uri="{FF2B5EF4-FFF2-40B4-BE49-F238E27FC236}">
                <a16:creationId xmlns:a16="http://schemas.microsoft.com/office/drawing/2014/main" id="{46BD9FBC-1B1F-989A-7209-AEB671E42F86}"/>
              </a:ext>
            </a:extLst>
          </p:cNvPr>
          <p:cNvSpPr txBox="1">
            <a:spLocks/>
          </p:cNvSpPr>
          <p:nvPr/>
        </p:nvSpPr>
        <p:spPr>
          <a:xfrm>
            <a:off x="640904" y="2253675"/>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6" name="Označba mesta vsebine 2">
            <a:extLst>
              <a:ext uri="{FF2B5EF4-FFF2-40B4-BE49-F238E27FC236}">
                <a16:creationId xmlns:a16="http://schemas.microsoft.com/office/drawing/2014/main" id="{DB69E7CB-5D14-0BF6-FD39-0578ED81FAEC}"/>
              </a:ext>
            </a:extLst>
          </p:cNvPr>
          <p:cNvSpPr txBox="1">
            <a:spLocks/>
          </p:cNvSpPr>
          <p:nvPr/>
        </p:nvSpPr>
        <p:spPr>
          <a:xfrm>
            <a:off x="5113785" y="2101275"/>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8" name="PoljeZBesedilom 7">
            <a:extLst>
              <a:ext uri="{FF2B5EF4-FFF2-40B4-BE49-F238E27FC236}">
                <a16:creationId xmlns:a16="http://schemas.microsoft.com/office/drawing/2014/main" id="{55190871-7AF5-CD07-A0ED-1C6EEDBD20CA}"/>
              </a:ext>
            </a:extLst>
          </p:cNvPr>
          <p:cNvSpPr txBox="1"/>
          <p:nvPr/>
        </p:nvSpPr>
        <p:spPr>
          <a:xfrm>
            <a:off x="4697578" y="2057401"/>
            <a:ext cx="4955308" cy="4495718"/>
          </a:xfrm>
          <a:prstGeom prst="rect">
            <a:avLst/>
          </a:prstGeom>
          <a:noFill/>
        </p:spPr>
        <p:txBody>
          <a:bodyPr wrap="square">
            <a:spAutoFit/>
          </a:bodyPr>
          <a:lstStyle/>
          <a:p>
            <a:pPr algn="l">
              <a:lnSpc>
                <a:spcPct val="150000"/>
              </a:lnSpc>
            </a:pPr>
            <a:r>
              <a:rPr lang="pl-PL" sz="1200" b="0" i="0" u="none" strike="noStrike" baseline="0" dirty="0"/>
              <a:t>13. Inšpekcija za informacijsko varnost,</a:t>
            </a:r>
          </a:p>
          <a:p>
            <a:pPr algn="l">
              <a:lnSpc>
                <a:spcPct val="150000"/>
              </a:lnSpc>
            </a:pPr>
            <a:r>
              <a:rPr lang="pl-PL" sz="1200" b="0" i="0" u="none" strike="noStrike" baseline="0" dirty="0"/>
              <a:t>14. Inšpekcija za sevalno in jedrsko varnost,</a:t>
            </a:r>
          </a:p>
          <a:p>
            <a:pPr algn="l">
              <a:lnSpc>
                <a:spcPct val="150000"/>
              </a:lnSpc>
            </a:pPr>
            <a:r>
              <a:rPr lang="en-GB" sz="1200" b="0" i="0" u="none" strike="noStrike" baseline="0" dirty="0"/>
              <a:t>15. </a:t>
            </a:r>
            <a:r>
              <a:rPr lang="en-GB" sz="1200" b="0" i="0" u="none" strike="noStrike" baseline="0" dirty="0" err="1"/>
              <a:t>Inšpekcija</a:t>
            </a:r>
            <a:r>
              <a:rPr lang="en-GB" sz="1200" b="0" i="0" u="none" strike="noStrike" baseline="0" dirty="0"/>
              <a:t> za </a:t>
            </a:r>
            <a:r>
              <a:rPr lang="en-GB" sz="1200" b="0" i="0" u="none" strike="noStrike" baseline="0" dirty="0" err="1"/>
              <a:t>varstvo</a:t>
            </a:r>
            <a:r>
              <a:rPr lang="en-GB" sz="1200" b="0" i="0" u="none" strike="noStrike" baseline="0" dirty="0"/>
              <a:t> pred </a:t>
            </a:r>
            <a:r>
              <a:rPr lang="en-GB" sz="1200" b="0" i="0" u="none" strike="noStrike" baseline="0" dirty="0" err="1"/>
              <a:t>sevanji</a:t>
            </a:r>
            <a:r>
              <a:rPr lang="en-GB" sz="1200" b="0" i="0" u="none" strike="noStrike" baseline="0" dirty="0"/>
              <a:t>,</a:t>
            </a:r>
          </a:p>
          <a:p>
            <a:pPr algn="l">
              <a:lnSpc>
                <a:spcPct val="150000"/>
              </a:lnSpc>
            </a:pPr>
            <a:r>
              <a:rPr lang="en-GB" sz="1200" b="0" i="0" u="none" strike="noStrike" baseline="0" dirty="0"/>
              <a:t>16. </a:t>
            </a:r>
            <a:r>
              <a:rPr lang="en-GB" sz="1200" b="0" i="0" u="none" strike="noStrike" baseline="0" dirty="0" err="1"/>
              <a:t>Inšpekcija</a:t>
            </a:r>
            <a:r>
              <a:rPr lang="en-GB" sz="1200" b="0" i="0" u="none" strike="noStrike" baseline="0" dirty="0"/>
              <a:t> za </a:t>
            </a:r>
            <a:r>
              <a:rPr lang="en-GB" sz="1200" b="0" i="0" u="none" strike="noStrike" baseline="0" dirty="0" err="1"/>
              <a:t>varno</a:t>
            </a:r>
            <a:r>
              <a:rPr lang="en-GB" sz="1200" b="0" i="0" u="none" strike="noStrike" baseline="0" dirty="0"/>
              <a:t> </a:t>
            </a:r>
            <a:r>
              <a:rPr lang="en-GB" sz="1200" b="0" i="0" u="none" strike="noStrike" baseline="0" dirty="0" err="1"/>
              <a:t>hrano</a:t>
            </a:r>
            <a:r>
              <a:rPr lang="en-GB" sz="1200" b="0" i="0" u="none" strike="noStrike" baseline="0" dirty="0"/>
              <a:t>, </a:t>
            </a:r>
            <a:r>
              <a:rPr lang="en-GB" sz="1200" b="0" i="0" u="none" strike="noStrike" baseline="0" dirty="0" err="1"/>
              <a:t>veterinarstvo</a:t>
            </a:r>
            <a:r>
              <a:rPr lang="en-GB" sz="1200" b="0" i="0" u="none" strike="noStrike" baseline="0" dirty="0"/>
              <a:t> in </a:t>
            </a:r>
            <a:r>
              <a:rPr lang="en-GB" sz="1200" b="0" i="0" u="none" strike="noStrike" baseline="0" dirty="0" err="1"/>
              <a:t>varstvo</a:t>
            </a:r>
            <a:r>
              <a:rPr lang="en-GB" sz="1200" b="0" i="0" u="none" strike="noStrike" baseline="0" dirty="0"/>
              <a:t> </a:t>
            </a:r>
            <a:r>
              <a:rPr lang="en-GB" sz="1200" b="0" i="0" u="none" strike="noStrike" baseline="0" dirty="0" err="1"/>
              <a:t>rastlin</a:t>
            </a:r>
            <a:r>
              <a:rPr lang="en-GB" sz="1200" b="0" i="0" u="none" strike="noStrike" baseline="0" dirty="0"/>
              <a:t>,</a:t>
            </a:r>
          </a:p>
          <a:p>
            <a:pPr algn="l">
              <a:lnSpc>
                <a:spcPct val="150000"/>
              </a:lnSpc>
            </a:pPr>
            <a:r>
              <a:rPr lang="en-GB" sz="1200" b="0" i="0" u="none" strike="noStrike" baseline="0" dirty="0"/>
              <a:t>17. </a:t>
            </a:r>
            <a:r>
              <a:rPr lang="en-GB" sz="1200" b="0" i="0" u="none" strike="noStrike" baseline="0" dirty="0" err="1"/>
              <a:t>Inšpektorat</a:t>
            </a:r>
            <a:r>
              <a:rPr lang="en-GB" sz="1200" b="0" i="0" u="none" strike="noStrike" baseline="0" dirty="0"/>
              <a:t> </a:t>
            </a:r>
            <a:r>
              <a:rPr lang="en-GB" sz="1200" b="0" i="0" u="none" strike="noStrike" baseline="0" dirty="0" err="1"/>
              <a:t>Republike</a:t>
            </a:r>
            <a:r>
              <a:rPr lang="en-GB" sz="1200" b="0" i="0" u="none" strike="noStrike" baseline="0" dirty="0"/>
              <a:t> </a:t>
            </a:r>
            <a:r>
              <a:rPr lang="en-GB" sz="1200" b="0" i="0" u="none" strike="noStrike" baseline="0" dirty="0" err="1"/>
              <a:t>Slovenije</a:t>
            </a:r>
            <a:r>
              <a:rPr lang="en-GB" sz="1200" b="0" i="0" u="none" strike="noStrike" baseline="0" dirty="0"/>
              <a:t> za </a:t>
            </a:r>
            <a:r>
              <a:rPr lang="en-GB" sz="1200" b="0" i="0" u="none" strike="noStrike" baseline="0" dirty="0" err="1"/>
              <a:t>delo</a:t>
            </a:r>
            <a:r>
              <a:rPr lang="en-GB" sz="1200" b="0" i="0" u="none" strike="noStrike" baseline="0" dirty="0"/>
              <a:t>,</a:t>
            </a:r>
          </a:p>
          <a:p>
            <a:pPr algn="l">
              <a:lnSpc>
                <a:spcPct val="150000"/>
              </a:lnSpc>
            </a:pPr>
            <a:r>
              <a:rPr lang="pl-PL" sz="1200" b="0" i="0" u="none" strike="noStrike" baseline="0" dirty="0"/>
              <a:t>18. Inšpektorat za javni sektor,</a:t>
            </a:r>
          </a:p>
          <a:p>
            <a:pPr algn="l">
              <a:lnSpc>
                <a:spcPct val="150000"/>
              </a:lnSpc>
            </a:pPr>
            <a:r>
              <a:rPr lang="en-GB" sz="1200" b="0" i="0" u="none" strike="noStrike" baseline="0" dirty="0"/>
              <a:t>19. </a:t>
            </a:r>
            <a:r>
              <a:rPr lang="en-GB" sz="1200" b="0" i="0" u="none" strike="noStrike" baseline="0" dirty="0" err="1"/>
              <a:t>Inšpektorat</a:t>
            </a:r>
            <a:r>
              <a:rPr lang="en-GB" sz="1200" b="0" i="0" u="none" strike="noStrike" baseline="0" dirty="0"/>
              <a:t> </a:t>
            </a:r>
            <a:r>
              <a:rPr lang="en-GB" sz="1200" b="0" i="0" u="none" strike="noStrike" baseline="0" dirty="0" err="1"/>
              <a:t>Republike</a:t>
            </a:r>
            <a:r>
              <a:rPr lang="en-GB" sz="1200" b="0" i="0" u="none" strike="noStrike" baseline="0" dirty="0"/>
              <a:t> </a:t>
            </a:r>
            <a:r>
              <a:rPr lang="en-GB" sz="1200" b="0" i="0" u="none" strike="noStrike" baseline="0" dirty="0" err="1"/>
              <a:t>Slovenije</a:t>
            </a:r>
            <a:r>
              <a:rPr lang="en-GB" sz="1200" b="0" i="0" u="none" strike="noStrike" baseline="0" dirty="0"/>
              <a:t> za </a:t>
            </a:r>
            <a:r>
              <a:rPr lang="en-GB" sz="1200" b="0" i="0" u="none" strike="noStrike" baseline="0" dirty="0" err="1"/>
              <a:t>okolje</a:t>
            </a:r>
            <a:r>
              <a:rPr lang="en-GB" sz="1200" b="0" i="0" u="none" strike="noStrike" baseline="0" dirty="0"/>
              <a:t> in </a:t>
            </a:r>
            <a:r>
              <a:rPr lang="en-GB" sz="1200" b="0" i="0" u="none" strike="noStrike" baseline="0" dirty="0" err="1"/>
              <a:t>prostor</a:t>
            </a:r>
            <a:r>
              <a:rPr lang="en-GB" sz="1200" b="0" i="0" u="none" strike="noStrike" baseline="0" dirty="0"/>
              <a:t>,</a:t>
            </a:r>
          </a:p>
          <a:p>
            <a:pPr algn="l">
              <a:lnSpc>
                <a:spcPct val="150000"/>
              </a:lnSpc>
            </a:pPr>
            <a:r>
              <a:rPr lang="en-GB" sz="1200" b="0" i="0" u="none" strike="noStrike" baseline="0" dirty="0"/>
              <a:t>20. </a:t>
            </a:r>
            <a:r>
              <a:rPr lang="en-GB" sz="1200" b="0" i="0" u="none" strike="noStrike" baseline="0" dirty="0" err="1"/>
              <a:t>Javna</a:t>
            </a:r>
            <a:r>
              <a:rPr lang="en-GB" sz="1200" b="0" i="0" u="none" strike="noStrike" baseline="0" dirty="0"/>
              <a:t> </a:t>
            </a:r>
            <a:r>
              <a:rPr lang="en-GB" sz="1200" b="0" i="0" u="none" strike="noStrike" baseline="0" dirty="0" err="1"/>
              <a:t>agencija</a:t>
            </a:r>
            <a:r>
              <a:rPr lang="en-GB" sz="1200" b="0" i="0" u="none" strike="noStrike" baseline="0" dirty="0"/>
              <a:t> </a:t>
            </a:r>
            <a:r>
              <a:rPr lang="en-GB" sz="1200" b="0" i="0" u="none" strike="noStrike" baseline="0" dirty="0" err="1"/>
              <a:t>Republike</a:t>
            </a:r>
            <a:r>
              <a:rPr lang="en-GB" sz="1200" b="0" i="0" u="none" strike="noStrike" baseline="0" dirty="0"/>
              <a:t> </a:t>
            </a:r>
            <a:r>
              <a:rPr lang="en-GB" sz="1200" b="0" i="0" u="none" strike="noStrike" baseline="0" dirty="0" err="1"/>
              <a:t>Slovenije</a:t>
            </a:r>
            <a:r>
              <a:rPr lang="en-GB" sz="1200" b="0" i="0" u="none" strike="noStrike" baseline="0" dirty="0"/>
              <a:t> za </a:t>
            </a:r>
            <a:r>
              <a:rPr lang="en-GB" sz="1200" b="0" i="0" u="none" strike="noStrike" baseline="0" dirty="0" err="1"/>
              <a:t>zdravila</a:t>
            </a:r>
            <a:r>
              <a:rPr lang="en-GB" sz="1200" b="0" i="0" u="none" strike="noStrike" baseline="0" dirty="0"/>
              <a:t> in </a:t>
            </a:r>
            <a:r>
              <a:rPr lang="en-GB" sz="1200" b="0" i="0" u="none" strike="noStrike" baseline="0" dirty="0" err="1"/>
              <a:t>medicinske</a:t>
            </a:r>
            <a:r>
              <a:rPr lang="en-GB" sz="1200" b="0" i="0" u="none" strike="noStrike" baseline="0" dirty="0"/>
              <a:t> </a:t>
            </a:r>
            <a:r>
              <a:rPr lang="en-GB" sz="1200" b="0" i="0" u="none" strike="noStrike" baseline="0" dirty="0" err="1"/>
              <a:t>pripomočke</a:t>
            </a:r>
            <a:r>
              <a:rPr lang="en-GB" sz="1200" b="0" i="0" u="none" strike="noStrike" baseline="0" dirty="0"/>
              <a:t>,</a:t>
            </a:r>
          </a:p>
          <a:p>
            <a:pPr algn="l">
              <a:lnSpc>
                <a:spcPct val="150000"/>
              </a:lnSpc>
            </a:pPr>
            <a:r>
              <a:rPr lang="en-GB" sz="1200" b="0" i="0" u="none" strike="noStrike" baseline="0" dirty="0"/>
              <a:t>21. </a:t>
            </a:r>
            <a:r>
              <a:rPr lang="en-GB" sz="1200" b="0" i="0" u="none" strike="noStrike" baseline="0" dirty="0" err="1"/>
              <a:t>organi</a:t>
            </a:r>
            <a:r>
              <a:rPr lang="en-GB" sz="1200" b="0" i="0" u="none" strike="noStrike" baseline="0" dirty="0"/>
              <a:t> </a:t>
            </a:r>
            <a:r>
              <a:rPr lang="en-GB" sz="1200" b="0" i="0" u="none" strike="noStrike" baseline="0" dirty="0" err="1"/>
              <a:t>nadzora</a:t>
            </a:r>
            <a:r>
              <a:rPr lang="en-GB" sz="1200" b="0" i="0" u="none" strike="noStrike" baseline="0" dirty="0"/>
              <a:t> v </a:t>
            </a:r>
            <a:r>
              <a:rPr lang="en-GB" sz="1200" b="0" i="0" u="none" strike="noStrike" baseline="0" dirty="0" err="1"/>
              <a:t>skladu</a:t>
            </a:r>
            <a:r>
              <a:rPr lang="en-GB" sz="1200" b="0" i="0" u="none" strike="noStrike" baseline="0" dirty="0"/>
              <a:t> s </a:t>
            </a:r>
            <a:r>
              <a:rPr lang="en-GB" sz="1200" b="0" i="0" u="none" strike="noStrike" baseline="0" dirty="0" err="1"/>
              <a:t>predpisi</a:t>
            </a:r>
            <a:r>
              <a:rPr lang="en-GB" sz="1200" b="0" i="0" u="none" strike="noStrike" baseline="0" dirty="0"/>
              <a:t>, ki </a:t>
            </a:r>
            <a:r>
              <a:rPr lang="en-GB" sz="1200" b="0" i="0" u="none" strike="noStrike" baseline="0" dirty="0" err="1"/>
              <a:t>urejajo</a:t>
            </a:r>
            <a:r>
              <a:rPr lang="en-GB" sz="1200" b="0" i="0" u="none" strike="noStrike" baseline="0" dirty="0"/>
              <a:t> </a:t>
            </a:r>
            <a:r>
              <a:rPr lang="en-GB" sz="1200" b="0" i="0" u="none" strike="noStrike" baseline="0" dirty="0" err="1"/>
              <a:t>porabo</a:t>
            </a:r>
            <a:r>
              <a:rPr lang="en-GB" sz="1200" b="0" i="0" u="none" strike="noStrike" baseline="0" dirty="0"/>
              <a:t> </a:t>
            </a:r>
            <a:r>
              <a:rPr lang="en-GB" sz="1200" b="0" i="0" u="none" strike="noStrike" baseline="0" dirty="0" err="1"/>
              <a:t>sredstev</a:t>
            </a:r>
            <a:r>
              <a:rPr lang="en-GB" sz="1200" b="0" i="0" u="none" strike="noStrike" baseline="0" dirty="0"/>
              <a:t> </a:t>
            </a:r>
            <a:r>
              <a:rPr lang="en-GB" sz="1200" b="0" i="0" u="none" strike="noStrike" baseline="0" dirty="0" err="1"/>
              <a:t>evropske</a:t>
            </a:r>
            <a:r>
              <a:rPr lang="en-GB" sz="1200" b="0" i="0" u="none" strike="noStrike" baseline="0" dirty="0"/>
              <a:t> </a:t>
            </a:r>
            <a:r>
              <a:rPr lang="en-GB" sz="1200" b="0" i="0" u="none" strike="noStrike" baseline="0" dirty="0" err="1"/>
              <a:t>kohezijske</a:t>
            </a:r>
            <a:endParaRPr lang="en-GB" sz="1200" b="0" i="0" u="none" strike="noStrike" baseline="0" dirty="0"/>
          </a:p>
          <a:p>
            <a:pPr algn="l">
              <a:lnSpc>
                <a:spcPct val="150000"/>
              </a:lnSpc>
            </a:pPr>
            <a:r>
              <a:rPr lang="en-GB" sz="1200" b="0" i="0" u="none" strike="noStrike" baseline="0" dirty="0" err="1"/>
              <a:t>politike</a:t>
            </a:r>
            <a:r>
              <a:rPr lang="en-GB" sz="1200" b="0" i="0" u="none" strike="noStrike" baseline="0" dirty="0"/>
              <a:t> v </a:t>
            </a:r>
            <a:r>
              <a:rPr lang="en-GB" sz="1200" b="0" i="0" u="none" strike="noStrike" baseline="0" dirty="0" err="1"/>
              <a:t>Republiki</a:t>
            </a:r>
            <a:r>
              <a:rPr lang="en-GB" sz="1200" b="0" i="0" u="none" strike="noStrike" baseline="0" dirty="0"/>
              <a:t> </a:t>
            </a:r>
            <a:r>
              <a:rPr lang="en-GB" sz="1200" b="0" i="0" u="none" strike="noStrike" baseline="0" dirty="0" err="1"/>
              <a:t>Sloveniji</a:t>
            </a:r>
            <a:r>
              <a:rPr lang="en-GB" sz="1200" b="0" i="0" u="none" strike="noStrike" baseline="0" dirty="0"/>
              <a:t>,</a:t>
            </a:r>
          </a:p>
          <a:p>
            <a:pPr algn="l">
              <a:lnSpc>
                <a:spcPct val="150000"/>
              </a:lnSpc>
            </a:pPr>
            <a:r>
              <a:rPr lang="en-GB" sz="1200" b="0" i="0" u="none" strike="noStrike" baseline="0" dirty="0"/>
              <a:t>22. </a:t>
            </a:r>
            <a:r>
              <a:rPr lang="en-GB" sz="1200" b="0" i="0" u="none" strike="noStrike" baseline="0" dirty="0" err="1"/>
              <a:t>Zdravstveni</a:t>
            </a:r>
            <a:r>
              <a:rPr lang="en-GB" sz="1200" b="0" i="0" u="none" strike="noStrike" baseline="0" dirty="0"/>
              <a:t> </a:t>
            </a:r>
            <a:r>
              <a:rPr lang="en-GB" sz="1200" b="0" i="0" u="none" strike="noStrike" baseline="0" dirty="0" err="1"/>
              <a:t>inšpektorat</a:t>
            </a:r>
            <a:r>
              <a:rPr lang="en-GB" sz="1200" b="0" i="0" u="none" strike="noStrike" baseline="0" dirty="0"/>
              <a:t> </a:t>
            </a:r>
            <a:r>
              <a:rPr lang="en-GB" sz="1200" b="0" i="0" u="none" strike="noStrike" baseline="0" dirty="0" err="1"/>
              <a:t>Republike</a:t>
            </a:r>
            <a:r>
              <a:rPr lang="en-GB" sz="1200" b="0" i="0" u="none" strike="noStrike" baseline="0" dirty="0"/>
              <a:t> </a:t>
            </a:r>
            <a:r>
              <a:rPr lang="en-GB" sz="1200" b="0" i="0" u="none" strike="noStrike" baseline="0" dirty="0" err="1"/>
              <a:t>Slovenije</a:t>
            </a:r>
            <a:r>
              <a:rPr lang="en-GB" sz="1200" b="0" i="0" u="none" strike="noStrike" baseline="0" dirty="0"/>
              <a:t>,</a:t>
            </a:r>
          </a:p>
          <a:p>
            <a:pPr algn="l">
              <a:lnSpc>
                <a:spcPct val="150000"/>
              </a:lnSpc>
            </a:pPr>
            <a:r>
              <a:rPr lang="nb-NO" sz="1200" b="0" i="0" u="none" strike="noStrike" baseline="0" dirty="0"/>
              <a:t>23. Slovenski državni holding in</a:t>
            </a:r>
          </a:p>
          <a:p>
            <a:pPr algn="l">
              <a:lnSpc>
                <a:spcPct val="150000"/>
              </a:lnSpc>
            </a:pPr>
            <a:r>
              <a:rPr lang="pl-PL" sz="1200" b="0" i="0" u="none" strike="noStrike" baseline="0" dirty="0"/>
              <a:t>24. Komisija za preprečevanje korupcije</a:t>
            </a:r>
          </a:p>
          <a:p>
            <a:pPr algn="l">
              <a:lnSpc>
                <a:spcPct val="150000"/>
              </a:lnSpc>
            </a:pPr>
            <a:endParaRPr lang="pl-PL" sz="1200" dirty="0"/>
          </a:p>
          <a:p>
            <a:pPr algn="l">
              <a:lnSpc>
                <a:spcPct val="150000"/>
              </a:lnSpc>
            </a:pPr>
            <a:endParaRPr lang="en-GB" sz="1200" dirty="0"/>
          </a:p>
        </p:txBody>
      </p:sp>
    </p:spTree>
    <p:extLst>
      <p:ext uri="{BB962C8B-B14F-4D97-AF65-F5344CB8AC3E}">
        <p14:creationId xmlns:p14="http://schemas.microsoft.com/office/powerpoint/2010/main" val="428188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5E4841-356C-E005-77CB-F8778C3A926C}"/>
              </a:ext>
            </a:extLst>
          </p:cNvPr>
          <p:cNvSpPr>
            <a:spLocks noGrp="1"/>
          </p:cNvSpPr>
          <p:nvPr>
            <p:ph type="title"/>
          </p:nvPr>
        </p:nvSpPr>
        <p:spPr/>
        <p:txBody>
          <a:bodyPr/>
          <a:lstStyle/>
          <a:p>
            <a:endParaRPr lang="en-GB"/>
          </a:p>
        </p:txBody>
      </p:sp>
      <p:pic>
        <p:nvPicPr>
          <p:cNvPr id="4" name="Ograda vsebine 3">
            <a:extLst>
              <a:ext uri="{FF2B5EF4-FFF2-40B4-BE49-F238E27FC236}">
                <a16:creationId xmlns:a16="http://schemas.microsoft.com/office/drawing/2014/main" id="{A97B1BE0-6307-920E-B429-9991F84851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625" y="2057400"/>
            <a:ext cx="5492750" cy="4119563"/>
          </a:xfrm>
        </p:spPr>
      </p:pic>
    </p:spTree>
    <p:extLst>
      <p:ext uri="{BB962C8B-B14F-4D97-AF65-F5344CB8AC3E}">
        <p14:creationId xmlns:p14="http://schemas.microsoft.com/office/powerpoint/2010/main" val="246595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JAVNO RAZKRITJE KRŠITEV</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algn="l"/>
            <a:endParaRPr lang="sl-SI" sz="1800" b="0" i="0" u="none" strike="noStrike" baseline="0" dirty="0">
              <a:latin typeface="+mn-lt"/>
            </a:endParaRPr>
          </a:p>
          <a:p>
            <a:pPr marL="0" indent="0" algn="l">
              <a:buNone/>
            </a:pPr>
            <a:r>
              <a:rPr lang="en-GB" sz="1800" b="0" i="0" u="none" strike="noStrike" baseline="0" dirty="0" err="1">
                <a:latin typeface="+mn-lt"/>
              </a:rPr>
              <a:t>Prijavitelj</a:t>
            </a:r>
            <a:r>
              <a:rPr lang="en-GB" sz="1800" b="0" i="0" u="none" strike="noStrike" baseline="0" dirty="0">
                <a:latin typeface="+mn-lt"/>
              </a:rPr>
              <a:t>, ki </a:t>
            </a:r>
            <a:r>
              <a:rPr lang="en-GB" sz="1800" b="0" i="0" u="none" strike="noStrike" baseline="0" dirty="0" err="1">
                <a:latin typeface="+mn-lt"/>
              </a:rPr>
              <a:t>javno</a:t>
            </a:r>
            <a:r>
              <a:rPr lang="en-GB" sz="1800" b="0" i="0" u="none" strike="noStrike" baseline="0" dirty="0">
                <a:latin typeface="+mn-lt"/>
              </a:rPr>
              <a:t> </a:t>
            </a:r>
            <a:r>
              <a:rPr lang="en-GB" sz="1800" b="0" i="0" u="none" strike="noStrike" baseline="0" dirty="0" err="1">
                <a:latin typeface="+mn-lt"/>
              </a:rPr>
              <a:t>razkrije</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o </a:t>
            </a:r>
            <a:r>
              <a:rPr lang="en-GB" sz="1800" b="0" i="0" u="none" strike="noStrike" baseline="0" dirty="0" err="1">
                <a:latin typeface="+mn-lt"/>
              </a:rPr>
              <a:t>kršitvi</a:t>
            </a:r>
            <a:r>
              <a:rPr lang="en-GB" sz="1800" b="0" i="0" u="none" strike="noStrike" baseline="0" dirty="0">
                <a:latin typeface="+mn-lt"/>
              </a:rPr>
              <a:t>, je </a:t>
            </a:r>
            <a:r>
              <a:rPr lang="en-GB" sz="1800" b="0" i="0" u="none" strike="noStrike" baseline="0" dirty="0" err="1">
                <a:latin typeface="+mn-lt"/>
              </a:rPr>
              <a:t>upravičen</a:t>
            </a:r>
            <a:r>
              <a:rPr lang="en-GB" sz="1800" b="0" i="0" u="none" strike="noStrike" baseline="0" dirty="0">
                <a:latin typeface="+mn-lt"/>
              </a:rPr>
              <a:t> do </a:t>
            </a:r>
            <a:r>
              <a:rPr lang="en-GB" sz="1800" b="0" i="0" u="none" strike="noStrike" baseline="0" dirty="0" err="1">
                <a:latin typeface="+mn-lt"/>
              </a:rPr>
              <a:t>zaščite</a:t>
            </a:r>
            <a:r>
              <a:rPr lang="en-GB" sz="1800" b="0" i="0" u="none" strike="noStrike" baseline="0" dirty="0">
                <a:latin typeface="+mn-lt"/>
              </a:rPr>
              <a:t> po</a:t>
            </a:r>
            <a:r>
              <a:rPr lang="sl-SI" sz="1800" b="0" i="0" u="none" strike="noStrike" baseline="0" dirty="0">
                <a:latin typeface="+mn-lt"/>
              </a:rPr>
              <a:t> </a:t>
            </a:r>
            <a:r>
              <a:rPr lang="sl-SI" sz="1800" b="0" i="0" u="none" strike="noStrike" baseline="0" dirty="0" err="1">
                <a:latin typeface="+mn-lt"/>
              </a:rPr>
              <a:t>ZZPri</a:t>
            </a:r>
            <a:r>
              <a:rPr lang="sl-SI" sz="1800" b="0" i="0" u="none" strike="noStrike" baseline="0" dirty="0">
                <a:latin typeface="+mn-lt"/>
              </a:rPr>
              <a:t>,</a:t>
            </a:r>
            <a:r>
              <a:rPr lang="sl-SI" sz="1800" dirty="0">
                <a:latin typeface="+mn-lt"/>
              </a:rPr>
              <a:t> </a:t>
            </a:r>
            <a:r>
              <a:rPr lang="en-GB" sz="1800" b="0" i="0" u="none" strike="noStrike" baseline="0" dirty="0" err="1">
                <a:latin typeface="+mn-lt"/>
              </a:rPr>
              <a:t>če</a:t>
            </a:r>
            <a:r>
              <a:rPr lang="sl-SI" sz="1800" b="0" i="0" u="none" strike="noStrike" baseline="0" dirty="0">
                <a:latin typeface="+mn-lt"/>
              </a:rPr>
              <a:t>:</a:t>
            </a:r>
            <a:r>
              <a:rPr lang="en-GB" sz="1800" b="0" i="0" u="none" strike="noStrike" baseline="0" dirty="0">
                <a:latin typeface="+mn-lt"/>
              </a:rPr>
              <a:t> </a:t>
            </a:r>
            <a:endParaRPr lang="sl-SI" sz="1800" b="0" i="0" u="none" strike="noStrike" baseline="0" dirty="0">
              <a:latin typeface="+mn-lt"/>
            </a:endParaRPr>
          </a:p>
          <a:p>
            <a:pPr marL="457200" lvl="1" indent="0" algn="just">
              <a:buNone/>
            </a:pPr>
            <a:r>
              <a:rPr lang="sl-SI" sz="1800" dirty="0">
                <a:latin typeface="+mn-lt"/>
              </a:rPr>
              <a:t>- </a:t>
            </a:r>
            <a:r>
              <a:rPr lang="en-GB" sz="1800" b="0" i="0" u="none" strike="noStrike" baseline="0" dirty="0">
                <a:latin typeface="+mn-lt"/>
              </a:rPr>
              <a:t>je </a:t>
            </a:r>
            <a:r>
              <a:rPr lang="en-GB" sz="1800" b="0" i="0" u="none" strike="noStrike" baseline="0" dirty="0" err="1">
                <a:latin typeface="+mn-lt"/>
              </a:rPr>
              <a:t>najprej</a:t>
            </a:r>
            <a:r>
              <a:rPr lang="en-GB" sz="1800" b="0" i="0" u="none" strike="noStrike" baseline="0" dirty="0">
                <a:latin typeface="+mn-lt"/>
              </a:rPr>
              <a:t> </a:t>
            </a:r>
            <a:r>
              <a:rPr lang="en-GB" sz="1800" b="0" i="0" u="none" strike="noStrike" baseline="0" dirty="0" err="1">
                <a:latin typeface="+mn-lt"/>
              </a:rPr>
              <a:t>podal</a:t>
            </a:r>
            <a:r>
              <a:rPr lang="en-GB" sz="1800" b="0" i="0" u="none" strike="noStrike" baseline="0" dirty="0">
                <a:latin typeface="+mn-lt"/>
              </a:rPr>
              <a:t> </a:t>
            </a:r>
            <a:r>
              <a:rPr lang="en-GB" sz="1800" b="0" i="0" u="none" strike="noStrike" baseline="0" dirty="0" err="1">
                <a:latin typeface="+mn-lt"/>
              </a:rPr>
              <a:t>notranjo</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zunanjo</a:t>
            </a:r>
            <a:r>
              <a:rPr lang="en-GB"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pa v </a:t>
            </a:r>
            <a:r>
              <a:rPr lang="en-GB" sz="1800" b="0" i="0" u="none" strike="noStrike" baseline="0" dirty="0" err="1">
                <a:latin typeface="+mn-lt"/>
              </a:rPr>
              <a:t>treh</a:t>
            </a:r>
            <a:r>
              <a:rPr lang="en-GB" sz="1800" b="0" i="0" u="none" strike="noStrike" baseline="0" dirty="0">
                <a:latin typeface="+mn-lt"/>
              </a:rPr>
              <a:t> </a:t>
            </a:r>
            <a:r>
              <a:rPr lang="en-GB" sz="1800" b="0" i="0" u="none" strike="noStrike" baseline="0" dirty="0" err="1">
                <a:latin typeface="+mn-lt"/>
              </a:rPr>
              <a:t>mesecih</a:t>
            </a:r>
            <a:r>
              <a:rPr lang="en-GB" sz="1800" b="0" i="0" u="none" strike="noStrike" baseline="0" dirty="0">
                <a:latin typeface="+mn-lt"/>
              </a:rPr>
              <a:t> od </a:t>
            </a:r>
            <a:r>
              <a:rPr lang="en-GB" sz="1800" b="0" i="0" u="none" strike="noStrike" baseline="0" dirty="0" err="1">
                <a:latin typeface="+mn-lt"/>
              </a:rPr>
              <a:t>prijave</a:t>
            </a:r>
            <a:r>
              <a:rPr lang="en-GB" sz="1800" b="0" i="0" u="none" strike="noStrike" baseline="0" dirty="0">
                <a:latin typeface="+mn-lt"/>
              </a:rPr>
              <a:t> </a:t>
            </a:r>
            <a:r>
              <a:rPr lang="en-GB" sz="1800" b="0" i="0" u="none" strike="noStrike" baseline="0" dirty="0" err="1">
                <a:latin typeface="+mn-lt"/>
              </a:rPr>
              <a:t>ni</a:t>
            </a:r>
            <a:r>
              <a:rPr lang="en-GB" sz="1800" b="0" i="0" u="none" strike="noStrike" baseline="0" dirty="0">
                <a:latin typeface="+mn-lt"/>
              </a:rPr>
              <a:t> </a:t>
            </a:r>
            <a:r>
              <a:rPr lang="en-GB" sz="1800" b="0" i="0" u="none" strike="noStrike" baseline="0" dirty="0" err="1">
                <a:latin typeface="+mn-lt"/>
              </a:rPr>
              <a:t>bil</a:t>
            </a:r>
            <a:r>
              <a:rPr lang="sl-SI" sz="1800" dirty="0">
                <a:latin typeface="+mn-lt"/>
              </a:rPr>
              <a:t> </a:t>
            </a:r>
            <a:r>
              <a:rPr lang="en-GB" sz="1800" b="0" i="0" u="none" strike="noStrike" baseline="0" dirty="0" err="1">
                <a:latin typeface="+mn-lt"/>
              </a:rPr>
              <a:t>sprejet</a:t>
            </a:r>
            <a:r>
              <a:rPr lang="en-GB" sz="1800" b="0" i="0" u="none" strike="noStrike" baseline="0" dirty="0">
                <a:latin typeface="+mn-lt"/>
              </a:rPr>
              <a:t> </a:t>
            </a:r>
            <a:r>
              <a:rPr lang="en-GB" sz="1800" b="0" i="0" u="none" strike="noStrike" baseline="0" dirty="0" err="1">
                <a:latin typeface="+mn-lt"/>
              </a:rPr>
              <a:t>noben</a:t>
            </a:r>
            <a:r>
              <a:rPr lang="en-GB" sz="1800" b="0" i="0" u="none" strike="noStrike" baseline="0" dirty="0">
                <a:latin typeface="+mn-lt"/>
              </a:rPr>
              <a:t> </a:t>
            </a:r>
            <a:r>
              <a:rPr lang="en-GB" sz="1800" b="0" i="0" u="none" strike="noStrike" baseline="0" dirty="0" err="1">
                <a:latin typeface="+mn-lt"/>
              </a:rPr>
              <a:t>ustrezen</a:t>
            </a:r>
            <a:r>
              <a:rPr lang="en-GB" sz="1800" b="0" i="0" u="none" strike="noStrike" baseline="0" dirty="0">
                <a:latin typeface="+mn-lt"/>
              </a:rPr>
              <a:t> </a:t>
            </a:r>
            <a:r>
              <a:rPr lang="en-GB" sz="1800" b="0" i="0" u="none" strike="noStrike" baseline="0" dirty="0" err="1">
                <a:latin typeface="+mn-lt"/>
              </a:rPr>
              <a:t>ukrep</a:t>
            </a:r>
            <a:r>
              <a:rPr lang="en-GB" sz="1800" b="0" i="0" u="none" strike="noStrike" baseline="0" dirty="0">
                <a:latin typeface="+mn-lt"/>
              </a:rPr>
              <a:t> za </a:t>
            </a:r>
            <a:r>
              <a:rPr lang="en-GB" sz="1800" b="0" i="0" u="none" strike="noStrike" baseline="0" dirty="0" err="1">
                <a:latin typeface="+mn-lt"/>
              </a:rPr>
              <a:t>odpravo</a:t>
            </a:r>
            <a:r>
              <a:rPr lang="en-GB" sz="1800" b="0" i="0" u="none" strike="noStrike" baseline="0" dirty="0">
                <a:latin typeface="+mn-lt"/>
              </a:rPr>
              <a:t> </a:t>
            </a:r>
            <a:r>
              <a:rPr lang="en-GB" sz="1800" b="0" i="0" u="none" strike="noStrike" baseline="0" dirty="0" err="1">
                <a:latin typeface="+mn-lt"/>
              </a:rPr>
              <a:t>kršitve</a:t>
            </a:r>
            <a:r>
              <a:rPr lang="sl-SI" sz="1800" b="0" i="0" u="none" strike="noStrike" baseline="0" dirty="0">
                <a:latin typeface="+mn-lt"/>
              </a:rPr>
              <a:t>;</a:t>
            </a:r>
            <a:endParaRPr lang="en-GB" sz="1800" b="0" i="0" u="none" strike="noStrike" baseline="0" dirty="0">
              <a:latin typeface="+mn-lt"/>
            </a:endParaRPr>
          </a:p>
          <a:p>
            <a:pPr marL="457200" lvl="1" indent="0" algn="just">
              <a:buNone/>
            </a:pPr>
            <a:r>
              <a:rPr lang="sl-SI"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ima</a:t>
            </a:r>
            <a:r>
              <a:rPr lang="en-GB" sz="1800" b="0" i="0" u="none" strike="noStrike" baseline="0" dirty="0">
                <a:latin typeface="+mn-lt"/>
              </a:rPr>
              <a:t> </a:t>
            </a:r>
            <a:r>
              <a:rPr lang="en-GB" sz="1800" b="0" i="0" u="none" strike="noStrike" baseline="0" dirty="0" err="1">
                <a:latin typeface="+mn-lt"/>
              </a:rPr>
              <a:t>utemeljene</a:t>
            </a:r>
            <a:r>
              <a:rPr lang="en-GB" sz="1800" b="0" i="0" u="none" strike="noStrike" baseline="0" dirty="0">
                <a:latin typeface="+mn-lt"/>
              </a:rPr>
              <a:t> </a:t>
            </a:r>
            <a:r>
              <a:rPr lang="en-GB" sz="1800" b="0" i="0" u="none" strike="noStrike" baseline="0" dirty="0" err="1">
                <a:latin typeface="+mn-lt"/>
              </a:rPr>
              <a:t>razloge</a:t>
            </a:r>
            <a:r>
              <a:rPr lang="en-GB" sz="1800" b="0" i="0" u="none" strike="noStrike" baseline="0" dirty="0">
                <a:latin typeface="+mn-lt"/>
              </a:rPr>
              <a:t> za </a:t>
            </a:r>
            <a:r>
              <a:rPr lang="en-GB" sz="1800" b="0" i="0" u="none" strike="noStrike" baseline="0" dirty="0" err="1">
                <a:latin typeface="+mn-lt"/>
              </a:rPr>
              <a:t>domnevo</a:t>
            </a:r>
            <a:r>
              <a:rPr lang="en-GB" sz="1800" b="0" i="0" u="none" strike="noStrike" baseline="0" dirty="0">
                <a:latin typeface="+mn-lt"/>
              </a:rPr>
              <a:t>, da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kršitev</a:t>
            </a:r>
            <a:r>
              <a:rPr lang="en-GB" sz="1800" b="0" i="0" u="none" strike="noStrike" baseline="0" dirty="0">
                <a:latin typeface="+mn-lt"/>
              </a:rPr>
              <a:t> </a:t>
            </a:r>
            <a:r>
              <a:rPr lang="en-GB" sz="1800" b="0" i="0" u="none" strike="noStrike" baseline="0" dirty="0" err="1">
                <a:latin typeface="+mn-lt"/>
              </a:rPr>
              <a:t>pomeni</a:t>
            </a:r>
            <a:r>
              <a:rPr lang="en-GB" sz="1800" b="0" i="0" u="none" strike="noStrike" baseline="0" dirty="0">
                <a:latin typeface="+mn-lt"/>
              </a:rPr>
              <a:t> </a:t>
            </a:r>
            <a:r>
              <a:rPr lang="en-GB" sz="1800" b="0" i="0" u="none" strike="noStrike" baseline="0" dirty="0" err="1">
                <a:latin typeface="+mn-lt"/>
              </a:rPr>
              <a:t>neposredno</a:t>
            </a:r>
            <a:r>
              <a:rPr lang="en-GB" sz="1800" b="0" i="0" u="none" strike="noStrike" baseline="0" dirty="0">
                <a:latin typeface="+mn-lt"/>
              </a:rPr>
              <a:t> </a:t>
            </a:r>
            <a:r>
              <a:rPr lang="en-GB" sz="1800" b="0" i="0" u="none" strike="noStrike" baseline="0" dirty="0" err="1">
                <a:latin typeface="+mn-lt"/>
              </a:rPr>
              <a:t>ali</a:t>
            </a:r>
            <a:r>
              <a:rPr lang="sl-SI" sz="1800" dirty="0">
                <a:latin typeface="+mn-lt"/>
              </a:rPr>
              <a:t> </a:t>
            </a:r>
            <a:r>
              <a:rPr lang="en-GB" sz="1800" b="0" i="0" u="none" strike="noStrike" baseline="0" dirty="0" err="1">
                <a:latin typeface="+mn-lt"/>
              </a:rPr>
              <a:t>očitno</a:t>
            </a:r>
            <a:r>
              <a:rPr lang="en-GB" sz="1800" b="0" i="0" u="none" strike="noStrike" baseline="0" dirty="0">
                <a:latin typeface="+mn-lt"/>
              </a:rPr>
              <a:t> </a:t>
            </a:r>
            <a:r>
              <a:rPr lang="en-GB" sz="1800" b="0" i="0" u="none" strike="noStrike" baseline="0" dirty="0" err="1">
                <a:latin typeface="+mn-lt"/>
              </a:rPr>
              <a:t>nevarnost</a:t>
            </a:r>
            <a:r>
              <a:rPr lang="en-GB" sz="1800" b="0" i="0" u="none" strike="noStrike" baseline="0" dirty="0">
                <a:latin typeface="+mn-lt"/>
              </a:rPr>
              <a:t> za </a:t>
            </a:r>
            <a:r>
              <a:rPr lang="en-GB" sz="1800" b="0" i="0" u="none" strike="noStrike" baseline="0" dirty="0" err="1">
                <a:latin typeface="+mn-lt"/>
              </a:rPr>
              <a:t>javni</a:t>
            </a:r>
            <a:r>
              <a:rPr lang="en-GB" sz="1800" b="0" i="0" u="none" strike="noStrike" baseline="0" dirty="0">
                <a:latin typeface="+mn-lt"/>
              </a:rPr>
              <a:t> </a:t>
            </a:r>
            <a:r>
              <a:rPr lang="en-GB" sz="1800" b="0" i="0" u="none" strike="noStrike" baseline="0" dirty="0" err="1">
                <a:latin typeface="+mn-lt"/>
              </a:rPr>
              <a:t>interes</a:t>
            </a:r>
            <a:r>
              <a:rPr lang="en-GB" sz="1800" b="0" i="0" u="none" strike="noStrike" baseline="0" dirty="0">
                <a:latin typeface="+mn-lt"/>
              </a:rPr>
              <a:t>, </a:t>
            </a:r>
            <a:r>
              <a:rPr lang="en-GB" sz="1800" b="0" i="0" u="none" strike="noStrike" baseline="0" dirty="0" err="1">
                <a:latin typeface="+mn-lt"/>
              </a:rPr>
              <a:t>zlasti</a:t>
            </a:r>
            <a:r>
              <a:rPr lang="en-GB" sz="1800" b="0" i="0" u="none" strike="noStrike" baseline="0" dirty="0">
                <a:latin typeface="+mn-lt"/>
              </a:rPr>
              <a:t> pa </a:t>
            </a:r>
            <a:r>
              <a:rPr lang="en-GB" sz="1800" b="0" i="0" u="none" strike="noStrike" baseline="0" dirty="0" err="1">
                <a:latin typeface="+mn-lt"/>
              </a:rPr>
              <a:t>nevarnost</a:t>
            </a:r>
            <a:r>
              <a:rPr lang="en-GB" sz="1800" b="0" i="0" u="none" strike="noStrike" baseline="0" dirty="0">
                <a:latin typeface="+mn-lt"/>
              </a:rPr>
              <a:t> za </a:t>
            </a:r>
            <a:r>
              <a:rPr lang="en-GB" sz="1800" b="0" i="0" u="none" strike="noStrike" baseline="0" dirty="0" err="1">
                <a:latin typeface="+mn-lt"/>
              </a:rPr>
              <a:t>življenje</a:t>
            </a:r>
            <a:r>
              <a:rPr lang="en-GB" sz="1800" b="0" i="0" u="none" strike="noStrike" baseline="0" dirty="0">
                <a:latin typeface="+mn-lt"/>
              </a:rPr>
              <a:t>, </a:t>
            </a:r>
            <a:r>
              <a:rPr lang="en-GB" sz="1800" b="0" i="0" u="none" strike="noStrike" baseline="0" dirty="0" err="1">
                <a:latin typeface="+mn-lt"/>
              </a:rPr>
              <a:t>javno</a:t>
            </a:r>
            <a:r>
              <a:rPr lang="en-GB" sz="1800" b="0" i="0" u="none" strike="noStrike" baseline="0" dirty="0">
                <a:latin typeface="+mn-lt"/>
              </a:rPr>
              <a:t> </a:t>
            </a:r>
            <a:r>
              <a:rPr lang="en-GB" sz="1800" b="0" i="0" u="none" strike="noStrike" baseline="0" dirty="0" err="1">
                <a:latin typeface="+mn-lt"/>
              </a:rPr>
              <a:t>zdravje</a:t>
            </a:r>
            <a:r>
              <a:rPr lang="en-GB" sz="1800" b="0" i="0" u="none" strike="noStrike" baseline="0" dirty="0">
                <a:latin typeface="+mn-lt"/>
              </a:rPr>
              <a:t> in</a:t>
            </a:r>
            <a:r>
              <a:rPr lang="sl-SI" sz="1800" b="0" i="0" u="none" strike="noStrike" baseline="0" dirty="0">
                <a:latin typeface="+mn-lt"/>
              </a:rPr>
              <a:t> </a:t>
            </a:r>
            <a:r>
              <a:rPr lang="en-GB" sz="1800" b="0" i="0" u="none" strike="noStrike" baseline="0" dirty="0" err="1">
                <a:latin typeface="+mn-lt"/>
              </a:rPr>
              <a:t>varnost</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obstaja</a:t>
            </a:r>
            <a:r>
              <a:rPr lang="en-GB" sz="1800" b="0" i="0" u="none" strike="noStrike" baseline="0" dirty="0">
                <a:latin typeface="+mn-lt"/>
              </a:rPr>
              <a:t> </a:t>
            </a:r>
            <a:r>
              <a:rPr lang="en-GB" sz="1800" b="0" i="0" u="none" strike="noStrike" baseline="0" dirty="0" err="1">
                <a:latin typeface="+mn-lt"/>
              </a:rPr>
              <a:t>tveganje</a:t>
            </a:r>
            <a:r>
              <a:rPr lang="en-GB" sz="1800" b="0" i="0" u="none" strike="noStrike" baseline="0" dirty="0">
                <a:latin typeface="+mn-lt"/>
              </a:rPr>
              <a:t> </a:t>
            </a:r>
            <a:r>
              <a:rPr lang="en-GB" sz="1800" b="0" i="0" u="none" strike="noStrike" baseline="0" dirty="0" err="1">
                <a:latin typeface="+mn-lt"/>
              </a:rPr>
              <a:t>nepopravljive</a:t>
            </a:r>
            <a:r>
              <a:rPr lang="en-GB" sz="1800" b="0" i="0" u="none" strike="noStrike" baseline="0" dirty="0">
                <a:latin typeface="+mn-lt"/>
              </a:rPr>
              <a:t> </a:t>
            </a:r>
            <a:r>
              <a:rPr lang="en-GB" sz="1800" b="0" i="0" u="none" strike="noStrike" baseline="0" dirty="0" err="1">
                <a:latin typeface="+mn-lt"/>
              </a:rPr>
              <a:t>škode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da v </a:t>
            </a:r>
            <a:r>
              <a:rPr lang="en-GB" sz="1800" b="0" i="0" u="none" strike="noStrike" baseline="0" dirty="0" err="1">
                <a:latin typeface="+mn-lt"/>
              </a:rPr>
              <a:t>primeru</a:t>
            </a:r>
            <a:r>
              <a:rPr lang="en-GB" sz="1800" b="0" i="0" u="none" strike="noStrike" baseline="0" dirty="0">
                <a:latin typeface="+mn-lt"/>
              </a:rPr>
              <a:t> </a:t>
            </a:r>
            <a:r>
              <a:rPr lang="en-GB" sz="1800" b="0" i="0" u="none" strike="noStrike" baseline="0" dirty="0" err="1">
                <a:latin typeface="+mn-lt"/>
              </a:rPr>
              <a:t>zunanje</a:t>
            </a:r>
            <a:r>
              <a:rPr lang="sl-SI" sz="1800" dirty="0">
                <a:latin typeface="+mn-lt"/>
              </a:rPr>
              <a:t> </a:t>
            </a:r>
            <a:r>
              <a:rPr lang="en-GB" sz="1800" b="0" i="0" u="none" strike="noStrike" baseline="0" dirty="0" err="1">
                <a:latin typeface="+mn-lt"/>
              </a:rPr>
              <a:t>prijave</a:t>
            </a:r>
            <a:r>
              <a:rPr lang="en-GB" sz="1800" b="0" i="0" u="none" strike="noStrike" baseline="0" dirty="0">
                <a:latin typeface="+mn-lt"/>
              </a:rPr>
              <a:t> </a:t>
            </a:r>
            <a:r>
              <a:rPr lang="en-GB" sz="1800" b="0" i="0" u="none" strike="noStrike" baseline="0" dirty="0" err="1">
                <a:latin typeface="+mn-lt"/>
              </a:rPr>
              <a:t>obstaja</a:t>
            </a:r>
            <a:r>
              <a:rPr lang="en-GB" sz="1800" b="0" i="0" u="none" strike="noStrike" baseline="0" dirty="0">
                <a:latin typeface="+mn-lt"/>
              </a:rPr>
              <a:t> </a:t>
            </a:r>
            <a:r>
              <a:rPr lang="en-GB" sz="1800" b="0" i="0" u="none" strike="noStrike" baseline="0" dirty="0" err="1">
                <a:latin typeface="+mn-lt"/>
              </a:rPr>
              <a:t>tveganje</a:t>
            </a:r>
            <a:r>
              <a:rPr lang="en-GB" sz="1800" b="0" i="0" u="none" strike="noStrike" baseline="0" dirty="0">
                <a:latin typeface="+mn-lt"/>
              </a:rPr>
              <a:t> </a:t>
            </a:r>
            <a:r>
              <a:rPr lang="en-GB" sz="1800" b="0" i="0" u="none" strike="noStrike" baseline="0" dirty="0" err="1">
                <a:latin typeface="+mn-lt"/>
              </a:rPr>
              <a:t>povračilnih</a:t>
            </a:r>
            <a:r>
              <a:rPr lang="en-GB" sz="1800" b="0" i="0" u="none" strike="noStrike" baseline="0" dirty="0">
                <a:latin typeface="+mn-lt"/>
              </a:rPr>
              <a:t> </a:t>
            </a:r>
            <a:r>
              <a:rPr lang="en-GB" sz="1800" b="0" i="0" u="none" strike="noStrike" baseline="0" dirty="0" err="1">
                <a:latin typeface="+mn-lt"/>
              </a:rPr>
              <a:t>ukrepov</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pa je </a:t>
            </a:r>
            <a:r>
              <a:rPr lang="en-GB" sz="1800" b="0" i="0" u="none" strike="noStrike" baseline="0" dirty="0" err="1">
                <a:latin typeface="+mn-lt"/>
              </a:rPr>
              <a:t>zaradi</a:t>
            </a:r>
            <a:r>
              <a:rPr lang="en-GB" sz="1800" b="0" i="0" u="none" strike="noStrike" baseline="0" dirty="0">
                <a:latin typeface="+mn-lt"/>
              </a:rPr>
              <a:t> </a:t>
            </a:r>
            <a:r>
              <a:rPr lang="en-GB" sz="1800" b="0" i="0" u="none" strike="noStrike" baseline="0" dirty="0" err="1">
                <a:latin typeface="+mn-lt"/>
              </a:rPr>
              <a:t>posebnih</a:t>
            </a:r>
            <a:r>
              <a:rPr lang="en-GB" sz="1800" b="0" i="0" u="none" strike="noStrike" baseline="0" dirty="0">
                <a:latin typeface="+mn-lt"/>
              </a:rPr>
              <a:t> </a:t>
            </a:r>
            <a:r>
              <a:rPr lang="en-GB" sz="1800" b="0" i="0" u="none" strike="noStrike" baseline="0" dirty="0" err="1">
                <a:latin typeface="+mn-lt"/>
              </a:rPr>
              <a:t>okoliščin</a:t>
            </a:r>
            <a:r>
              <a:rPr lang="sl-SI" sz="1800" dirty="0">
                <a:latin typeface="+mn-lt"/>
              </a:rPr>
              <a:t> </a:t>
            </a:r>
            <a:r>
              <a:rPr lang="it-IT" sz="1800" b="0" i="0" u="none" strike="noStrike" baseline="0" dirty="0" err="1">
                <a:latin typeface="+mn-lt"/>
              </a:rPr>
              <a:t>primera</a:t>
            </a:r>
            <a:r>
              <a:rPr lang="it-IT" sz="1800" b="0" i="0" u="none" strike="noStrike" baseline="0" dirty="0">
                <a:latin typeface="+mn-lt"/>
              </a:rPr>
              <a:t> le malo </a:t>
            </a:r>
            <a:r>
              <a:rPr lang="it-IT" sz="1800" b="0" i="0" u="none" strike="noStrike" baseline="0" dirty="0" err="1">
                <a:latin typeface="+mn-lt"/>
              </a:rPr>
              <a:t>možnosti</a:t>
            </a:r>
            <a:r>
              <a:rPr lang="it-IT" sz="1800" b="0" i="0" u="none" strike="noStrike" baseline="0" dirty="0">
                <a:latin typeface="+mn-lt"/>
              </a:rPr>
              <a:t>, da bo </a:t>
            </a:r>
            <a:r>
              <a:rPr lang="it-IT" sz="1800" b="0" i="0" u="none" strike="noStrike" baseline="0" dirty="0" err="1">
                <a:latin typeface="+mn-lt"/>
              </a:rPr>
              <a:t>kršitev</a:t>
            </a:r>
            <a:r>
              <a:rPr lang="it-IT" sz="1800" b="0" i="0" u="none" strike="noStrike" baseline="0" dirty="0">
                <a:latin typeface="+mn-lt"/>
              </a:rPr>
              <a:t> </a:t>
            </a:r>
            <a:r>
              <a:rPr lang="it-IT" sz="1800" b="0" i="0" u="none" strike="noStrike" baseline="0" dirty="0" err="1">
                <a:latin typeface="+mn-lt"/>
              </a:rPr>
              <a:t>ustrezno</a:t>
            </a:r>
            <a:r>
              <a:rPr lang="it-IT" sz="1800" b="0" i="0" u="none" strike="noStrike" baseline="0" dirty="0">
                <a:latin typeface="+mn-lt"/>
              </a:rPr>
              <a:t> </a:t>
            </a:r>
            <a:r>
              <a:rPr lang="it-IT" sz="1800" b="0" i="0" u="none" strike="noStrike" baseline="0" dirty="0" err="1">
                <a:latin typeface="+mn-lt"/>
              </a:rPr>
              <a:t>obravnavana</a:t>
            </a:r>
            <a:r>
              <a:rPr lang="it-IT" sz="1800" b="0" i="0" u="none" strike="noStrike" baseline="0" dirty="0">
                <a:latin typeface="+mn-lt"/>
              </a:rPr>
              <a:t>, </a:t>
            </a:r>
            <a:r>
              <a:rPr lang="it-IT" sz="1800" b="0" i="0" u="none" strike="noStrike" baseline="0" dirty="0" err="1">
                <a:latin typeface="+mn-lt"/>
              </a:rPr>
              <a:t>zlasti</a:t>
            </a:r>
            <a:r>
              <a:rPr lang="it-IT" sz="1800" b="0" i="0" u="none" strike="noStrike" baseline="0" dirty="0">
                <a:latin typeface="+mn-lt"/>
              </a:rPr>
              <a:t> ko bi se</a:t>
            </a:r>
            <a:r>
              <a:rPr lang="sl-SI" sz="1800" b="0" i="0" u="none" strike="noStrike" baseline="0" dirty="0">
                <a:latin typeface="+mn-lt"/>
              </a:rPr>
              <a:t> </a:t>
            </a:r>
            <a:r>
              <a:rPr lang="en-GB" sz="1800" b="0" i="0" u="none" strike="noStrike" baseline="0" dirty="0" err="1">
                <a:latin typeface="+mn-lt"/>
              </a:rPr>
              <a:t>dokazi</a:t>
            </a:r>
            <a:r>
              <a:rPr lang="en-GB" sz="1800" b="0"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skrili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uničili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ko bi se organ za </a:t>
            </a:r>
            <a:r>
              <a:rPr lang="en-GB" sz="1800" b="0" i="0" u="none" strike="noStrike" baseline="0" dirty="0" err="1">
                <a:latin typeface="+mn-lt"/>
              </a:rPr>
              <a:t>zunanjo</a:t>
            </a:r>
            <a:r>
              <a:rPr lang="en-GB"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nedovoljeno</a:t>
            </a:r>
            <a:r>
              <a:rPr lang="sl-SI" sz="1800" dirty="0">
                <a:latin typeface="+mn-lt"/>
              </a:rPr>
              <a:t> </a:t>
            </a:r>
            <a:r>
              <a:rPr lang="en-GB" sz="1800" b="0" i="0" u="none" strike="noStrike" baseline="0" dirty="0" err="1">
                <a:latin typeface="+mn-lt"/>
              </a:rPr>
              <a:t>dogovarjal</a:t>
            </a:r>
            <a:r>
              <a:rPr lang="en-GB" sz="1800" b="0" i="0" u="none" strike="noStrike" baseline="0" dirty="0">
                <a:latin typeface="+mn-lt"/>
              </a:rPr>
              <a:t> s </a:t>
            </a:r>
            <a:r>
              <a:rPr lang="en-GB" sz="1800" b="0" i="0" u="none" strike="noStrike" baseline="0" dirty="0" err="1">
                <a:latin typeface="+mn-lt"/>
              </a:rPr>
              <a:t>storilcem</a:t>
            </a:r>
            <a:r>
              <a:rPr lang="en-GB" sz="1800" b="0" i="0" u="none" strike="noStrike" baseline="0" dirty="0">
                <a:latin typeface="+mn-lt"/>
              </a:rPr>
              <a:t> </a:t>
            </a:r>
            <a:r>
              <a:rPr lang="en-GB" sz="1800" b="0" i="0" u="none" strike="noStrike" baseline="0" dirty="0" err="1">
                <a:latin typeface="+mn-lt"/>
              </a:rPr>
              <a:t>kršitve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je </a:t>
            </a:r>
            <a:r>
              <a:rPr lang="en-GB" sz="1800" b="0" i="0" u="none" strike="noStrike" baseline="0" dirty="0" err="1">
                <a:latin typeface="+mn-lt"/>
              </a:rPr>
              <a:t>vpleten</a:t>
            </a:r>
            <a:r>
              <a:rPr lang="en-GB" sz="1800" b="0" i="0" u="none" strike="noStrike" baseline="0" dirty="0">
                <a:latin typeface="+mn-lt"/>
              </a:rPr>
              <a:t> v </a:t>
            </a:r>
            <a:r>
              <a:rPr lang="en-GB" sz="1800" b="0" i="0" u="none" strike="noStrike" baseline="0" dirty="0" err="1">
                <a:latin typeface="+mn-lt"/>
              </a:rPr>
              <a:t>kršitev</a:t>
            </a:r>
            <a:r>
              <a:rPr lang="en-GB" sz="1800" b="0" i="0" u="none" strike="noStrike" baseline="0" dirty="0">
                <a:latin typeface="+mn-lt"/>
              </a:rPr>
              <a:t>.</a:t>
            </a:r>
            <a:endParaRPr lang="sl-SI" sz="1800" dirty="0">
              <a:latin typeface="+mn-lt"/>
            </a:endParaRPr>
          </a:p>
        </p:txBody>
      </p:sp>
    </p:spTree>
    <p:extLst>
      <p:ext uri="{BB962C8B-B14F-4D97-AF65-F5344CB8AC3E}">
        <p14:creationId xmlns:p14="http://schemas.microsoft.com/office/powerpoint/2010/main" val="299197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PREDNOSTI NOTRANJE PRIJAVNE POTI</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p:txBody>
          <a:bodyPr>
            <a:normAutofit/>
          </a:bodyPr>
          <a:lstStyle/>
          <a:p>
            <a:pPr algn="l"/>
            <a:endParaRPr lang="sl-SI" sz="1800">
              <a:latin typeface="+mn-lt"/>
            </a:endParaRPr>
          </a:p>
          <a:p>
            <a:pPr algn="l"/>
            <a:r>
              <a:rPr lang="sl-SI" sz="1800">
                <a:latin typeface="+mn-lt"/>
              </a:rPr>
              <a:t>z</a:t>
            </a:r>
            <a:r>
              <a:rPr lang="sl-SI" sz="1800" b="0" i="0" u="none" strike="noStrike" baseline="0">
                <a:latin typeface="+mn-lt"/>
              </a:rPr>
              <a:t>aznava </a:t>
            </a:r>
            <a:r>
              <a:rPr lang="sl-SI" sz="1800" b="0" i="0" u="none" strike="noStrike" baseline="0" dirty="0">
                <a:latin typeface="+mn-lt"/>
              </a:rPr>
              <a:t>kršitev;</a:t>
            </a:r>
          </a:p>
          <a:p>
            <a:pPr algn="l"/>
            <a:r>
              <a:rPr lang="sl-SI" sz="1800" dirty="0">
                <a:latin typeface="+mn-lt"/>
              </a:rPr>
              <a:t>obravnava in odprava kršitev interno;</a:t>
            </a:r>
          </a:p>
          <a:p>
            <a:pPr algn="l"/>
            <a:r>
              <a:rPr lang="sl-SI" sz="1800" dirty="0">
                <a:latin typeface="+mn-lt"/>
              </a:rPr>
              <a:t>hitrejša odprava kršitev;</a:t>
            </a:r>
          </a:p>
          <a:p>
            <a:pPr algn="l"/>
            <a:r>
              <a:rPr lang="sl-SI" sz="1800" dirty="0">
                <a:latin typeface="+mn-lt"/>
              </a:rPr>
              <a:t>nižji stroški za zavezanca;</a:t>
            </a:r>
          </a:p>
          <a:p>
            <a:pPr algn="l"/>
            <a:r>
              <a:rPr lang="sl-SI" sz="1800" dirty="0">
                <a:latin typeface="+mn-lt"/>
              </a:rPr>
              <a:t>ohranitev ugleda zavezanca;</a:t>
            </a:r>
          </a:p>
          <a:p>
            <a:pPr algn="l"/>
            <a:r>
              <a:rPr lang="sl-SI" sz="1800" dirty="0">
                <a:latin typeface="+mn-lt"/>
              </a:rPr>
              <a:t>krepitev integritete. </a:t>
            </a:r>
          </a:p>
          <a:p>
            <a:pPr algn="l"/>
            <a:endParaRPr lang="sl-SI" sz="1800" b="0" i="0" u="none" strike="noStrike" baseline="0" dirty="0">
              <a:latin typeface="+mn-lt"/>
            </a:endParaRPr>
          </a:p>
        </p:txBody>
      </p:sp>
    </p:spTree>
    <p:extLst>
      <p:ext uri="{BB962C8B-B14F-4D97-AF65-F5344CB8AC3E}">
        <p14:creationId xmlns:p14="http://schemas.microsoft.com/office/powerpoint/2010/main" val="400999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1038" y="1143001"/>
            <a:ext cx="8543925" cy="1421903"/>
          </a:xfrm>
        </p:spPr>
        <p:txBody>
          <a:bodyPr>
            <a:noAutofit/>
          </a:bodyPr>
          <a:lstStyle/>
          <a:p>
            <a:r>
              <a:rPr lang="sl-SI" sz="2800" b="1" kern="50" dirty="0">
                <a:effectLst/>
                <a:latin typeface="+mn-lt"/>
                <a:ea typeface="SimSun" panose="02010600030101010101" pitchFamily="2" charset="-122"/>
              </a:rPr>
              <a:t>Pristojnosti Komisije za preprečevanje korupcije</a:t>
            </a:r>
            <a:br>
              <a:rPr lang="sl-SI" sz="2800" b="1" kern="50" dirty="0">
                <a:effectLst/>
                <a:latin typeface="+mn-lt"/>
                <a:ea typeface="SimSun" panose="02010600030101010101" pitchFamily="2" charset="-122"/>
              </a:rPr>
            </a:br>
            <a:r>
              <a:rPr lang="sl-SI" sz="2000" b="1" kern="50" dirty="0">
                <a:effectLst/>
                <a:latin typeface="+mn-lt"/>
                <a:ea typeface="SimSun" panose="02010600030101010101" pitchFamily="2" charset="-122"/>
              </a:rPr>
              <a:t>(26. člen </a:t>
            </a:r>
            <a:r>
              <a:rPr lang="sl-SI" sz="2000" b="1" kern="50" dirty="0" err="1">
                <a:effectLst/>
                <a:latin typeface="+mn-lt"/>
                <a:ea typeface="SimSun" panose="02010600030101010101" pitchFamily="2" charset="-122"/>
              </a:rPr>
              <a:t>ZZPri</a:t>
            </a:r>
            <a:r>
              <a:rPr lang="sl-SI" sz="2000" b="1" kern="50" dirty="0">
                <a:effectLst/>
                <a:latin typeface="+mn-lt"/>
                <a:ea typeface="SimSun" panose="02010600030101010101" pitchFamily="2" charset="-122"/>
              </a:rPr>
              <a:t>)</a:t>
            </a:r>
            <a:endParaRPr lang="sl-SI" sz="2000" b="1" dirty="0">
              <a:latin typeface="+mn-lt"/>
            </a:endParaRPr>
          </a:p>
        </p:txBody>
      </p:sp>
      <p:sp>
        <p:nvSpPr>
          <p:cNvPr id="3" name="Ograda vsebine 2"/>
          <p:cNvSpPr>
            <a:spLocks noGrp="1"/>
          </p:cNvSpPr>
          <p:nvPr>
            <p:ph idx="1"/>
          </p:nvPr>
        </p:nvSpPr>
        <p:spPr>
          <a:xfrm>
            <a:off x="681038" y="2276872"/>
            <a:ext cx="8543925" cy="4392487"/>
          </a:xfrm>
        </p:spPr>
        <p:txBody>
          <a:bodyPr>
            <a:normAutofit fontScale="70000" lnSpcReduction="20000"/>
          </a:bodyPr>
          <a:lstStyle/>
          <a:p>
            <a:pPr lvl="0" algn="just">
              <a:tabLst>
                <a:tab pos="457200" algn="l"/>
              </a:tabLst>
            </a:pPr>
            <a:r>
              <a:rPr lang="sl-SI" sz="2600" kern="50" dirty="0">
                <a:effectLst/>
                <a:latin typeface="+mn-lt"/>
                <a:ea typeface="Helvetica" panose="020B0604020202020204" pitchFamily="34" charset="0"/>
              </a:rPr>
              <a:t>svetuje prijavitelju, ki je bil deležen povra</a:t>
            </a:r>
            <a:r>
              <a:rPr lang="sl-SI" sz="2600" kern="50" dirty="0">
                <a:effectLst/>
                <a:latin typeface="+mn-lt"/>
                <a:ea typeface="TTBFAo00"/>
              </a:rPr>
              <a:t>č</a:t>
            </a:r>
            <a:r>
              <a:rPr lang="sl-SI" sz="2600" kern="50" dirty="0">
                <a:effectLst/>
                <a:latin typeface="+mn-lt"/>
                <a:ea typeface="Helvetica" panose="020B0604020202020204" pitchFamily="34" charset="0"/>
              </a:rPr>
              <a:t>ilnih ukrepov, o pravnih možnostih in mu v okviru svojih pristojnosti pomaga v upravnih in sodnih postopkih zaradi povra</a:t>
            </a:r>
            <a:r>
              <a:rPr lang="sl-SI" sz="2600" kern="50" dirty="0">
                <a:effectLst/>
                <a:latin typeface="+mn-lt"/>
                <a:ea typeface="TTBFAo00"/>
              </a:rPr>
              <a:t>č</a:t>
            </a:r>
            <a:r>
              <a:rPr lang="sl-SI" sz="2600" kern="50" dirty="0">
                <a:effectLst/>
                <a:latin typeface="+mn-lt"/>
                <a:ea typeface="Helvetica" panose="020B0604020202020204" pitchFamily="34" charset="0"/>
              </a:rPr>
              <a:t>ilnih ukrepov;</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prijavitelju za namen uveljavljanja zaš</a:t>
            </a:r>
            <a:r>
              <a:rPr lang="sl-SI" sz="2600" kern="50" dirty="0">
                <a:effectLst/>
                <a:latin typeface="+mn-lt"/>
                <a:ea typeface="TTBFAo00"/>
              </a:rPr>
              <a:t>č</a:t>
            </a:r>
            <a:r>
              <a:rPr lang="sl-SI" sz="2600" kern="50" dirty="0">
                <a:effectLst/>
                <a:latin typeface="+mn-lt"/>
                <a:ea typeface="Helvetica" panose="020B0604020202020204" pitchFamily="34" charset="0"/>
              </a:rPr>
              <a:t>itnih ukrepov izda potrdilo o upravi</a:t>
            </a:r>
            <a:r>
              <a:rPr lang="sl-SI" sz="2600" kern="50" dirty="0">
                <a:effectLst/>
                <a:latin typeface="+mn-lt"/>
                <a:ea typeface="TTBFAo00"/>
              </a:rPr>
              <a:t>č</a:t>
            </a:r>
            <a:r>
              <a:rPr lang="sl-SI" sz="2600" kern="50" dirty="0">
                <a:effectLst/>
                <a:latin typeface="+mn-lt"/>
                <a:ea typeface="Helvetica" panose="020B0604020202020204" pitchFamily="34" charset="0"/>
              </a:rPr>
              <a:t>enosti do zaš</a:t>
            </a:r>
            <a:r>
              <a:rPr lang="sl-SI" sz="2600" kern="50" dirty="0">
                <a:effectLst/>
                <a:latin typeface="+mn-lt"/>
                <a:ea typeface="TTBFAo00"/>
              </a:rPr>
              <a:t>č</a:t>
            </a:r>
            <a:r>
              <a:rPr lang="sl-SI" sz="2600" kern="50" dirty="0">
                <a:effectLst/>
                <a:latin typeface="+mn-lt"/>
                <a:ea typeface="Helvetica" panose="020B0604020202020204" pitchFamily="34" charset="0"/>
              </a:rPr>
              <a:t>ite;</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prijavitelju nudi podporne ukrepe ter pomo</a:t>
            </a:r>
            <a:r>
              <a:rPr lang="sl-SI" sz="2600" kern="50" dirty="0">
                <a:effectLst/>
                <a:latin typeface="+mn-lt"/>
                <a:ea typeface="TTBFAo00"/>
              </a:rPr>
              <a:t>č </a:t>
            </a:r>
            <a:r>
              <a:rPr lang="sl-SI" sz="2600" kern="50" dirty="0">
                <a:effectLst/>
                <a:latin typeface="+mn-lt"/>
                <a:ea typeface="Helvetica" panose="020B0604020202020204" pitchFamily="34" charset="0"/>
              </a:rPr>
              <a:t>pri uveljavljanju zaš</a:t>
            </a:r>
            <a:r>
              <a:rPr lang="sl-SI" sz="2600" kern="50" dirty="0">
                <a:effectLst/>
                <a:latin typeface="+mn-lt"/>
                <a:ea typeface="TTBFAo00"/>
              </a:rPr>
              <a:t>č</a:t>
            </a:r>
            <a:r>
              <a:rPr lang="sl-SI" sz="2600" kern="50" dirty="0">
                <a:effectLst/>
                <a:latin typeface="+mn-lt"/>
                <a:ea typeface="Helvetica" panose="020B0604020202020204" pitchFamily="34" charset="0"/>
              </a:rPr>
              <a:t>itnih ukrepov v skladu z </a:t>
            </a:r>
            <a:r>
              <a:rPr lang="sl-SI" sz="2600" kern="50" dirty="0" err="1">
                <a:effectLst/>
                <a:latin typeface="+mn-lt"/>
                <a:ea typeface="Helvetica" panose="020B0604020202020204" pitchFamily="34" charset="0"/>
              </a:rPr>
              <a:t>ZZPri</a:t>
            </a:r>
            <a:r>
              <a:rPr lang="sl-SI" sz="2600" kern="50" dirty="0">
                <a:effectLst/>
                <a:latin typeface="+mn-lt"/>
                <a:ea typeface="Helvetica" panose="020B0604020202020204" pitchFamily="34" charset="0"/>
              </a:rPr>
              <a:t>;</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zagotavlja celovite informacije in nasvete, zlasti v zvezi s postopki in pravnimi sredstvi, ki so na voljo prijavitelju;</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svetuje in nudi pomo</a:t>
            </a:r>
            <a:r>
              <a:rPr lang="sl-SI" sz="2600" kern="50" dirty="0">
                <a:effectLst/>
                <a:latin typeface="+mn-lt"/>
                <a:ea typeface="TTBFAo00"/>
              </a:rPr>
              <a:t>č </a:t>
            </a:r>
            <a:r>
              <a:rPr lang="sl-SI" sz="2600" kern="50" dirty="0">
                <a:effectLst/>
                <a:latin typeface="+mn-lt"/>
                <a:ea typeface="Helvetica" panose="020B0604020202020204" pitchFamily="34" charset="0"/>
              </a:rPr>
              <a:t>zaupniku in uradni osebi za zunanjo prijavo, kadar nudita zaš</a:t>
            </a:r>
            <a:r>
              <a:rPr lang="sl-SI" sz="2600" kern="50" dirty="0">
                <a:effectLst/>
                <a:latin typeface="+mn-lt"/>
                <a:ea typeface="TTBFAo00"/>
              </a:rPr>
              <a:t>č</a:t>
            </a:r>
            <a:r>
              <a:rPr lang="sl-SI" sz="2600" kern="50" dirty="0">
                <a:effectLst/>
                <a:latin typeface="+mn-lt"/>
                <a:ea typeface="Helvetica" panose="020B0604020202020204" pitchFamily="34" charset="0"/>
              </a:rPr>
              <a:t>ito prijavitelju pred povra</a:t>
            </a:r>
            <a:r>
              <a:rPr lang="sl-SI" sz="2600" kern="50" dirty="0">
                <a:effectLst/>
                <a:latin typeface="+mn-lt"/>
                <a:ea typeface="TTBFAo00"/>
              </a:rPr>
              <a:t>č</a:t>
            </a:r>
            <a:r>
              <a:rPr lang="sl-SI" sz="2600" kern="50" dirty="0">
                <a:effectLst/>
                <a:latin typeface="+mn-lt"/>
                <a:ea typeface="Helvetica" panose="020B0604020202020204" pitchFamily="34" charset="0"/>
              </a:rPr>
              <a:t>ilnimi ukrepi;</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svetuje in nudi pomo</a:t>
            </a:r>
            <a:r>
              <a:rPr lang="sl-SI" sz="2600" kern="50" dirty="0">
                <a:effectLst/>
                <a:latin typeface="+mn-lt"/>
                <a:ea typeface="TTBFAo00"/>
              </a:rPr>
              <a:t>č </a:t>
            </a:r>
            <a:r>
              <a:rPr lang="sl-SI" sz="2600" kern="50" dirty="0">
                <a:effectLst/>
                <a:latin typeface="+mn-lt"/>
                <a:ea typeface="Helvetica" panose="020B0604020202020204" pitchFamily="34" charset="0"/>
              </a:rPr>
              <a:t>zavezancem in organom za zunanjo prijavo pri vzpostavitvi poti za prejem notranje in zunanje prijave;</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izdaja priporo</a:t>
            </a:r>
            <a:r>
              <a:rPr lang="sl-SI" sz="2600" kern="50" dirty="0">
                <a:effectLst/>
                <a:latin typeface="+mn-lt"/>
                <a:ea typeface="TTBFAo00"/>
              </a:rPr>
              <a:t>č</a:t>
            </a:r>
            <a:r>
              <a:rPr lang="sl-SI" sz="2600" kern="50" dirty="0">
                <a:effectLst/>
                <a:latin typeface="+mn-lt"/>
                <a:ea typeface="Helvetica" panose="020B0604020202020204" pitchFamily="34" charset="0"/>
              </a:rPr>
              <a:t>ila in pojasnila o vprašanjih, povezanih z vsebino </a:t>
            </a:r>
            <a:r>
              <a:rPr lang="sl-SI" sz="2600" kern="50" dirty="0" err="1">
                <a:effectLst/>
                <a:latin typeface="+mn-lt"/>
                <a:ea typeface="Helvetica" panose="020B0604020202020204" pitchFamily="34" charset="0"/>
              </a:rPr>
              <a:t>ZZPri</a:t>
            </a:r>
            <a:r>
              <a:rPr lang="sl-SI" sz="2600" kern="50" dirty="0">
                <a:effectLst/>
                <a:latin typeface="+mn-lt"/>
                <a:ea typeface="Helvetica" panose="020B0604020202020204" pitchFamily="34" charset="0"/>
              </a:rPr>
              <a:t>;</a:t>
            </a:r>
            <a:endParaRPr lang="sl-SI" sz="2600" kern="50" dirty="0">
              <a:effectLst/>
              <a:latin typeface="+mn-lt"/>
              <a:ea typeface="SimSun" panose="02010600030101010101" pitchFamily="2" charset="-122"/>
            </a:endParaRPr>
          </a:p>
          <a:p>
            <a:pPr lvl="0" algn="just">
              <a:tabLst>
                <a:tab pos="457200" algn="l"/>
              </a:tabLst>
            </a:pPr>
            <a:r>
              <a:rPr lang="sl-SI" sz="2600" kern="50" dirty="0">
                <a:effectLst/>
                <a:latin typeface="+mn-lt"/>
                <a:ea typeface="Helvetica" panose="020B0604020202020204" pitchFamily="34" charset="0"/>
              </a:rPr>
              <a:t>statistično poročanje;</a:t>
            </a:r>
            <a:endParaRPr lang="sl-SI" sz="2600" kern="50" dirty="0">
              <a:effectLst/>
              <a:latin typeface="+mn-lt"/>
              <a:ea typeface="SimSun" panose="02010600030101010101" pitchFamily="2" charset="-122"/>
            </a:endParaRPr>
          </a:p>
          <a:p>
            <a:pPr lvl="0" algn="just">
              <a:tabLst>
                <a:tab pos="457200" algn="l"/>
              </a:tabLst>
            </a:pPr>
            <a:r>
              <a:rPr lang="sl-SI" sz="2600" kern="50" dirty="0" err="1">
                <a:effectLst/>
                <a:latin typeface="+mn-lt"/>
                <a:ea typeface="Helvetica" panose="020B0604020202020204" pitchFamily="34" charset="0"/>
              </a:rPr>
              <a:t>prekrškovni</a:t>
            </a:r>
            <a:r>
              <a:rPr lang="sl-SI" sz="2600" kern="50" dirty="0">
                <a:effectLst/>
                <a:latin typeface="+mn-lt"/>
                <a:ea typeface="Helvetica" panose="020B0604020202020204" pitchFamily="34" charset="0"/>
              </a:rPr>
              <a:t> organ.</a:t>
            </a:r>
            <a:endParaRPr lang="sl-SI" sz="2600" kern="50" dirty="0">
              <a:effectLst/>
              <a:latin typeface="+mn-lt"/>
              <a:ea typeface="SimSun" panose="02010600030101010101" pitchFamily="2" charset="-122"/>
            </a:endParaRPr>
          </a:p>
          <a:p>
            <a:endParaRPr lang="sl-SI" dirty="0"/>
          </a:p>
        </p:txBody>
      </p:sp>
    </p:spTree>
    <p:extLst>
      <p:ext uri="{BB962C8B-B14F-4D97-AF65-F5344CB8AC3E}">
        <p14:creationId xmlns:p14="http://schemas.microsoft.com/office/powerpoint/2010/main" val="280792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95E560-A4E5-32F6-1400-38CC8729B773}"/>
              </a:ext>
            </a:extLst>
          </p:cNvPr>
          <p:cNvSpPr>
            <a:spLocks noGrp="1"/>
          </p:cNvSpPr>
          <p:nvPr>
            <p:ph type="title"/>
          </p:nvPr>
        </p:nvSpPr>
        <p:spPr>
          <a:xfrm>
            <a:off x="701820" y="1412776"/>
            <a:ext cx="8543925" cy="685799"/>
          </a:xfrm>
        </p:spPr>
        <p:txBody>
          <a:bodyPr>
            <a:normAutofit/>
          </a:bodyPr>
          <a:lstStyle/>
          <a:p>
            <a:r>
              <a:rPr lang="sl-SI" sz="2800" b="1" dirty="0">
                <a:latin typeface="+mn-lt"/>
              </a:rPr>
              <a:t>ZAŠČITA PRIJAVITELJEV</a:t>
            </a:r>
          </a:p>
        </p:txBody>
      </p:sp>
      <p:sp>
        <p:nvSpPr>
          <p:cNvPr id="3" name="Označba mesta vsebine 2">
            <a:extLst>
              <a:ext uri="{FF2B5EF4-FFF2-40B4-BE49-F238E27FC236}">
                <a16:creationId xmlns:a16="http://schemas.microsoft.com/office/drawing/2014/main" id="{D59743F1-7A66-2C09-9158-B9B372590969}"/>
              </a:ext>
            </a:extLst>
          </p:cNvPr>
          <p:cNvSpPr>
            <a:spLocks noGrp="1"/>
          </p:cNvSpPr>
          <p:nvPr>
            <p:ph idx="1"/>
          </p:nvPr>
        </p:nvSpPr>
        <p:spPr>
          <a:xfrm>
            <a:off x="681038" y="1828800"/>
            <a:ext cx="8543925" cy="4348163"/>
          </a:xfrm>
        </p:spPr>
        <p:txBody>
          <a:bodyPr/>
          <a:lstStyle/>
          <a:p>
            <a:pPr algn="just">
              <a:lnSpc>
                <a:spcPct val="115000"/>
              </a:lnSpc>
            </a:pPr>
            <a:endParaRPr lang="sl-SI" sz="1800" kern="50" dirty="0">
              <a:effectLst/>
              <a:latin typeface="+mn-lt"/>
              <a:ea typeface="SimSun" panose="02010600030101010101" pitchFamily="2" charset="-122"/>
              <a:cs typeface="Arial" panose="020B0604020202020204" pitchFamily="34" charset="0"/>
            </a:endParaRPr>
          </a:p>
          <a:p>
            <a:pPr algn="just">
              <a:lnSpc>
                <a:spcPct val="115000"/>
              </a:lnSpc>
            </a:pPr>
            <a:r>
              <a:rPr lang="sl-SI" sz="1800" kern="50" dirty="0">
                <a:effectLst/>
                <a:latin typeface="+mn-lt"/>
                <a:ea typeface="SimSun" panose="02010600030101010101" pitchFamily="2" charset="-122"/>
                <a:cs typeface="Arial" panose="020B0604020202020204" pitchFamily="34" charset="0"/>
              </a:rPr>
              <a:t>Prijavitelj je </a:t>
            </a:r>
            <a:r>
              <a:rPr lang="sl-SI" sz="1800" b="1" kern="50" dirty="0">
                <a:effectLst/>
                <a:latin typeface="+mn-lt"/>
                <a:ea typeface="SimSun" panose="02010600030101010101" pitchFamily="2" charset="-122"/>
                <a:cs typeface="Arial" panose="020B0604020202020204" pitchFamily="34" charset="0"/>
              </a:rPr>
              <a:t>upravičen do zaščite</a:t>
            </a:r>
            <a:r>
              <a:rPr lang="sl-SI" sz="1800" kern="50" dirty="0">
                <a:effectLst/>
                <a:latin typeface="+mn-lt"/>
                <a:ea typeface="SimSun" panose="02010600030101010101" pitchFamily="2" charset="-122"/>
                <a:cs typeface="Arial" panose="020B0604020202020204" pitchFamily="34" charset="0"/>
              </a:rPr>
              <a:t> po </a:t>
            </a:r>
            <a:r>
              <a:rPr lang="sl-SI" sz="1800" kern="50" dirty="0" err="1">
                <a:effectLst/>
                <a:latin typeface="+mn-lt"/>
                <a:ea typeface="SimSun" panose="02010600030101010101" pitchFamily="2" charset="-122"/>
                <a:cs typeface="Arial" panose="020B0604020202020204" pitchFamily="34" charset="0"/>
              </a:rPr>
              <a:t>ZZPri</a:t>
            </a:r>
            <a:r>
              <a:rPr lang="sl-SI" sz="1800" kern="50" dirty="0">
                <a:effectLst/>
                <a:latin typeface="+mn-lt"/>
                <a:ea typeface="SimSun" panose="02010600030101010101" pitchFamily="2" charset="-122"/>
                <a:cs typeface="Arial" panose="020B0604020202020204" pitchFamily="34" charset="0"/>
              </a:rPr>
              <a:t>, če:</a:t>
            </a:r>
          </a:p>
          <a:p>
            <a:pPr marL="342900" lvl="0" indent="-342900" algn="just">
              <a:lnSpc>
                <a:spcPct val="115000"/>
              </a:lnSpc>
              <a:buFont typeface="Symbol" panose="05050102010706020507" pitchFamily="18" charset="2"/>
              <a:buChar char="-"/>
            </a:pPr>
            <a:r>
              <a:rPr lang="sl-SI" sz="1800" kern="50" dirty="0">
                <a:effectLst/>
                <a:latin typeface="+mn-lt"/>
                <a:ea typeface="Calibri" panose="020F0502020204030204" pitchFamily="34" charset="0"/>
                <a:cs typeface="Calibri" panose="020F0502020204030204" pitchFamily="34" charset="0"/>
              </a:rPr>
              <a:t>je prijavil kršitev v svojem delovnem okolju </a:t>
            </a:r>
            <a:r>
              <a:rPr lang="sl-SI" sz="1800" kern="50" dirty="0">
                <a:effectLst/>
                <a:latin typeface="+mn-lt"/>
                <a:ea typeface="SimSun" panose="02010600030101010101" pitchFamily="2" charset="-122"/>
                <a:cs typeface="Calibri" panose="020F0502020204030204" pitchFamily="34" charset="0"/>
              </a:rPr>
              <a:t>(7. točka 4. člena </a:t>
            </a:r>
            <a:r>
              <a:rPr lang="sl-SI" sz="1800" kern="50" dirty="0" err="1">
                <a:effectLst/>
                <a:latin typeface="+mn-lt"/>
                <a:ea typeface="SimSun" panose="02010600030101010101" pitchFamily="2" charset="-122"/>
                <a:cs typeface="Calibri" panose="020F0502020204030204" pitchFamily="34" charset="0"/>
              </a:rPr>
              <a:t>ZZPri</a:t>
            </a:r>
            <a:r>
              <a:rPr lang="sl-SI" sz="1800" kern="50" dirty="0">
                <a:effectLst/>
                <a:latin typeface="+mn-lt"/>
                <a:ea typeface="SimSun" panose="02010600030101010101" pitchFamily="2" charset="-122"/>
                <a:cs typeface="Calibri" panose="020F0502020204030204" pitchFamily="34" charset="0"/>
              </a:rPr>
              <a:t>);</a:t>
            </a:r>
          </a:p>
          <a:p>
            <a:pPr marL="342900" lvl="0" indent="-342900" algn="just">
              <a:lnSpc>
                <a:spcPct val="115000"/>
              </a:lnSpc>
              <a:buFont typeface="Symbol" panose="05050102010706020507" pitchFamily="18" charset="2"/>
              <a:buChar char="-"/>
            </a:pPr>
            <a:r>
              <a:rPr lang="sl-SI" sz="1800" kern="50" dirty="0">
                <a:effectLst/>
                <a:latin typeface="+mn-lt"/>
                <a:ea typeface="Calibri" panose="020F0502020204030204" pitchFamily="34" charset="0"/>
                <a:cs typeface="Calibri" panose="020F0502020204030204" pitchFamily="34" charset="0"/>
              </a:rPr>
              <a:t>prijava ni očitno neutemeljena;</a:t>
            </a:r>
            <a:endParaRPr lang="sl-SI" sz="1800" kern="50" dirty="0">
              <a:effectLst/>
              <a:latin typeface="+mn-lt"/>
              <a:ea typeface="SimSun" panose="02010600030101010101" pitchFamily="2" charset="-122"/>
              <a:cs typeface="Calibri" panose="020F0502020204030204" pitchFamily="34" charset="0"/>
            </a:endParaRPr>
          </a:p>
          <a:p>
            <a:pPr marL="342900" lvl="0" indent="-342900" algn="just">
              <a:lnSpc>
                <a:spcPct val="115000"/>
              </a:lnSpc>
              <a:buFont typeface="Symbol" panose="05050102010706020507" pitchFamily="18" charset="2"/>
              <a:buChar char="-"/>
            </a:pPr>
            <a:r>
              <a:rPr lang="sl-SI" sz="1800" kern="50" dirty="0">
                <a:effectLst/>
                <a:latin typeface="+mn-lt"/>
                <a:ea typeface="Calibri" panose="020F0502020204030204" pitchFamily="34" charset="0"/>
                <a:cs typeface="Calibri" panose="020F0502020204030204" pitchFamily="34" charset="0"/>
              </a:rPr>
              <a:t>prijavljena kršitev še traja oziroma je prenehala pred manj kot dvema letoma (tretji odstavek 5. člena </a:t>
            </a:r>
            <a:r>
              <a:rPr lang="sl-SI" sz="1800" kern="50" dirty="0" err="1">
                <a:effectLst/>
                <a:latin typeface="+mn-lt"/>
                <a:ea typeface="Calibri" panose="020F0502020204030204" pitchFamily="34" charset="0"/>
                <a:cs typeface="Calibri" panose="020F0502020204030204" pitchFamily="34" charset="0"/>
              </a:rPr>
              <a:t>ZZPri</a:t>
            </a:r>
            <a:r>
              <a:rPr lang="sl-SI" sz="1800" kern="50" dirty="0">
                <a:effectLst/>
                <a:latin typeface="+mn-lt"/>
                <a:ea typeface="Calibri" panose="020F0502020204030204" pitchFamily="34" charset="0"/>
                <a:cs typeface="Calibri" panose="020F0502020204030204" pitchFamily="34" charset="0"/>
              </a:rPr>
              <a:t>);</a:t>
            </a:r>
            <a:endParaRPr lang="sl-SI" sz="1800" kern="50" dirty="0">
              <a:effectLst/>
              <a:latin typeface="+mn-lt"/>
              <a:ea typeface="SimSun" panose="02010600030101010101" pitchFamily="2" charset="-122"/>
              <a:cs typeface="Calibri" panose="020F0502020204030204" pitchFamily="34" charset="0"/>
            </a:endParaRPr>
          </a:p>
          <a:p>
            <a:pPr marL="342900" lvl="0" indent="-342900" algn="just">
              <a:lnSpc>
                <a:spcPct val="115000"/>
              </a:lnSpc>
              <a:buFont typeface="Symbol" panose="05050102010706020507" pitchFamily="18" charset="2"/>
              <a:buChar char="-"/>
            </a:pPr>
            <a:r>
              <a:rPr lang="sl-SI" sz="1800" kern="50" dirty="0">
                <a:effectLst/>
                <a:latin typeface="+mn-lt"/>
                <a:ea typeface="Calibri" panose="020F0502020204030204" pitchFamily="34" charset="0"/>
                <a:cs typeface="Calibri" panose="020F0502020204030204" pitchFamily="34" charset="0"/>
              </a:rPr>
              <a:t>je s strani subjekta iz prve alineje deležen povračilnih ukrepov.</a:t>
            </a:r>
            <a:endParaRPr lang="sl-SI" sz="1800" kern="50" dirty="0">
              <a:effectLst/>
              <a:latin typeface="+mn-lt"/>
              <a:ea typeface="SimSun" panose="02010600030101010101" pitchFamily="2" charset="-122"/>
              <a:cs typeface="Calibri" panose="020F0502020204030204" pitchFamily="34" charset="0"/>
            </a:endParaRPr>
          </a:p>
          <a:p>
            <a:endParaRPr lang="sl-SI" dirty="0"/>
          </a:p>
        </p:txBody>
      </p:sp>
    </p:spTree>
    <p:extLst>
      <p:ext uri="{BB962C8B-B14F-4D97-AF65-F5344CB8AC3E}">
        <p14:creationId xmlns:p14="http://schemas.microsoft.com/office/powerpoint/2010/main" val="161888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96FC9-966F-37A9-EA6C-67F5892AD207}"/>
              </a:ext>
            </a:extLst>
          </p:cNvPr>
          <p:cNvSpPr>
            <a:spLocks noGrp="1"/>
          </p:cNvSpPr>
          <p:nvPr>
            <p:ph type="title"/>
          </p:nvPr>
        </p:nvSpPr>
        <p:spPr/>
        <p:txBody>
          <a:bodyPr>
            <a:normAutofit/>
          </a:bodyPr>
          <a:lstStyle/>
          <a:p>
            <a:r>
              <a:rPr lang="sl-SI" sz="2800" b="1" dirty="0">
                <a:latin typeface="+mn-lt"/>
              </a:rPr>
              <a:t>PREPOVED POVRAČILNIH UKREPOV</a:t>
            </a:r>
            <a:endParaRPr lang="en-GB" sz="2800" b="1" dirty="0">
              <a:latin typeface="+mn-lt"/>
            </a:endParaRPr>
          </a:p>
        </p:txBody>
      </p:sp>
      <p:sp>
        <p:nvSpPr>
          <p:cNvPr id="3" name="Označba mesta vsebine 2">
            <a:extLst>
              <a:ext uri="{FF2B5EF4-FFF2-40B4-BE49-F238E27FC236}">
                <a16:creationId xmlns:a16="http://schemas.microsoft.com/office/drawing/2014/main" id="{FAF3BF3D-8541-24CA-D86F-D6B5A200C2C8}"/>
              </a:ext>
            </a:extLst>
          </p:cNvPr>
          <p:cNvSpPr>
            <a:spLocks noGrp="1"/>
          </p:cNvSpPr>
          <p:nvPr>
            <p:ph idx="1"/>
          </p:nvPr>
        </p:nvSpPr>
        <p:spPr>
          <a:xfrm>
            <a:off x="488504" y="2101275"/>
            <a:ext cx="4127946" cy="4451844"/>
          </a:xfrm>
        </p:spPr>
        <p:txBody>
          <a:bodyPr>
            <a:noAutofit/>
          </a:bodyPr>
          <a:lstStyle/>
          <a:p>
            <a:pPr marL="0" indent="0" algn="just">
              <a:buNone/>
            </a:pPr>
            <a:r>
              <a:rPr lang="en-GB" sz="1100" b="0" i="0" u="none" strike="noStrike" baseline="0" dirty="0">
                <a:latin typeface="+mn-lt"/>
              </a:rPr>
              <a:t>1. </a:t>
            </a:r>
            <a:r>
              <a:rPr lang="en-GB" sz="1100" b="0" i="0" u="none" strike="noStrike" baseline="0" dirty="0" err="1">
                <a:latin typeface="+mn-lt"/>
              </a:rPr>
              <a:t>odpoved</a:t>
            </a:r>
            <a:r>
              <a:rPr lang="en-GB" sz="1100" b="0" i="0" u="none" strike="noStrike" baseline="0" dirty="0">
                <a:latin typeface="+mn-lt"/>
              </a:rPr>
              <a:t> </a:t>
            </a:r>
            <a:r>
              <a:rPr lang="en-GB" sz="1100" b="0" i="0" u="none" strike="noStrike" baseline="0" dirty="0" err="1">
                <a:latin typeface="+mn-lt"/>
              </a:rPr>
              <a:t>delovnega</a:t>
            </a:r>
            <a:r>
              <a:rPr lang="en-GB" sz="1100" b="0" i="0" u="none" strike="noStrike" baseline="0" dirty="0">
                <a:latin typeface="+mn-lt"/>
              </a:rPr>
              <a:t> </a:t>
            </a:r>
            <a:r>
              <a:rPr lang="en-GB" sz="1100" b="0" i="0" u="none" strike="noStrike" baseline="0" dirty="0" err="1">
                <a:latin typeface="+mn-lt"/>
              </a:rPr>
              <a:t>razmerja</a:t>
            </a:r>
            <a:r>
              <a:rPr lang="en-GB" sz="1100" b="0" i="0" u="none" strike="noStrike" baseline="0" dirty="0">
                <a:latin typeface="+mn-lt"/>
              </a:rPr>
              <a:t>;</a:t>
            </a:r>
          </a:p>
          <a:p>
            <a:pPr marL="0" indent="0" algn="just">
              <a:buNone/>
            </a:pPr>
            <a:r>
              <a:rPr lang="pt-BR" sz="1100" b="0" i="0" u="none" strike="noStrike" baseline="0" dirty="0">
                <a:latin typeface="+mn-lt"/>
              </a:rPr>
              <a:t>2. suspenz pogodbe o zaposlitvi;</a:t>
            </a:r>
          </a:p>
          <a:p>
            <a:pPr marL="0" indent="0" algn="just">
              <a:buNone/>
            </a:pPr>
            <a:r>
              <a:rPr lang="en-GB" sz="1100" b="0" i="0" u="none" strike="noStrike" baseline="0" dirty="0">
                <a:latin typeface="+mn-lt"/>
              </a:rPr>
              <a:t>3. </a:t>
            </a:r>
            <a:r>
              <a:rPr lang="en-GB" sz="1100" b="0" i="0" u="none" strike="noStrike" baseline="0" dirty="0" err="1">
                <a:latin typeface="+mn-lt"/>
              </a:rPr>
              <a:t>premestitev</a:t>
            </a:r>
            <a:r>
              <a:rPr lang="en-GB" sz="1100" b="0" i="0" u="none" strike="noStrike" baseline="0" dirty="0">
                <a:latin typeface="+mn-lt"/>
              </a:rPr>
              <a:t> </a:t>
            </a:r>
            <a:r>
              <a:rPr lang="en-GB" sz="1100" b="0" i="0" u="none" strike="noStrike" baseline="0" dirty="0" err="1">
                <a:latin typeface="+mn-lt"/>
              </a:rPr>
              <a:t>na</a:t>
            </a:r>
            <a:r>
              <a:rPr lang="en-GB" sz="1100" b="0" i="0" u="none" strike="noStrike" baseline="0" dirty="0">
                <a:latin typeface="+mn-lt"/>
              </a:rPr>
              <a:t> </a:t>
            </a:r>
            <a:r>
              <a:rPr lang="en-GB" sz="1100" b="0" i="0" u="none" strike="noStrike" baseline="0" dirty="0" err="1">
                <a:latin typeface="+mn-lt"/>
              </a:rPr>
              <a:t>nižje</a:t>
            </a:r>
            <a:r>
              <a:rPr lang="en-GB" sz="1100" b="0" i="0" u="none" strike="noStrike" baseline="0" dirty="0">
                <a:latin typeface="+mn-lt"/>
              </a:rPr>
              <a:t> </a:t>
            </a:r>
            <a:r>
              <a:rPr lang="en-GB" sz="1100" b="0" i="0" u="none" strike="noStrike" baseline="0" dirty="0" err="1">
                <a:latin typeface="+mn-lt"/>
              </a:rPr>
              <a:t>delovno</a:t>
            </a:r>
            <a:r>
              <a:rPr lang="en-GB" sz="1100" b="0" i="0" u="none" strike="noStrike" baseline="0" dirty="0">
                <a:latin typeface="+mn-lt"/>
              </a:rPr>
              <a:t> mesto, </a:t>
            </a:r>
            <a:r>
              <a:rPr lang="en-GB" sz="1100" b="0" i="0" u="none" strike="noStrike" baseline="0" dirty="0" err="1">
                <a:latin typeface="+mn-lt"/>
              </a:rPr>
              <a:t>onemogočanje</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zadržanje</a:t>
            </a:r>
            <a:r>
              <a:rPr lang="en-GB" sz="1100" b="0" i="0" u="none" strike="noStrike" baseline="0" dirty="0">
                <a:latin typeface="+mn-lt"/>
              </a:rPr>
              <a:t> </a:t>
            </a:r>
            <a:r>
              <a:rPr lang="en-GB" sz="1100" b="0" i="0" u="none" strike="noStrike" baseline="0" dirty="0" err="1">
                <a:latin typeface="+mn-lt"/>
              </a:rPr>
              <a:t>napredovanja</a:t>
            </a:r>
            <a:r>
              <a:rPr lang="en-GB" sz="1100" b="0" i="0" u="none" strike="noStrike" baseline="0" dirty="0">
                <a:latin typeface="+mn-lt"/>
              </a:rPr>
              <a:t>;</a:t>
            </a:r>
          </a:p>
          <a:p>
            <a:pPr marL="0" indent="0" algn="just">
              <a:buNone/>
            </a:pPr>
            <a:r>
              <a:rPr lang="en-GB" sz="1100" b="0" i="0" u="none" strike="noStrike" baseline="0" dirty="0">
                <a:latin typeface="+mn-lt"/>
              </a:rPr>
              <a:t>4. </a:t>
            </a:r>
            <a:r>
              <a:rPr lang="en-GB" sz="1100" b="0" i="0" u="none" strike="noStrike" baseline="0" dirty="0" err="1">
                <a:latin typeface="+mn-lt"/>
              </a:rPr>
              <a:t>prenos</a:t>
            </a:r>
            <a:r>
              <a:rPr lang="en-GB" sz="1100" b="0" i="0" u="none" strike="noStrike" baseline="0" dirty="0">
                <a:latin typeface="+mn-lt"/>
              </a:rPr>
              <a:t> </a:t>
            </a:r>
            <a:r>
              <a:rPr lang="en-GB" sz="1100" b="0" i="0" u="none" strike="noStrike" baseline="0" dirty="0" err="1">
                <a:latin typeface="+mn-lt"/>
              </a:rPr>
              <a:t>delovnih</a:t>
            </a:r>
            <a:r>
              <a:rPr lang="en-GB" sz="1100" b="0" i="0" u="none" strike="noStrike" baseline="0" dirty="0">
                <a:latin typeface="+mn-lt"/>
              </a:rPr>
              <a:t> </a:t>
            </a:r>
            <a:r>
              <a:rPr lang="en-GB" sz="1100" b="0" i="0" u="none" strike="noStrike" baseline="0" dirty="0" err="1">
                <a:latin typeface="+mn-lt"/>
              </a:rPr>
              <a:t>nalog</a:t>
            </a:r>
            <a:r>
              <a:rPr lang="en-GB" sz="1100" b="0" i="0" u="none" strike="noStrike" baseline="0" dirty="0">
                <a:latin typeface="+mn-lt"/>
              </a:rPr>
              <a:t>, </a:t>
            </a:r>
            <a:r>
              <a:rPr lang="en-GB" sz="1100" b="0" i="0" u="none" strike="noStrike" baseline="0" dirty="0" err="1">
                <a:latin typeface="+mn-lt"/>
              </a:rPr>
              <a:t>sprememba</a:t>
            </a:r>
            <a:r>
              <a:rPr lang="en-GB" sz="1100" b="0" i="0" u="none" strike="noStrike" baseline="0" dirty="0">
                <a:latin typeface="+mn-lt"/>
              </a:rPr>
              <a:t> </a:t>
            </a:r>
            <a:r>
              <a:rPr lang="en-GB" sz="1100" b="0" i="0" u="none" strike="noStrike" baseline="0" dirty="0" err="1">
                <a:latin typeface="+mn-lt"/>
              </a:rPr>
              <a:t>kraja</a:t>
            </a:r>
            <a:r>
              <a:rPr lang="en-GB" sz="1100" b="0" i="0" u="none" strike="noStrike" baseline="0" dirty="0">
                <a:latin typeface="+mn-lt"/>
              </a:rPr>
              <a:t> </a:t>
            </a:r>
            <a:r>
              <a:rPr lang="en-GB" sz="1100" b="0" i="0" u="none" strike="noStrike" baseline="0" dirty="0" err="1">
                <a:latin typeface="+mn-lt"/>
              </a:rPr>
              <a:t>delovnega</a:t>
            </a:r>
            <a:r>
              <a:rPr lang="en-GB" sz="1100" b="0" i="0" u="none" strike="noStrike" baseline="0" dirty="0">
                <a:latin typeface="+mn-lt"/>
              </a:rPr>
              <a:t> </a:t>
            </a:r>
            <a:r>
              <a:rPr lang="en-GB" sz="1100" b="0" i="0" u="none" strike="noStrike" baseline="0" dirty="0" err="1">
                <a:latin typeface="+mn-lt"/>
              </a:rPr>
              <a:t>mesta</a:t>
            </a:r>
            <a:r>
              <a:rPr lang="en-GB" sz="1100" b="0" i="0" u="none" strike="noStrike" baseline="0" dirty="0">
                <a:latin typeface="+mn-lt"/>
              </a:rPr>
              <a:t>, </a:t>
            </a:r>
            <a:r>
              <a:rPr lang="en-GB" sz="1100" b="0" i="0" u="none" strike="noStrike" baseline="0" dirty="0" err="1">
                <a:latin typeface="+mn-lt"/>
              </a:rPr>
              <a:t>sprememba</a:t>
            </a:r>
            <a:r>
              <a:rPr lang="en-GB" sz="1100" b="0" i="0" u="none" strike="noStrike" baseline="0" dirty="0">
                <a:latin typeface="+mn-lt"/>
              </a:rPr>
              <a:t> </a:t>
            </a:r>
            <a:r>
              <a:rPr lang="en-GB" sz="1100" b="0" i="0" u="none" strike="noStrike" baseline="0" dirty="0" err="1">
                <a:latin typeface="+mn-lt"/>
              </a:rPr>
              <a:t>delovnega</a:t>
            </a:r>
            <a:r>
              <a:rPr lang="sl-SI" sz="1100" dirty="0">
                <a:latin typeface="+mn-lt"/>
              </a:rPr>
              <a:t> </a:t>
            </a:r>
            <a:r>
              <a:rPr lang="en-GB" sz="1100" b="0" i="0" u="none" strike="noStrike" baseline="0" dirty="0" err="1">
                <a:latin typeface="+mn-lt"/>
              </a:rPr>
              <a:t>časa</a:t>
            </a:r>
            <a:r>
              <a:rPr lang="en-GB" sz="1100" b="0" i="0" u="none" strike="noStrike" baseline="0" dirty="0">
                <a:latin typeface="+mn-lt"/>
              </a:rPr>
              <a:t>, </a:t>
            </a:r>
            <a:r>
              <a:rPr lang="en-GB" sz="1100" b="0" i="0" u="none" strike="noStrike" baseline="0" dirty="0" err="1">
                <a:latin typeface="+mn-lt"/>
              </a:rPr>
              <a:t>zmanjšanje</a:t>
            </a:r>
            <a:r>
              <a:rPr lang="en-GB" sz="1100" b="0" i="0" u="none" strike="noStrike" baseline="0" dirty="0">
                <a:latin typeface="+mn-lt"/>
              </a:rPr>
              <a:t> </a:t>
            </a:r>
            <a:r>
              <a:rPr lang="en-GB" sz="1100" b="0" i="0" u="none" strike="noStrike" baseline="0" dirty="0" err="1">
                <a:latin typeface="+mn-lt"/>
              </a:rPr>
              <a:t>delovne</a:t>
            </a:r>
            <a:r>
              <a:rPr lang="en-GB" sz="1100" b="0" i="0" u="none" strike="noStrike" baseline="0" dirty="0">
                <a:latin typeface="+mn-lt"/>
              </a:rPr>
              <a:t> </a:t>
            </a:r>
            <a:r>
              <a:rPr lang="en-GB" sz="1100" b="0" i="0" u="none" strike="noStrike" baseline="0" dirty="0" err="1">
                <a:latin typeface="+mn-lt"/>
              </a:rPr>
              <a:t>obveznosti</a:t>
            </a:r>
            <a:r>
              <a:rPr lang="en-GB" sz="1100" b="0" i="0" u="none" strike="noStrike" baseline="0" dirty="0">
                <a:latin typeface="+mn-lt"/>
              </a:rPr>
              <a:t>, </a:t>
            </a:r>
            <a:r>
              <a:rPr lang="en-GB" sz="1100" b="0" i="0" u="none" strike="noStrike" baseline="0" dirty="0" err="1">
                <a:latin typeface="+mn-lt"/>
              </a:rPr>
              <a:t>neizplačilo</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znižanje</a:t>
            </a:r>
            <a:r>
              <a:rPr lang="en-GB" sz="1100" b="0" i="0" u="none" strike="noStrike" baseline="0" dirty="0">
                <a:latin typeface="+mn-lt"/>
              </a:rPr>
              <a:t> </a:t>
            </a:r>
            <a:r>
              <a:rPr lang="en-GB" sz="1100" b="0" i="0" u="none" strike="noStrike" baseline="0" dirty="0" err="1">
                <a:latin typeface="+mn-lt"/>
              </a:rPr>
              <a:t>plače</a:t>
            </a:r>
            <a:r>
              <a:rPr lang="en-GB" sz="1100" b="0" i="0" u="none" strike="noStrike" baseline="0" dirty="0">
                <a:latin typeface="+mn-lt"/>
              </a:rPr>
              <a:t> in </a:t>
            </a:r>
            <a:r>
              <a:rPr lang="en-GB" sz="1100" b="0" i="0" u="none" strike="noStrike" baseline="0" dirty="0" err="1">
                <a:latin typeface="+mn-lt"/>
              </a:rPr>
              <a:t>drugih</a:t>
            </a:r>
            <a:r>
              <a:rPr lang="sl-SI" sz="1100" dirty="0">
                <a:latin typeface="+mn-lt"/>
              </a:rPr>
              <a:t> </a:t>
            </a:r>
            <a:r>
              <a:rPr lang="en-GB" sz="1100" b="0" i="0" u="none" strike="noStrike" baseline="0" dirty="0" err="1">
                <a:latin typeface="+mn-lt"/>
              </a:rPr>
              <a:t>dodatkov</a:t>
            </a:r>
            <a:r>
              <a:rPr lang="en-GB" sz="1100" b="0" i="0" u="none" strike="noStrike" baseline="0" dirty="0">
                <a:latin typeface="+mn-lt"/>
              </a:rPr>
              <a:t>, </a:t>
            </a:r>
            <a:r>
              <a:rPr lang="en-GB" sz="1100" b="0" i="0" u="none" strike="noStrike" baseline="0" dirty="0" err="1">
                <a:latin typeface="+mn-lt"/>
              </a:rPr>
              <a:t>neizplačilo</a:t>
            </a:r>
            <a:r>
              <a:rPr lang="en-GB" sz="1100" b="0" i="0" u="none" strike="noStrike" baseline="0" dirty="0">
                <a:latin typeface="+mn-lt"/>
              </a:rPr>
              <a:t> </a:t>
            </a:r>
            <a:r>
              <a:rPr lang="en-GB" sz="1100" b="0" i="0" u="none" strike="noStrike" baseline="0" dirty="0" err="1">
                <a:latin typeface="+mn-lt"/>
              </a:rPr>
              <a:t>nagrad</a:t>
            </a:r>
            <a:r>
              <a:rPr lang="en-GB" sz="1100" b="0" i="0" u="none" strike="noStrike" baseline="0" dirty="0">
                <a:latin typeface="+mn-lt"/>
              </a:rPr>
              <a:t> in </a:t>
            </a:r>
            <a:r>
              <a:rPr lang="en-GB" sz="1100" b="0" i="0" u="none" strike="noStrike" baseline="0" dirty="0" err="1">
                <a:latin typeface="+mn-lt"/>
              </a:rPr>
              <a:t>odpravnin</a:t>
            </a:r>
            <a:r>
              <a:rPr lang="en-GB" sz="1100" b="0" i="0" u="none" strike="noStrike" baseline="0" dirty="0">
                <a:latin typeface="+mn-lt"/>
              </a:rPr>
              <a:t>;</a:t>
            </a:r>
          </a:p>
          <a:p>
            <a:pPr marL="0" indent="0" algn="just">
              <a:buNone/>
            </a:pPr>
            <a:r>
              <a:rPr lang="en-GB" sz="1100" b="0" i="0" u="none" strike="noStrike" baseline="0" dirty="0">
                <a:latin typeface="+mn-lt"/>
              </a:rPr>
              <a:t>5. </a:t>
            </a:r>
            <a:r>
              <a:rPr lang="en-GB" sz="1100" b="0" i="0" u="none" strike="noStrike" baseline="0" dirty="0" err="1">
                <a:latin typeface="+mn-lt"/>
              </a:rPr>
              <a:t>onemogočanje</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zadržanje</a:t>
            </a:r>
            <a:r>
              <a:rPr lang="en-GB" sz="1100" b="0" i="0" u="none" strike="noStrike" baseline="0" dirty="0">
                <a:latin typeface="+mn-lt"/>
              </a:rPr>
              <a:t> </a:t>
            </a:r>
            <a:r>
              <a:rPr lang="en-GB" sz="1100" b="0" i="0" u="none" strike="noStrike" baseline="0" dirty="0" err="1">
                <a:latin typeface="+mn-lt"/>
              </a:rPr>
              <a:t>izobraževanja</a:t>
            </a:r>
            <a:r>
              <a:rPr lang="en-GB" sz="1100" b="0" i="0" u="none" strike="noStrike" baseline="0" dirty="0">
                <a:latin typeface="+mn-lt"/>
              </a:rPr>
              <a:t> in </a:t>
            </a:r>
            <a:r>
              <a:rPr lang="en-GB" sz="1100" b="0" i="0" u="none" strike="noStrike" baseline="0" dirty="0" err="1">
                <a:latin typeface="+mn-lt"/>
              </a:rPr>
              <a:t>strokovnega</a:t>
            </a:r>
            <a:r>
              <a:rPr lang="en-GB" sz="1100" b="0" i="0" u="none" strike="noStrike" baseline="0" dirty="0">
                <a:latin typeface="+mn-lt"/>
              </a:rPr>
              <a:t> </a:t>
            </a:r>
            <a:r>
              <a:rPr lang="en-GB" sz="1100" b="0" i="0" u="none" strike="noStrike" baseline="0" dirty="0" err="1">
                <a:latin typeface="+mn-lt"/>
              </a:rPr>
              <a:t>usposabljanja</a:t>
            </a:r>
            <a:r>
              <a:rPr lang="en-GB" sz="1100" b="0" i="0" u="none" strike="noStrike" baseline="0" dirty="0">
                <a:latin typeface="+mn-lt"/>
              </a:rPr>
              <a:t>;</a:t>
            </a:r>
          </a:p>
          <a:p>
            <a:pPr marL="0" indent="0" algn="just">
              <a:buNone/>
            </a:pPr>
            <a:r>
              <a:rPr lang="en-GB" sz="1100" b="0" i="0" u="none" strike="noStrike" baseline="0" dirty="0">
                <a:latin typeface="+mn-lt"/>
              </a:rPr>
              <a:t>6. </a:t>
            </a:r>
            <a:r>
              <a:rPr lang="en-GB" sz="1100" b="0" i="0" u="none" strike="noStrike" baseline="0" dirty="0" err="1">
                <a:latin typeface="+mn-lt"/>
              </a:rPr>
              <a:t>nizka</a:t>
            </a:r>
            <a:r>
              <a:rPr lang="en-GB" sz="1100" b="0" i="0" u="none" strike="noStrike" baseline="0" dirty="0">
                <a:latin typeface="+mn-lt"/>
              </a:rPr>
              <a:t> </a:t>
            </a:r>
            <a:r>
              <a:rPr lang="en-GB" sz="1100" b="0" i="0" u="none" strike="noStrike" baseline="0" dirty="0" err="1">
                <a:latin typeface="+mn-lt"/>
              </a:rPr>
              <a:t>ocena</a:t>
            </a:r>
            <a:r>
              <a:rPr lang="en-GB" sz="1100" b="0" i="0" u="none" strike="noStrike" baseline="0" dirty="0">
                <a:latin typeface="+mn-lt"/>
              </a:rPr>
              <a:t> </a:t>
            </a:r>
            <a:r>
              <a:rPr lang="en-GB" sz="1100" b="0" i="0" u="none" strike="noStrike" baseline="0" dirty="0" err="1">
                <a:latin typeface="+mn-lt"/>
              </a:rPr>
              <a:t>delovne</a:t>
            </a:r>
            <a:r>
              <a:rPr lang="en-GB" sz="1100" b="0" i="0" u="none" strike="noStrike" baseline="0" dirty="0">
                <a:latin typeface="+mn-lt"/>
              </a:rPr>
              <a:t> </a:t>
            </a:r>
            <a:r>
              <a:rPr lang="en-GB" sz="1100" b="0" i="0" u="none" strike="noStrike" baseline="0" dirty="0" err="1">
                <a:latin typeface="+mn-lt"/>
              </a:rPr>
              <a:t>uspešnosti</a:t>
            </a:r>
            <a:r>
              <a:rPr lang="en-GB" sz="1100" b="0" i="0" u="none" strike="noStrike" baseline="0" dirty="0">
                <a:latin typeface="+mn-lt"/>
              </a:rPr>
              <a:t>, </a:t>
            </a:r>
            <a:r>
              <a:rPr lang="en-GB" sz="1100" b="0" i="0" u="none" strike="noStrike" baseline="0" dirty="0" err="1">
                <a:latin typeface="+mn-lt"/>
              </a:rPr>
              <a:t>nizka</a:t>
            </a:r>
            <a:r>
              <a:rPr lang="en-GB" sz="1100" b="0" i="0" u="none" strike="noStrike" baseline="0" dirty="0">
                <a:latin typeface="+mn-lt"/>
              </a:rPr>
              <a:t> </a:t>
            </a:r>
            <a:r>
              <a:rPr lang="en-GB" sz="1100" b="0" i="0" u="none" strike="noStrike" baseline="0" dirty="0" err="1">
                <a:latin typeface="+mn-lt"/>
              </a:rPr>
              <a:t>letna</a:t>
            </a:r>
            <a:r>
              <a:rPr lang="en-GB" sz="1100" b="0" i="0" u="none" strike="noStrike" baseline="0" dirty="0">
                <a:latin typeface="+mn-lt"/>
              </a:rPr>
              <a:t> </a:t>
            </a:r>
            <a:r>
              <a:rPr lang="en-GB" sz="1100" b="0" i="0" u="none" strike="noStrike" baseline="0" dirty="0" err="1">
                <a:latin typeface="+mn-lt"/>
              </a:rPr>
              <a:t>ocena</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negativna</a:t>
            </a:r>
            <a:r>
              <a:rPr lang="en-GB" sz="1100" b="0" i="0" u="none" strike="noStrike" baseline="0" dirty="0">
                <a:latin typeface="+mn-lt"/>
              </a:rPr>
              <a:t> </a:t>
            </a:r>
            <a:r>
              <a:rPr lang="en-GB" sz="1100" b="0" i="0" u="none" strike="noStrike" baseline="0" dirty="0" err="1">
                <a:latin typeface="+mn-lt"/>
              </a:rPr>
              <a:t>zaposlitvena</a:t>
            </a:r>
            <a:r>
              <a:rPr lang="sl-SI" sz="1100" dirty="0">
                <a:latin typeface="+mn-lt"/>
              </a:rPr>
              <a:t> </a:t>
            </a:r>
            <a:r>
              <a:rPr lang="en-GB" sz="1100" b="0" i="0" u="none" strike="noStrike" baseline="0" dirty="0" err="1">
                <a:latin typeface="+mn-lt"/>
              </a:rPr>
              <a:t>referenca</a:t>
            </a:r>
            <a:r>
              <a:rPr lang="en-GB" sz="1100" b="0" i="0" u="none" strike="noStrike" baseline="0" dirty="0">
                <a:latin typeface="+mn-lt"/>
              </a:rPr>
              <a:t>;</a:t>
            </a:r>
          </a:p>
          <a:p>
            <a:pPr marL="0" indent="0" algn="just">
              <a:buNone/>
            </a:pPr>
            <a:r>
              <a:rPr lang="en-GB" sz="1100" b="0" i="0" u="none" strike="noStrike" baseline="0" dirty="0">
                <a:latin typeface="+mn-lt"/>
              </a:rPr>
              <a:t>7. </a:t>
            </a:r>
            <a:r>
              <a:rPr lang="en-GB" sz="1100" b="0" i="0" u="none" strike="noStrike" baseline="0" dirty="0" err="1">
                <a:latin typeface="+mn-lt"/>
              </a:rPr>
              <a:t>uvedba</a:t>
            </a:r>
            <a:r>
              <a:rPr lang="en-GB" sz="1100" b="0" i="0" u="none" strike="noStrike" baseline="0" dirty="0">
                <a:latin typeface="+mn-lt"/>
              </a:rPr>
              <a:t> </a:t>
            </a:r>
            <a:r>
              <a:rPr lang="en-GB" sz="1100" b="0" i="0" u="none" strike="noStrike" baseline="0" dirty="0" err="1">
                <a:latin typeface="+mn-lt"/>
              </a:rPr>
              <a:t>disciplinskega</a:t>
            </a:r>
            <a:r>
              <a:rPr lang="en-GB" sz="1100" b="0" i="0" u="none" strike="noStrike" baseline="0" dirty="0">
                <a:latin typeface="+mn-lt"/>
              </a:rPr>
              <a:t> </a:t>
            </a:r>
            <a:r>
              <a:rPr lang="en-GB" sz="1100" b="0" i="0" u="none" strike="noStrike" baseline="0" dirty="0" err="1">
                <a:latin typeface="+mn-lt"/>
              </a:rPr>
              <a:t>postopka</a:t>
            </a:r>
            <a:r>
              <a:rPr lang="en-GB" sz="1100" b="0" i="0" u="none" strike="noStrike" baseline="0" dirty="0">
                <a:latin typeface="+mn-lt"/>
              </a:rPr>
              <a:t>, </a:t>
            </a:r>
            <a:r>
              <a:rPr lang="en-GB" sz="1100" b="0" i="0" u="none" strike="noStrike" baseline="0" dirty="0" err="1">
                <a:latin typeface="+mn-lt"/>
              </a:rPr>
              <a:t>izrekanje</a:t>
            </a:r>
            <a:r>
              <a:rPr lang="en-GB" sz="1100" b="0" i="0" u="none" strike="noStrike" baseline="0" dirty="0">
                <a:latin typeface="+mn-lt"/>
              </a:rPr>
              <a:t> </a:t>
            </a:r>
            <a:r>
              <a:rPr lang="en-GB" sz="1100" b="0" i="0" u="none" strike="noStrike" baseline="0" dirty="0" err="1">
                <a:latin typeface="+mn-lt"/>
              </a:rPr>
              <a:t>disciplinskih</a:t>
            </a:r>
            <a:r>
              <a:rPr lang="en-GB" sz="1100" b="0" i="0" u="none" strike="noStrike" baseline="0" dirty="0">
                <a:latin typeface="+mn-lt"/>
              </a:rPr>
              <a:t> </a:t>
            </a:r>
            <a:r>
              <a:rPr lang="en-GB" sz="1100" b="0" i="0" u="none" strike="noStrike" baseline="0" dirty="0" err="1">
                <a:latin typeface="+mn-lt"/>
              </a:rPr>
              <a:t>ukrepov</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kazni</a:t>
            </a:r>
            <a:r>
              <a:rPr lang="en-GB" sz="1100" b="0" i="0" u="none" strike="noStrike" baseline="0" dirty="0">
                <a:latin typeface="+mn-lt"/>
              </a:rPr>
              <a:t>;</a:t>
            </a:r>
          </a:p>
          <a:p>
            <a:pPr marL="0" indent="0" algn="just">
              <a:buNone/>
            </a:pPr>
            <a:r>
              <a:rPr lang="en-GB" sz="1100" b="0" i="0" u="none" strike="noStrike" baseline="0" dirty="0">
                <a:latin typeface="+mn-lt"/>
              </a:rPr>
              <a:t>8. </a:t>
            </a:r>
            <a:r>
              <a:rPr lang="en-GB" sz="1100" b="0" i="0" u="none" strike="noStrike" baseline="0" dirty="0" err="1">
                <a:latin typeface="+mn-lt"/>
              </a:rPr>
              <a:t>šikaniranje</a:t>
            </a:r>
            <a:r>
              <a:rPr lang="en-GB" sz="1100" b="0" i="0" u="none" strike="noStrike" baseline="0" dirty="0">
                <a:latin typeface="+mn-lt"/>
              </a:rPr>
              <a:t>, </a:t>
            </a:r>
            <a:r>
              <a:rPr lang="en-GB" sz="1100" b="0" i="0" u="none" strike="noStrike" baseline="0" dirty="0" err="1">
                <a:latin typeface="+mn-lt"/>
              </a:rPr>
              <a:t>prisila</a:t>
            </a:r>
            <a:r>
              <a:rPr lang="en-GB" sz="1100" b="0" i="0" u="none" strike="noStrike" baseline="0" dirty="0">
                <a:latin typeface="+mn-lt"/>
              </a:rPr>
              <a:t>, </a:t>
            </a:r>
            <a:r>
              <a:rPr lang="en-GB" sz="1100" b="0" i="0" u="none" strike="noStrike" baseline="0" dirty="0" err="1">
                <a:latin typeface="+mn-lt"/>
              </a:rPr>
              <a:t>ustrahovanje</a:t>
            </a:r>
            <a:r>
              <a:rPr lang="en-GB" sz="1100" b="0" i="0" u="none" strike="noStrike" baseline="0" dirty="0">
                <a:latin typeface="+mn-lt"/>
              </a:rPr>
              <a:t>, </a:t>
            </a:r>
            <a:r>
              <a:rPr lang="en-GB" sz="1100" b="0" i="0" u="none" strike="noStrike" baseline="0" dirty="0" err="1">
                <a:latin typeface="+mn-lt"/>
              </a:rPr>
              <a:t>nadlegovanje</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izključitev</a:t>
            </a:r>
            <a:r>
              <a:rPr lang="en-GB" sz="1100" b="0" i="0" u="none" strike="noStrike" baseline="0" dirty="0">
                <a:latin typeface="+mn-lt"/>
              </a:rPr>
              <a:t> in </a:t>
            </a:r>
            <a:r>
              <a:rPr lang="en-GB" sz="1100" b="0" i="0" u="none" strike="noStrike" baseline="0" dirty="0" err="1">
                <a:latin typeface="+mn-lt"/>
              </a:rPr>
              <a:t>pomanjkljiva</a:t>
            </a:r>
            <a:r>
              <a:rPr lang="en-GB" sz="1100" b="0" i="0" u="none" strike="noStrike" baseline="0" dirty="0">
                <a:latin typeface="+mn-lt"/>
              </a:rPr>
              <a:t> </a:t>
            </a:r>
            <a:r>
              <a:rPr lang="en-GB" sz="1100" b="0" i="0" u="none" strike="noStrike" baseline="0" dirty="0" err="1">
                <a:latin typeface="+mn-lt"/>
              </a:rPr>
              <a:t>zaščita</a:t>
            </a:r>
            <a:r>
              <a:rPr lang="sl-SI" sz="1100" dirty="0">
                <a:latin typeface="+mn-lt"/>
              </a:rPr>
              <a:t> </a:t>
            </a:r>
            <a:r>
              <a:rPr lang="en-GB" sz="1100" b="0" i="0" u="none" strike="noStrike" baseline="0" dirty="0" err="1">
                <a:latin typeface="+mn-lt"/>
              </a:rPr>
              <a:t>dostojanstva</a:t>
            </a:r>
            <a:r>
              <a:rPr lang="en-GB" sz="1100" b="0" i="0" u="none" strike="noStrike" baseline="0" dirty="0">
                <a:latin typeface="+mn-lt"/>
              </a:rPr>
              <a:t> pred </a:t>
            </a:r>
            <a:r>
              <a:rPr lang="en-GB" sz="1100" b="0" i="0" u="none" strike="noStrike" baseline="0" dirty="0" err="1">
                <a:latin typeface="+mn-lt"/>
              </a:rPr>
              <a:t>takim</a:t>
            </a:r>
            <a:r>
              <a:rPr lang="en-GB" sz="1100" b="0" i="0" u="none" strike="noStrike" baseline="0" dirty="0">
                <a:latin typeface="+mn-lt"/>
              </a:rPr>
              <a:t> </a:t>
            </a:r>
            <a:r>
              <a:rPr lang="en-GB" sz="1100" b="0" i="0" u="none" strike="noStrike" baseline="0" dirty="0" err="1">
                <a:latin typeface="+mn-lt"/>
              </a:rPr>
              <a:t>ravnanjem</a:t>
            </a:r>
            <a:r>
              <a:rPr lang="en-GB" sz="1100" b="0" i="0" u="none" strike="noStrike" baseline="0" dirty="0">
                <a:latin typeface="+mn-lt"/>
              </a:rPr>
              <a:t> </a:t>
            </a:r>
            <a:r>
              <a:rPr lang="en-GB" sz="1100" b="0" i="0" u="none" strike="noStrike" baseline="0" dirty="0" err="1">
                <a:latin typeface="+mn-lt"/>
              </a:rPr>
              <a:t>drugih</a:t>
            </a:r>
            <a:r>
              <a:rPr lang="en-GB" sz="1100" b="0" i="0" u="none" strike="noStrike" baseline="0" dirty="0">
                <a:latin typeface="+mn-lt"/>
              </a:rPr>
              <a:t> </a:t>
            </a:r>
            <a:r>
              <a:rPr lang="en-GB" sz="1100" b="0" i="0" u="none" strike="noStrike" baseline="0" dirty="0" err="1">
                <a:latin typeface="+mn-lt"/>
              </a:rPr>
              <a:t>oseb</a:t>
            </a:r>
            <a:r>
              <a:rPr lang="en-GB" sz="1100" b="0" i="0" u="none" strike="noStrike" baseline="0" dirty="0">
                <a:latin typeface="+mn-lt"/>
              </a:rPr>
              <a:t>;</a:t>
            </a:r>
          </a:p>
          <a:p>
            <a:pPr marL="0" indent="0" algn="just">
              <a:buNone/>
            </a:pPr>
            <a:r>
              <a:rPr lang="en-GB" sz="1100" b="0" i="0" u="none" strike="noStrike" baseline="0" dirty="0">
                <a:latin typeface="+mn-lt"/>
              </a:rPr>
              <a:t>9. </a:t>
            </a:r>
            <a:r>
              <a:rPr lang="en-GB" sz="1100" b="0" i="0" u="none" strike="noStrike" baseline="0" dirty="0" err="1">
                <a:latin typeface="+mn-lt"/>
              </a:rPr>
              <a:t>diskriminacija</a:t>
            </a:r>
            <a:r>
              <a:rPr lang="en-GB" sz="1100" b="0" i="0" u="none" strike="noStrike" baseline="0" dirty="0">
                <a:latin typeface="+mn-lt"/>
              </a:rPr>
              <a:t>, </a:t>
            </a:r>
            <a:r>
              <a:rPr lang="en-GB" sz="1100" b="0" i="0" u="none" strike="noStrike" baseline="0" dirty="0" err="1">
                <a:latin typeface="+mn-lt"/>
              </a:rPr>
              <a:t>slabša</a:t>
            </a:r>
            <a:r>
              <a:rPr lang="en-GB" sz="1100" b="0" i="0" u="none" strike="noStrike" baseline="0" dirty="0">
                <a:latin typeface="+mn-lt"/>
              </a:rPr>
              <a:t> </a:t>
            </a:r>
            <a:r>
              <a:rPr lang="en-GB" sz="1100" b="0" i="0" u="none" strike="noStrike" baseline="0" dirty="0" err="1">
                <a:latin typeface="+mn-lt"/>
              </a:rPr>
              <a:t>ali</a:t>
            </a:r>
            <a:r>
              <a:rPr lang="en-GB" sz="1100" b="0" i="0" u="none" strike="noStrike" baseline="0" dirty="0">
                <a:latin typeface="+mn-lt"/>
              </a:rPr>
              <a:t> </a:t>
            </a:r>
            <a:r>
              <a:rPr lang="en-GB" sz="1100" b="0" i="0" u="none" strike="noStrike" baseline="0" dirty="0" err="1">
                <a:latin typeface="+mn-lt"/>
              </a:rPr>
              <a:t>nepravična</a:t>
            </a:r>
            <a:r>
              <a:rPr lang="en-GB" sz="1100" b="0" i="0" u="none" strike="noStrike" baseline="0" dirty="0">
                <a:latin typeface="+mn-lt"/>
              </a:rPr>
              <a:t> </a:t>
            </a:r>
            <a:r>
              <a:rPr lang="en-GB" sz="1100" b="0" i="0" u="none" strike="noStrike" baseline="0" dirty="0" err="1">
                <a:latin typeface="+mn-lt"/>
              </a:rPr>
              <a:t>obravnava</a:t>
            </a:r>
            <a:r>
              <a:rPr lang="en-GB" sz="1100" b="0" i="0" u="none" strike="noStrike" baseline="0" dirty="0">
                <a:latin typeface="+mn-lt"/>
              </a:rPr>
              <a:t>;</a:t>
            </a:r>
          </a:p>
          <a:p>
            <a:pPr marL="0" indent="0" algn="just">
              <a:buNone/>
            </a:pPr>
            <a:r>
              <a:rPr lang="en-GB" sz="1100" b="0" i="0" u="none" strike="noStrike" baseline="0" dirty="0">
                <a:latin typeface="+mn-lt"/>
              </a:rPr>
              <a:t>10. </a:t>
            </a:r>
            <a:r>
              <a:rPr lang="en-GB" sz="1100" b="0" i="0" u="none" strike="noStrike" baseline="0" dirty="0" err="1">
                <a:latin typeface="+mn-lt"/>
              </a:rPr>
              <a:t>opustitev</a:t>
            </a:r>
            <a:r>
              <a:rPr lang="en-GB" sz="1100" b="0" i="0" u="none" strike="noStrike" baseline="0" dirty="0">
                <a:latin typeface="+mn-lt"/>
              </a:rPr>
              <a:t> </a:t>
            </a:r>
            <a:r>
              <a:rPr lang="en-GB" sz="1100" b="0" i="0" u="none" strike="noStrike" baseline="0" dirty="0" err="1">
                <a:latin typeface="+mn-lt"/>
              </a:rPr>
              <a:t>sklenitve</a:t>
            </a:r>
            <a:r>
              <a:rPr lang="en-GB" sz="1100" b="0" i="0" u="none" strike="noStrike" baseline="0" dirty="0">
                <a:latin typeface="+mn-lt"/>
              </a:rPr>
              <a:t> </a:t>
            </a:r>
            <a:r>
              <a:rPr lang="en-GB" sz="1100" b="0" i="0" u="none" strike="noStrike" baseline="0" dirty="0" err="1">
                <a:latin typeface="+mn-lt"/>
              </a:rPr>
              <a:t>pogodbe</a:t>
            </a:r>
            <a:r>
              <a:rPr lang="en-GB" sz="1100" b="0" i="0" u="none" strike="noStrike" baseline="0" dirty="0">
                <a:latin typeface="+mn-lt"/>
              </a:rPr>
              <a:t> o </a:t>
            </a:r>
            <a:r>
              <a:rPr lang="en-GB" sz="1100" b="0" i="0" u="none" strike="noStrike" baseline="0" dirty="0" err="1">
                <a:latin typeface="+mn-lt"/>
              </a:rPr>
              <a:t>zaposlitvi</a:t>
            </a:r>
            <a:r>
              <a:rPr lang="en-GB" sz="1100" b="0" i="0" u="none" strike="noStrike" baseline="0" dirty="0">
                <a:latin typeface="+mn-lt"/>
              </a:rPr>
              <a:t> za </a:t>
            </a:r>
            <a:r>
              <a:rPr lang="en-GB" sz="1100" b="0" i="0" u="none" strike="noStrike" baseline="0" dirty="0" err="1">
                <a:latin typeface="+mn-lt"/>
              </a:rPr>
              <a:t>določen</a:t>
            </a:r>
            <a:r>
              <a:rPr lang="en-GB" sz="1100" b="0" i="0" u="none" strike="noStrike" baseline="0" dirty="0">
                <a:latin typeface="+mn-lt"/>
              </a:rPr>
              <a:t> </a:t>
            </a:r>
            <a:r>
              <a:rPr lang="en-GB" sz="1100" b="0" i="0" u="none" strike="noStrike" baseline="0" dirty="0" err="1">
                <a:latin typeface="+mn-lt"/>
              </a:rPr>
              <a:t>čas</a:t>
            </a:r>
            <a:r>
              <a:rPr lang="en-GB" sz="1100" b="0" i="0" u="none" strike="noStrike" baseline="0" dirty="0">
                <a:latin typeface="+mn-lt"/>
              </a:rPr>
              <a:t> </a:t>
            </a:r>
            <a:r>
              <a:rPr lang="en-GB" sz="1100" b="0" i="0" u="none" strike="noStrike" baseline="0" dirty="0" err="1">
                <a:latin typeface="+mn-lt"/>
              </a:rPr>
              <a:t>ob</a:t>
            </a:r>
            <a:r>
              <a:rPr lang="en-GB" sz="1100" b="0" i="0" u="none" strike="noStrike" baseline="0" dirty="0">
                <a:latin typeface="+mn-lt"/>
              </a:rPr>
              <a:t> </a:t>
            </a:r>
            <a:r>
              <a:rPr lang="en-GB" sz="1100" b="0" i="0" u="none" strike="noStrike" baseline="0" dirty="0" err="1">
                <a:latin typeface="+mn-lt"/>
              </a:rPr>
              <a:t>izpolnjenih</a:t>
            </a:r>
            <a:r>
              <a:rPr lang="en-GB" sz="1100" b="0" i="0" u="none" strike="noStrike" baseline="0" dirty="0">
                <a:latin typeface="+mn-lt"/>
              </a:rPr>
              <a:t> </a:t>
            </a:r>
            <a:r>
              <a:rPr lang="en-GB" sz="1100" b="0" i="0" u="none" strike="noStrike" baseline="0" dirty="0" err="1">
                <a:latin typeface="+mn-lt"/>
              </a:rPr>
              <a:t>pogojih</a:t>
            </a:r>
            <a:r>
              <a:rPr lang="en-GB" sz="1100" b="0" i="0" u="none" strike="noStrike" baseline="0" dirty="0">
                <a:latin typeface="+mn-lt"/>
              </a:rPr>
              <a:t>, ki </a:t>
            </a:r>
            <a:r>
              <a:rPr lang="en-GB" sz="1100" b="0" i="0" u="none" strike="noStrike" baseline="0" dirty="0" err="1">
                <a:latin typeface="+mn-lt"/>
              </a:rPr>
              <a:t>jih</a:t>
            </a:r>
            <a:r>
              <a:rPr lang="sl-SI" sz="1100" dirty="0">
                <a:latin typeface="+mn-lt"/>
              </a:rPr>
              <a:t> </a:t>
            </a:r>
            <a:r>
              <a:rPr lang="pl-PL" sz="1100" b="0" i="0" u="none" strike="noStrike" baseline="0" dirty="0">
                <a:latin typeface="+mn-lt"/>
              </a:rPr>
              <a:t>zakon določa za sklenitev pogodbe o zaposlitvi za določen čas;</a:t>
            </a:r>
            <a:endParaRPr lang="sl-SI" sz="1100" dirty="0">
              <a:latin typeface="+mn-lt"/>
            </a:endParaRPr>
          </a:p>
        </p:txBody>
      </p:sp>
      <p:sp>
        <p:nvSpPr>
          <p:cNvPr id="4" name="Označba mesta vsebine 2">
            <a:extLst>
              <a:ext uri="{FF2B5EF4-FFF2-40B4-BE49-F238E27FC236}">
                <a16:creationId xmlns:a16="http://schemas.microsoft.com/office/drawing/2014/main" id="{0D390556-974B-59BB-4DAE-8F7EFDC61634}"/>
              </a:ext>
            </a:extLst>
          </p:cNvPr>
          <p:cNvSpPr txBox="1">
            <a:spLocks/>
          </p:cNvSpPr>
          <p:nvPr/>
        </p:nvSpPr>
        <p:spPr>
          <a:xfrm>
            <a:off x="833439" y="2209801"/>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5" name="Označba mesta vsebine 2">
            <a:extLst>
              <a:ext uri="{FF2B5EF4-FFF2-40B4-BE49-F238E27FC236}">
                <a16:creationId xmlns:a16="http://schemas.microsoft.com/office/drawing/2014/main" id="{46BD9FBC-1B1F-989A-7209-AEB671E42F86}"/>
              </a:ext>
            </a:extLst>
          </p:cNvPr>
          <p:cNvSpPr txBox="1">
            <a:spLocks/>
          </p:cNvSpPr>
          <p:nvPr/>
        </p:nvSpPr>
        <p:spPr>
          <a:xfrm>
            <a:off x="640904" y="2253675"/>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6" name="Označba mesta vsebine 2">
            <a:extLst>
              <a:ext uri="{FF2B5EF4-FFF2-40B4-BE49-F238E27FC236}">
                <a16:creationId xmlns:a16="http://schemas.microsoft.com/office/drawing/2014/main" id="{DB69E7CB-5D14-0BF6-FD39-0578ED81FAEC}"/>
              </a:ext>
            </a:extLst>
          </p:cNvPr>
          <p:cNvSpPr txBox="1">
            <a:spLocks/>
          </p:cNvSpPr>
          <p:nvPr/>
        </p:nvSpPr>
        <p:spPr>
          <a:xfrm>
            <a:off x="5113785" y="2101275"/>
            <a:ext cx="4127946" cy="411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Helvetica" panose="020B0604020202020204" pitchFamily="34" charset="0"/>
            </a:endParaRPr>
          </a:p>
        </p:txBody>
      </p:sp>
      <p:sp>
        <p:nvSpPr>
          <p:cNvPr id="8" name="PoljeZBesedilom 7">
            <a:extLst>
              <a:ext uri="{FF2B5EF4-FFF2-40B4-BE49-F238E27FC236}">
                <a16:creationId xmlns:a16="http://schemas.microsoft.com/office/drawing/2014/main" id="{55190871-7AF5-CD07-A0ED-1C6EEDBD20CA}"/>
              </a:ext>
            </a:extLst>
          </p:cNvPr>
          <p:cNvSpPr txBox="1"/>
          <p:nvPr/>
        </p:nvSpPr>
        <p:spPr>
          <a:xfrm>
            <a:off x="4808985" y="2073858"/>
            <a:ext cx="4955308" cy="4478149"/>
          </a:xfrm>
          <a:prstGeom prst="rect">
            <a:avLst/>
          </a:prstGeom>
          <a:noFill/>
        </p:spPr>
        <p:txBody>
          <a:bodyPr wrap="square">
            <a:spAutoFit/>
          </a:bodyPr>
          <a:lstStyle/>
          <a:p>
            <a:pPr algn="just"/>
            <a:r>
              <a:rPr lang="en-GB" sz="1100" b="0" i="0" u="none" strike="noStrike" baseline="0" dirty="0"/>
              <a:t>11. </a:t>
            </a:r>
            <a:r>
              <a:rPr lang="en-GB" sz="1100" b="0" i="0" u="none" strike="noStrike" baseline="0" dirty="0" err="1"/>
              <a:t>odpoved</a:t>
            </a:r>
            <a:r>
              <a:rPr lang="en-GB" sz="1100" b="0" i="0" u="none" strike="noStrike" baseline="0" dirty="0"/>
              <a:t> </a:t>
            </a:r>
            <a:r>
              <a:rPr lang="en-GB" sz="1100" b="0" i="0" u="none" strike="noStrike" baseline="0" dirty="0" err="1"/>
              <a:t>pogodbe</a:t>
            </a:r>
            <a:r>
              <a:rPr lang="en-GB" sz="1100" b="0" i="0" u="none" strike="noStrike" baseline="0" dirty="0"/>
              <a:t> o </a:t>
            </a:r>
            <a:r>
              <a:rPr lang="en-GB" sz="1100" b="0" i="0" u="none" strike="noStrike" baseline="0" dirty="0" err="1"/>
              <a:t>zaposlitvi</a:t>
            </a:r>
            <a:r>
              <a:rPr lang="en-GB" sz="1100" b="0" i="0" u="none" strike="noStrike" baseline="0" dirty="0"/>
              <a:t> za </a:t>
            </a:r>
            <a:r>
              <a:rPr lang="en-GB" sz="1100" b="0" i="0" u="none" strike="noStrike" baseline="0" dirty="0" err="1"/>
              <a:t>določen</a:t>
            </a:r>
            <a:r>
              <a:rPr lang="en-GB" sz="1100" b="0" i="0" u="none" strike="noStrike" baseline="0" dirty="0"/>
              <a:t> </a:t>
            </a:r>
            <a:r>
              <a:rPr lang="en-GB" sz="1100" b="0" i="0" u="none" strike="noStrike" baseline="0" dirty="0" err="1"/>
              <a:t>čas</a:t>
            </a:r>
            <a:r>
              <a:rPr lang="en-GB" sz="1100" b="0" i="0" u="none" strike="noStrike" baseline="0" dirty="0"/>
              <a:t> pred </a:t>
            </a:r>
            <a:r>
              <a:rPr lang="en-GB" sz="1100" b="0" i="0" u="none" strike="noStrike" baseline="0" dirty="0" err="1"/>
              <a:t>potekom</a:t>
            </a:r>
            <a:r>
              <a:rPr lang="en-GB" sz="1100" b="0" i="0" u="none" strike="noStrike" baseline="0" dirty="0"/>
              <a:t> </a:t>
            </a:r>
            <a:r>
              <a:rPr lang="en-GB" sz="1100" b="0" i="0" u="none" strike="noStrike" baseline="0" dirty="0" err="1"/>
              <a:t>časa</a:t>
            </a:r>
            <a:r>
              <a:rPr lang="en-GB" sz="1100" b="0" i="0" u="none" strike="noStrike" baseline="0" dirty="0"/>
              <a:t> </a:t>
            </a:r>
            <a:r>
              <a:rPr lang="en-GB" sz="1100" b="0" i="0" u="none" strike="noStrike" baseline="0" dirty="0" err="1"/>
              <a:t>oziroma</a:t>
            </a:r>
            <a:r>
              <a:rPr lang="en-GB" sz="1100" b="0" i="0" u="none" strike="noStrike" baseline="0" dirty="0"/>
              <a:t> pred</a:t>
            </a:r>
          </a:p>
          <a:p>
            <a:pPr algn="just"/>
            <a:r>
              <a:rPr lang="pl-PL" sz="1100" b="0" i="0" u="none" strike="noStrike" baseline="0" dirty="0"/>
              <a:t>prenehanjem razloga za sklenitev te pogodbe;</a:t>
            </a:r>
          </a:p>
          <a:p>
            <a:pPr algn="just"/>
            <a:endParaRPr lang="pl-PL" sz="1100" b="0" i="0" u="none" strike="noStrike" baseline="0" dirty="0"/>
          </a:p>
          <a:p>
            <a:pPr algn="just"/>
            <a:r>
              <a:rPr lang="en-GB" sz="1100" b="0" i="0" u="none" strike="noStrike" baseline="0" dirty="0"/>
              <a:t>12. </a:t>
            </a:r>
            <a:r>
              <a:rPr lang="en-GB" sz="1100" b="0" i="0" u="none" strike="noStrike" baseline="0" dirty="0" err="1"/>
              <a:t>druga</a:t>
            </a:r>
            <a:r>
              <a:rPr lang="en-GB" sz="1100" b="0" i="0" u="none" strike="noStrike" baseline="0" dirty="0"/>
              <a:t> </a:t>
            </a:r>
            <a:r>
              <a:rPr lang="en-GB" sz="1100" b="0" i="0" u="none" strike="noStrike" baseline="0" dirty="0" err="1"/>
              <a:t>samovoljna</a:t>
            </a:r>
            <a:r>
              <a:rPr lang="en-GB" sz="1100" b="0" i="0" u="none" strike="noStrike" baseline="0" dirty="0"/>
              <a:t> </a:t>
            </a:r>
            <a:r>
              <a:rPr lang="en-GB" sz="1100" b="0" i="0" u="none" strike="noStrike" baseline="0" dirty="0" err="1"/>
              <a:t>ravnanja</a:t>
            </a:r>
            <a:r>
              <a:rPr lang="en-GB" sz="1100" b="0" i="0" u="none" strike="noStrike" baseline="0" dirty="0"/>
              <a:t> </a:t>
            </a:r>
            <a:r>
              <a:rPr lang="en-GB" sz="1100" b="0" i="0" u="none" strike="noStrike" baseline="0" dirty="0" err="1"/>
              <a:t>delodajalca</a:t>
            </a:r>
            <a:r>
              <a:rPr lang="en-GB" sz="1100" b="0" i="0" u="none" strike="noStrike" baseline="0" dirty="0"/>
              <a:t>, </a:t>
            </a:r>
            <a:r>
              <a:rPr lang="en-GB" sz="1100" b="0" i="0" u="none" strike="noStrike" baseline="0" dirty="0" err="1"/>
              <a:t>vključno</a:t>
            </a:r>
            <a:r>
              <a:rPr lang="en-GB" sz="1100" b="0" i="0" u="none" strike="noStrike" baseline="0" dirty="0"/>
              <a:t> z </a:t>
            </a:r>
            <a:r>
              <a:rPr lang="en-GB" sz="1100" b="0" i="0" u="none" strike="noStrike" baseline="0" dirty="0" err="1"/>
              <a:t>ravnanji</a:t>
            </a:r>
            <a:r>
              <a:rPr lang="en-GB" sz="1100" b="0" i="0" u="none" strike="noStrike" baseline="0" dirty="0"/>
              <a:t>, ki </a:t>
            </a:r>
            <a:r>
              <a:rPr lang="en-GB" sz="1100" b="0" i="0" u="none" strike="noStrike" baseline="0" dirty="0" err="1"/>
              <a:t>povzročajo</a:t>
            </a:r>
            <a:r>
              <a:rPr lang="en-GB" sz="1100" b="0" i="0" u="none" strike="noStrike" baseline="0" dirty="0"/>
              <a:t> </a:t>
            </a:r>
            <a:r>
              <a:rPr lang="en-GB" sz="1100" b="0" i="0" u="none" strike="noStrike" baseline="0" dirty="0" err="1"/>
              <a:t>škodo</a:t>
            </a:r>
            <a:r>
              <a:rPr lang="en-GB" sz="1100" b="0" i="0" u="none" strike="noStrike" baseline="0" dirty="0"/>
              <a:t>,</a:t>
            </a:r>
            <a:r>
              <a:rPr lang="sl-SI" sz="1100" b="0" i="0" u="none" strike="noStrike" baseline="0" dirty="0"/>
              <a:t> </a:t>
            </a:r>
            <a:r>
              <a:rPr lang="en-GB" sz="1100" b="0" i="0" u="none" strike="noStrike" baseline="0" dirty="0" err="1"/>
              <a:t>tudi</a:t>
            </a:r>
            <a:r>
              <a:rPr lang="en-GB" sz="1100" b="0" i="0" u="none" strike="noStrike" baseline="0" dirty="0"/>
              <a:t> za </a:t>
            </a:r>
            <a:r>
              <a:rPr lang="en-GB" sz="1100" b="0" i="0" u="none" strike="noStrike" baseline="0" dirty="0" err="1"/>
              <a:t>ugled</a:t>
            </a:r>
            <a:r>
              <a:rPr lang="en-GB" sz="1100" b="0" i="0" u="none" strike="noStrike" baseline="0" dirty="0"/>
              <a:t> </a:t>
            </a:r>
            <a:r>
              <a:rPr lang="en-GB" sz="1100" b="0" i="0" u="none" strike="noStrike" baseline="0" dirty="0" err="1"/>
              <a:t>osebe</a:t>
            </a:r>
            <a:r>
              <a:rPr lang="en-GB" sz="1100" b="0" i="0" u="none" strike="noStrike" baseline="0" dirty="0"/>
              <a:t>, </a:t>
            </a:r>
            <a:r>
              <a:rPr lang="en-GB" sz="1100" b="0" i="0" u="none" strike="noStrike" baseline="0" dirty="0" err="1"/>
              <a:t>zlasti</a:t>
            </a:r>
            <a:r>
              <a:rPr lang="en-GB" sz="1100" b="0" i="0" u="none" strike="noStrike" baseline="0" dirty="0"/>
              <a:t> </a:t>
            </a:r>
            <a:r>
              <a:rPr lang="en-GB" sz="1100" b="0" i="0" u="none" strike="noStrike" baseline="0" dirty="0" err="1"/>
              <a:t>na</a:t>
            </a:r>
            <a:r>
              <a:rPr lang="en-GB" sz="1100" b="0" i="0" u="none" strike="noStrike" baseline="0" dirty="0"/>
              <a:t> </a:t>
            </a:r>
            <a:r>
              <a:rPr lang="en-GB" sz="1100" b="0" i="0" u="none" strike="noStrike" baseline="0" dirty="0" err="1"/>
              <a:t>družbenih</a:t>
            </a:r>
            <a:r>
              <a:rPr lang="en-GB" sz="1100" b="0" i="0" u="none" strike="noStrike" baseline="0" dirty="0"/>
              <a:t> </a:t>
            </a:r>
            <a:r>
              <a:rPr lang="en-GB" sz="1100" b="0" i="0" u="none" strike="noStrike" baseline="0" dirty="0" err="1"/>
              <a:t>omrežjih</a:t>
            </a:r>
            <a:r>
              <a:rPr lang="en-GB" sz="1100" b="0" i="0" u="none" strike="noStrike" baseline="0" dirty="0"/>
              <a:t>, </a:t>
            </a:r>
            <a:r>
              <a:rPr lang="en-GB" sz="1100" b="0" i="0" u="none" strike="noStrike" baseline="0" dirty="0" err="1"/>
              <a:t>finančno</a:t>
            </a:r>
            <a:r>
              <a:rPr lang="en-GB" sz="1100" b="0" i="0" u="none" strike="noStrike" baseline="0" dirty="0"/>
              <a:t> </a:t>
            </a:r>
            <a:r>
              <a:rPr lang="en-GB" sz="1100" b="0" i="0" u="none" strike="noStrike" baseline="0" dirty="0" err="1"/>
              <a:t>izgubo</a:t>
            </a:r>
            <a:r>
              <a:rPr lang="en-GB" sz="1100" b="0" i="0" u="none" strike="noStrike" baseline="0" dirty="0"/>
              <a:t>, </a:t>
            </a:r>
            <a:r>
              <a:rPr lang="en-GB" sz="1100" b="0" i="0" u="none" strike="noStrike" baseline="0" dirty="0" err="1"/>
              <a:t>vključno</a:t>
            </a:r>
            <a:r>
              <a:rPr lang="en-GB" sz="1100" b="0" i="0" u="none" strike="noStrike" baseline="0" dirty="0"/>
              <a:t> z</a:t>
            </a:r>
            <a:r>
              <a:rPr lang="sl-SI" sz="1100" b="0" i="0" u="none" strike="noStrike" baseline="0" dirty="0"/>
              <a:t> </a:t>
            </a:r>
            <a:r>
              <a:rPr lang="en-GB" sz="1100" b="0" i="0" u="none" strike="noStrike" baseline="0" dirty="0" err="1"/>
              <a:t>izgubo</a:t>
            </a:r>
            <a:r>
              <a:rPr lang="en-GB" sz="1100" b="0" i="0" u="none" strike="noStrike" baseline="0" dirty="0"/>
              <a:t> </a:t>
            </a:r>
            <a:r>
              <a:rPr lang="en-GB" sz="1100" b="0" i="0" u="none" strike="noStrike" baseline="0" dirty="0" err="1"/>
              <a:t>posla</a:t>
            </a:r>
            <a:r>
              <a:rPr lang="en-GB" sz="1100" b="0" i="0" u="none" strike="noStrike" baseline="0" dirty="0"/>
              <a:t> in </a:t>
            </a:r>
            <a:r>
              <a:rPr lang="en-GB" sz="1100" b="0" i="0" u="none" strike="noStrike" baseline="0" dirty="0" err="1"/>
              <a:t>izgubo</a:t>
            </a:r>
            <a:r>
              <a:rPr lang="en-GB" sz="1100" b="0" i="0" u="none" strike="noStrike" baseline="0" dirty="0"/>
              <a:t> </a:t>
            </a:r>
            <a:r>
              <a:rPr lang="en-GB" sz="1100" b="0" i="0" u="none" strike="noStrike" baseline="0" dirty="0" err="1"/>
              <a:t>dohodka</a:t>
            </a:r>
            <a:r>
              <a:rPr lang="en-GB" sz="1100" b="0" i="0" u="none" strike="noStrike" baseline="0" dirty="0"/>
              <a:t>;</a:t>
            </a:r>
            <a:endParaRPr lang="sl-SI" sz="1100" b="0" i="0" u="none" strike="noStrike" baseline="0" dirty="0"/>
          </a:p>
          <a:p>
            <a:pPr algn="just"/>
            <a:endParaRPr lang="en-GB" sz="1100" b="0" i="0" u="none" strike="noStrike" baseline="0" dirty="0"/>
          </a:p>
          <a:p>
            <a:pPr algn="just"/>
            <a:r>
              <a:rPr lang="en-GB" sz="1100" b="0" i="0" u="none" strike="noStrike" baseline="0" dirty="0"/>
              <a:t>13. </a:t>
            </a:r>
            <a:r>
              <a:rPr lang="en-GB" sz="1100" b="0" i="0" u="none" strike="noStrike" baseline="0" dirty="0" err="1"/>
              <a:t>predčasna</a:t>
            </a:r>
            <a:r>
              <a:rPr lang="en-GB" sz="1100" b="0" i="0" u="none" strike="noStrike" baseline="0" dirty="0"/>
              <a:t> </a:t>
            </a:r>
            <a:r>
              <a:rPr lang="en-GB" sz="1100" b="0" i="0" u="none" strike="noStrike" baseline="0" dirty="0" err="1"/>
              <a:t>prekinitev</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odpoved</a:t>
            </a:r>
            <a:r>
              <a:rPr lang="en-GB" sz="1100" b="0" i="0" u="none" strike="noStrike" baseline="0" dirty="0"/>
              <a:t> </a:t>
            </a:r>
            <a:r>
              <a:rPr lang="en-GB" sz="1100" b="0" i="0" u="none" strike="noStrike" baseline="0" dirty="0" err="1"/>
              <a:t>pogodbe</a:t>
            </a:r>
            <a:r>
              <a:rPr lang="en-GB" sz="1100" b="0" i="0" u="none" strike="noStrike" baseline="0" dirty="0"/>
              <a:t> za </a:t>
            </a:r>
            <a:r>
              <a:rPr lang="en-GB" sz="1100" b="0" i="0" u="none" strike="noStrike" baseline="0" dirty="0" err="1"/>
              <a:t>nabavo</a:t>
            </a:r>
            <a:r>
              <a:rPr lang="en-GB" sz="1100" b="0" i="0" u="none" strike="noStrike" baseline="0" dirty="0"/>
              <a:t> </a:t>
            </a:r>
            <a:r>
              <a:rPr lang="en-GB" sz="1100" b="0" i="0" u="none" strike="noStrike" baseline="0" dirty="0" err="1"/>
              <a:t>blaga</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storitev</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druga</a:t>
            </a:r>
            <a:endParaRPr lang="en-GB" sz="1100" b="0" i="0" u="none" strike="noStrike" baseline="0" dirty="0"/>
          </a:p>
          <a:p>
            <a:pPr algn="just"/>
            <a:r>
              <a:rPr lang="en-GB" sz="1100" b="0" i="0" u="none" strike="noStrike" baseline="0" dirty="0" err="1"/>
              <a:t>prekinitev</a:t>
            </a:r>
            <a:r>
              <a:rPr lang="en-GB" sz="1100" b="0" i="0" u="none" strike="noStrike" baseline="0" dirty="0"/>
              <a:t> </a:t>
            </a:r>
            <a:r>
              <a:rPr lang="en-GB" sz="1100" b="0" i="0" u="none" strike="noStrike" baseline="0" dirty="0" err="1"/>
              <a:t>poslovnega</a:t>
            </a:r>
            <a:r>
              <a:rPr lang="en-GB" sz="1100" b="0" i="0" u="none" strike="noStrike" baseline="0" dirty="0"/>
              <a:t> </a:t>
            </a:r>
            <a:r>
              <a:rPr lang="en-GB" sz="1100" b="0" i="0" u="none" strike="noStrike" baseline="0" dirty="0" err="1"/>
              <a:t>sodelovanja</a:t>
            </a:r>
            <a:r>
              <a:rPr lang="en-GB" sz="1100" b="0" i="0" u="none" strike="noStrike" baseline="0" dirty="0"/>
              <a:t>;</a:t>
            </a:r>
            <a:endParaRPr lang="sl-SI" sz="1100" b="0" i="0" u="none" strike="noStrike" baseline="0" dirty="0"/>
          </a:p>
          <a:p>
            <a:pPr algn="just"/>
            <a:endParaRPr lang="en-GB" sz="1100" b="0" i="0" u="none" strike="noStrike" baseline="0" dirty="0"/>
          </a:p>
          <a:p>
            <a:pPr algn="just"/>
            <a:r>
              <a:rPr lang="en-GB" sz="1100" b="0" i="0" u="none" strike="noStrike" baseline="0" dirty="0"/>
              <a:t>14. </a:t>
            </a:r>
            <a:r>
              <a:rPr lang="en-GB" sz="1100" b="0" i="0" u="none" strike="noStrike" baseline="0" dirty="0" err="1"/>
              <a:t>razveljavitev</a:t>
            </a:r>
            <a:r>
              <a:rPr lang="en-GB" sz="1100" b="0" i="0" u="none" strike="noStrike" baseline="0" dirty="0"/>
              <a:t>, </a:t>
            </a:r>
            <a:r>
              <a:rPr lang="en-GB" sz="1100" b="0" i="0" u="none" strike="noStrike" baseline="0" dirty="0" err="1"/>
              <a:t>začasni</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trajni</a:t>
            </a:r>
            <a:r>
              <a:rPr lang="en-GB" sz="1100" b="0" i="0" u="none" strike="noStrike" baseline="0" dirty="0"/>
              <a:t> </a:t>
            </a:r>
            <a:r>
              <a:rPr lang="en-GB" sz="1100" b="0" i="0" u="none" strike="noStrike" baseline="0" dirty="0" err="1"/>
              <a:t>odvzem</a:t>
            </a:r>
            <a:r>
              <a:rPr lang="en-GB" sz="1100" b="0" i="0" u="none" strike="noStrike" baseline="0" dirty="0"/>
              <a:t> licence </a:t>
            </a:r>
            <a:r>
              <a:rPr lang="en-GB" sz="1100" b="0" i="0" u="none" strike="noStrike" baseline="0" dirty="0" err="1"/>
              <a:t>ali</a:t>
            </a:r>
            <a:r>
              <a:rPr lang="en-GB" sz="1100" b="0" i="0" u="none" strike="noStrike" baseline="0" dirty="0"/>
              <a:t> </a:t>
            </a:r>
            <a:r>
              <a:rPr lang="en-GB" sz="1100" b="0" i="0" u="none" strike="noStrike" baseline="0" dirty="0" err="1"/>
              <a:t>dovoljenja</a:t>
            </a:r>
            <a:r>
              <a:rPr lang="en-GB" sz="1100" b="0" i="0" u="none" strike="noStrike" baseline="0" dirty="0"/>
              <a:t>;</a:t>
            </a:r>
            <a:endParaRPr lang="sl-SI" sz="1100" b="0" i="0" u="none" strike="noStrike" baseline="0" dirty="0"/>
          </a:p>
          <a:p>
            <a:pPr algn="just"/>
            <a:endParaRPr lang="en-GB" sz="1100" b="0" i="0" u="none" strike="noStrike" baseline="0" dirty="0"/>
          </a:p>
          <a:p>
            <a:pPr algn="just"/>
            <a:r>
              <a:rPr lang="en-GB" sz="1100" b="0" i="0" u="none" strike="noStrike" baseline="0" dirty="0"/>
              <a:t>15. </a:t>
            </a:r>
            <a:r>
              <a:rPr lang="en-GB" sz="1100" b="0" i="0" u="none" strike="noStrike" baseline="0" dirty="0" err="1"/>
              <a:t>samovoljno</a:t>
            </a:r>
            <a:r>
              <a:rPr lang="en-GB" sz="1100" b="0" i="0" u="none" strike="noStrike" baseline="0" dirty="0"/>
              <a:t> </a:t>
            </a:r>
            <a:r>
              <a:rPr lang="en-GB" sz="1100" b="0" i="0" u="none" strike="noStrike" baseline="0" dirty="0" err="1"/>
              <a:t>odrejanje</a:t>
            </a:r>
            <a:r>
              <a:rPr lang="en-GB" sz="1100" b="0" i="0" u="none" strike="noStrike" baseline="0" dirty="0"/>
              <a:t> </a:t>
            </a:r>
            <a:r>
              <a:rPr lang="en-GB" sz="1100" b="0" i="0" u="none" strike="noStrike" baseline="0" dirty="0" err="1"/>
              <a:t>opravljanja</a:t>
            </a:r>
            <a:r>
              <a:rPr lang="en-GB" sz="1100" b="0" i="0" u="none" strike="noStrike" baseline="0" dirty="0"/>
              <a:t> </a:t>
            </a:r>
            <a:r>
              <a:rPr lang="en-GB" sz="1100" b="0" i="0" u="none" strike="noStrike" baseline="0" dirty="0" err="1"/>
              <a:t>zdravstvenih</a:t>
            </a:r>
            <a:r>
              <a:rPr lang="en-GB" sz="1100" b="0" i="0" u="none" strike="noStrike" baseline="0" dirty="0"/>
              <a:t> </a:t>
            </a:r>
            <a:r>
              <a:rPr lang="en-GB" sz="1100" b="0" i="0" u="none" strike="noStrike" baseline="0" dirty="0" err="1"/>
              <a:t>pregledov</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pregledov</a:t>
            </a:r>
            <a:r>
              <a:rPr lang="en-GB" sz="1100" b="0" i="0" u="none" strike="noStrike" baseline="0" dirty="0"/>
              <a:t> </a:t>
            </a:r>
            <a:r>
              <a:rPr lang="en-GB" sz="1100" b="0" i="0" u="none" strike="noStrike" baseline="0" dirty="0" err="1"/>
              <a:t>zaradi</a:t>
            </a:r>
            <a:endParaRPr lang="en-GB" sz="1100" b="0" i="0" u="none" strike="noStrike" baseline="0" dirty="0"/>
          </a:p>
          <a:p>
            <a:pPr algn="just"/>
            <a:r>
              <a:rPr lang="en-GB" sz="1100" b="0" i="0" u="none" strike="noStrike" baseline="0" dirty="0" err="1"/>
              <a:t>ugotavljanja</a:t>
            </a:r>
            <a:r>
              <a:rPr lang="en-GB" sz="1100" b="0" i="0" u="none" strike="noStrike" baseline="0" dirty="0"/>
              <a:t> </a:t>
            </a:r>
            <a:r>
              <a:rPr lang="en-GB" sz="1100" b="0" i="0" u="none" strike="noStrike" baseline="0" dirty="0" err="1"/>
              <a:t>delovne</a:t>
            </a:r>
            <a:r>
              <a:rPr lang="en-GB" sz="1100" b="0" i="0" u="none" strike="noStrike" baseline="0" dirty="0"/>
              <a:t> </a:t>
            </a:r>
            <a:r>
              <a:rPr lang="en-GB" sz="1100" b="0" i="0" u="none" strike="noStrike" baseline="0" dirty="0" err="1"/>
              <a:t>sposobnosti</a:t>
            </a:r>
            <a:r>
              <a:rPr lang="en-GB" sz="1100" b="0" i="0" u="none" strike="noStrike" baseline="0" dirty="0"/>
              <a:t>;</a:t>
            </a:r>
            <a:endParaRPr lang="sl-SI" sz="1100" b="0" i="0" u="none" strike="noStrike" baseline="0" dirty="0"/>
          </a:p>
          <a:p>
            <a:pPr algn="just"/>
            <a:endParaRPr lang="en-GB" sz="1100" b="0" i="0" u="none" strike="noStrike" baseline="0" dirty="0"/>
          </a:p>
          <a:p>
            <a:pPr algn="just"/>
            <a:r>
              <a:rPr lang="en-GB" sz="1100" b="0" i="0" u="none" strike="noStrike" baseline="0" dirty="0"/>
              <a:t>16. </a:t>
            </a:r>
            <a:r>
              <a:rPr lang="en-GB" sz="1100" b="0" i="0" u="none" strike="noStrike" baseline="0" dirty="0" err="1"/>
              <a:t>uvrstitev</a:t>
            </a:r>
            <a:r>
              <a:rPr lang="en-GB" sz="1100" b="0" i="0" u="none" strike="noStrike" baseline="0" dirty="0"/>
              <a:t> </a:t>
            </a:r>
            <a:r>
              <a:rPr lang="en-GB" sz="1100" b="0" i="0" u="none" strike="noStrike" baseline="0" dirty="0" err="1"/>
              <a:t>na</a:t>
            </a:r>
            <a:r>
              <a:rPr lang="en-GB" sz="1100" b="0" i="0" u="none" strike="noStrike" baseline="0" dirty="0"/>
              <a:t> </a:t>
            </a:r>
            <a:r>
              <a:rPr lang="en-GB" sz="1100" b="0" i="0" u="none" strike="noStrike" baseline="0" dirty="0" err="1"/>
              <a:t>črno</a:t>
            </a:r>
            <a:r>
              <a:rPr lang="en-GB" sz="1100" b="0" i="0" u="none" strike="noStrike" baseline="0" dirty="0"/>
              <a:t> </a:t>
            </a:r>
            <a:r>
              <a:rPr lang="en-GB" sz="1100" b="0" i="0" u="none" strike="noStrike" baseline="0" dirty="0" err="1"/>
              <a:t>listo</a:t>
            </a:r>
            <a:r>
              <a:rPr lang="en-GB" sz="1100" b="0" i="0" u="none" strike="noStrike" baseline="0" dirty="0"/>
              <a:t> </a:t>
            </a:r>
            <a:r>
              <a:rPr lang="en-GB" sz="1100" b="0" i="0" u="none" strike="noStrike" baseline="0" dirty="0" err="1"/>
              <a:t>na</a:t>
            </a:r>
            <a:r>
              <a:rPr lang="en-GB" sz="1100" b="0" i="0" u="none" strike="noStrike" baseline="0" dirty="0"/>
              <a:t> </a:t>
            </a:r>
            <a:r>
              <a:rPr lang="en-GB" sz="1100" b="0" i="0" u="none" strike="noStrike" baseline="0" dirty="0" err="1"/>
              <a:t>podlagi</a:t>
            </a:r>
            <a:r>
              <a:rPr lang="en-GB" sz="1100" b="0" i="0" u="none" strike="noStrike" baseline="0" dirty="0"/>
              <a:t> </a:t>
            </a:r>
            <a:r>
              <a:rPr lang="en-GB" sz="1100" b="0" i="0" u="none" strike="noStrike" baseline="0" dirty="0" err="1"/>
              <a:t>neformalnega</a:t>
            </a:r>
            <a:r>
              <a:rPr lang="en-GB" sz="1100" b="0" i="0" u="none" strike="noStrike" baseline="0" dirty="0"/>
              <a:t> </a:t>
            </a:r>
            <a:r>
              <a:rPr lang="en-GB" sz="1100" b="0" i="0" u="none" strike="noStrike" baseline="0" dirty="0" err="1"/>
              <a:t>ali</a:t>
            </a:r>
            <a:r>
              <a:rPr lang="en-GB" sz="1100" b="0" i="0" u="none" strike="noStrike" baseline="0" dirty="0"/>
              <a:t> </a:t>
            </a:r>
            <a:r>
              <a:rPr lang="en-GB" sz="1100" b="0" i="0" u="none" strike="noStrike" baseline="0" dirty="0" err="1"/>
              <a:t>formalnega</a:t>
            </a:r>
            <a:r>
              <a:rPr lang="en-GB" sz="1100" b="0" i="0" u="none" strike="noStrike" baseline="0" dirty="0"/>
              <a:t> </a:t>
            </a:r>
            <a:r>
              <a:rPr lang="en-GB" sz="1100" b="0" i="0" u="none" strike="noStrike" baseline="0" dirty="0" err="1"/>
              <a:t>dogovora</a:t>
            </a:r>
            <a:r>
              <a:rPr lang="en-GB" sz="1100" b="0" i="0" u="none" strike="noStrike" baseline="0" dirty="0"/>
              <a:t> v </a:t>
            </a:r>
            <a:r>
              <a:rPr lang="en-GB" sz="1100" b="0" i="0" u="none" strike="noStrike" baseline="0" dirty="0" err="1"/>
              <a:t>sektorju</a:t>
            </a:r>
            <a:r>
              <a:rPr lang="sl-SI" sz="1100" dirty="0"/>
              <a:t> </a:t>
            </a:r>
            <a:r>
              <a:rPr lang="en-GB" sz="1100" b="0" i="0" u="none" strike="noStrike" baseline="0" dirty="0" err="1"/>
              <a:t>ali</a:t>
            </a:r>
            <a:r>
              <a:rPr lang="en-GB" sz="1100" b="0" i="0" u="none" strike="noStrike" baseline="0" dirty="0"/>
              <a:t> </a:t>
            </a:r>
            <a:r>
              <a:rPr lang="en-GB" sz="1100" b="0" i="0" u="none" strike="noStrike" baseline="0" dirty="0" err="1"/>
              <a:t>industriji</a:t>
            </a:r>
            <a:r>
              <a:rPr lang="en-GB" sz="1100" b="0" i="0" u="none" strike="noStrike" baseline="0" dirty="0"/>
              <a:t>, ki </a:t>
            </a:r>
            <a:r>
              <a:rPr lang="en-GB" sz="1100" b="0" i="0" u="none" strike="noStrike" baseline="0" dirty="0" err="1"/>
              <a:t>ima</a:t>
            </a:r>
            <a:r>
              <a:rPr lang="en-GB" sz="1100" b="0" i="0" u="none" strike="noStrike" baseline="0" dirty="0"/>
              <a:t> za </a:t>
            </a:r>
            <a:r>
              <a:rPr lang="en-GB" sz="1100" b="0" i="0" u="none" strike="noStrike" baseline="0" dirty="0" err="1"/>
              <a:t>posledico</a:t>
            </a:r>
            <a:r>
              <a:rPr lang="en-GB" sz="1100" b="0" i="0" u="none" strike="noStrike" baseline="0" dirty="0"/>
              <a:t> </a:t>
            </a:r>
            <a:r>
              <a:rPr lang="en-GB" sz="1100" b="0" i="0" u="none" strike="noStrike" baseline="0" dirty="0" err="1"/>
              <a:t>nezmožnost</a:t>
            </a:r>
            <a:r>
              <a:rPr lang="en-GB" sz="1100" b="0" i="0" u="none" strike="noStrike" baseline="0" dirty="0"/>
              <a:t> </a:t>
            </a:r>
            <a:r>
              <a:rPr lang="en-GB" sz="1100" b="0" i="0" u="none" strike="noStrike" baseline="0" dirty="0" err="1"/>
              <a:t>nove</a:t>
            </a:r>
            <a:r>
              <a:rPr lang="en-GB" sz="1100" b="0" i="0" u="none" strike="noStrike" baseline="0" dirty="0"/>
              <a:t> </a:t>
            </a:r>
            <a:r>
              <a:rPr lang="en-GB" sz="1100" b="0" i="0" u="none" strike="noStrike" baseline="0" dirty="0" err="1"/>
              <a:t>zaposlitve</a:t>
            </a:r>
            <a:r>
              <a:rPr lang="en-GB" sz="1100" b="0" i="0" u="none" strike="noStrike" baseline="0" dirty="0"/>
              <a:t> </a:t>
            </a:r>
            <a:r>
              <a:rPr lang="en-GB" sz="1100" b="0" i="0" u="none" strike="noStrike" baseline="0" dirty="0" err="1"/>
              <a:t>prijavitelja</a:t>
            </a:r>
            <a:r>
              <a:rPr lang="en-GB" sz="1100" b="0" i="0" u="none" strike="noStrike" baseline="0" dirty="0"/>
              <a:t> v </a:t>
            </a:r>
            <a:r>
              <a:rPr lang="en-GB" sz="1100" b="0" i="0" u="none" strike="noStrike" baseline="0" dirty="0" err="1"/>
              <a:t>industriji</a:t>
            </a:r>
            <a:r>
              <a:rPr lang="sl-SI" sz="1100" dirty="0"/>
              <a:t> </a:t>
            </a:r>
            <a:r>
              <a:rPr lang="en-GB" sz="1100" b="0" i="0" u="none" strike="noStrike" baseline="0" dirty="0" err="1"/>
              <a:t>ali</a:t>
            </a:r>
            <a:r>
              <a:rPr lang="en-GB" sz="1100" b="0" i="0" u="none" strike="noStrike" baseline="0" dirty="0"/>
              <a:t> </a:t>
            </a:r>
            <a:r>
              <a:rPr lang="en-GB" sz="1100" b="0" i="0" u="none" strike="noStrike" baseline="0" dirty="0" err="1"/>
              <a:t>sektorju</a:t>
            </a:r>
            <a:r>
              <a:rPr lang="en-GB" sz="1100" b="0" i="0" u="none" strike="noStrike" baseline="0" dirty="0"/>
              <a:t>;</a:t>
            </a:r>
            <a:endParaRPr lang="sl-SI" sz="1100" b="0" i="0" u="none" strike="noStrike" baseline="0" dirty="0"/>
          </a:p>
          <a:p>
            <a:pPr algn="just"/>
            <a:endParaRPr lang="en-GB" sz="1100" b="0" i="0" u="none" strike="noStrike" baseline="0" dirty="0"/>
          </a:p>
          <a:p>
            <a:pPr algn="just"/>
            <a:r>
              <a:rPr lang="en-GB" sz="1100" b="0" i="0" u="none" strike="noStrike" baseline="0" dirty="0"/>
              <a:t>17. </a:t>
            </a:r>
            <a:r>
              <a:rPr lang="en-GB" sz="1100" b="0" i="0" u="none" strike="noStrike" baseline="0" dirty="0" err="1"/>
              <a:t>sprožanje</a:t>
            </a:r>
            <a:r>
              <a:rPr lang="en-GB" sz="1100" b="0" i="0" u="none" strike="noStrike" baseline="0" dirty="0"/>
              <a:t> </a:t>
            </a:r>
            <a:r>
              <a:rPr lang="en-GB" sz="1100" b="0" i="0" u="none" strike="noStrike" baseline="0" dirty="0" err="1"/>
              <a:t>zlonamernih</a:t>
            </a:r>
            <a:r>
              <a:rPr lang="en-GB" sz="1100" b="0" i="0" u="none" strike="noStrike" baseline="0" dirty="0"/>
              <a:t> </a:t>
            </a:r>
            <a:r>
              <a:rPr lang="en-GB" sz="1100" b="0" i="0" u="none" strike="noStrike" baseline="0" dirty="0" err="1"/>
              <a:t>postopkov</a:t>
            </a:r>
            <a:r>
              <a:rPr lang="en-GB" sz="1100" b="0" i="0" u="none" strike="noStrike" baseline="0" dirty="0"/>
              <a:t> </a:t>
            </a:r>
            <a:r>
              <a:rPr lang="en-GB" sz="1100" b="0" i="0" u="none" strike="noStrike" baseline="0" dirty="0" err="1"/>
              <a:t>proti</a:t>
            </a:r>
            <a:r>
              <a:rPr lang="en-GB" sz="1100" b="0" i="0" u="none" strike="noStrike" baseline="0" dirty="0"/>
              <a:t> </a:t>
            </a:r>
            <a:r>
              <a:rPr lang="en-GB" sz="1100" b="0" i="0" u="none" strike="noStrike" baseline="0" dirty="0" err="1"/>
              <a:t>prijavitelju</a:t>
            </a:r>
            <a:r>
              <a:rPr lang="en-GB" sz="1100" b="0" i="0" u="none" strike="noStrike" baseline="0" dirty="0"/>
              <a:t>.</a:t>
            </a:r>
            <a:endParaRPr lang="sl-SI" sz="1100" b="0" i="0" u="none" strike="noStrike" baseline="0" dirty="0"/>
          </a:p>
          <a:p>
            <a:pPr algn="just"/>
            <a:endParaRPr lang="sl-SI" sz="1100" dirty="0"/>
          </a:p>
          <a:p>
            <a:pPr algn="l"/>
            <a:endParaRPr lang="sl-SI" sz="1200" b="1" i="0" u="none" strike="noStrike" baseline="0" dirty="0"/>
          </a:p>
          <a:p>
            <a:pPr algn="just"/>
            <a:r>
              <a:rPr lang="en-GB" sz="1600" b="1" i="0" u="none" strike="noStrike" baseline="0" dirty="0" err="1"/>
              <a:t>Kot</a:t>
            </a:r>
            <a:r>
              <a:rPr lang="en-GB" sz="1600" b="1" i="0" u="none" strike="noStrike" baseline="0" dirty="0"/>
              <a:t> </a:t>
            </a:r>
            <a:r>
              <a:rPr lang="en-GB" sz="1600" b="1" i="0" u="none" strike="noStrike" baseline="0" dirty="0" err="1"/>
              <a:t>povračilni</a:t>
            </a:r>
            <a:r>
              <a:rPr lang="en-GB" sz="1600" b="1" i="0" u="none" strike="noStrike" baseline="0" dirty="0"/>
              <a:t> </a:t>
            </a:r>
            <a:r>
              <a:rPr lang="en-GB" sz="1600" b="1" i="0" u="none" strike="noStrike" baseline="0" dirty="0" err="1"/>
              <a:t>ukrep</a:t>
            </a:r>
            <a:r>
              <a:rPr lang="en-GB" sz="1600" b="1" i="0" u="none" strike="noStrike" baseline="0" dirty="0"/>
              <a:t> se </a:t>
            </a:r>
            <a:r>
              <a:rPr lang="en-GB" sz="1600" b="1" i="0" u="none" strike="noStrike" baseline="0" dirty="0" err="1"/>
              <a:t>štejeta</a:t>
            </a:r>
            <a:r>
              <a:rPr lang="en-GB" sz="1600" b="1" i="0" u="none" strike="noStrike" baseline="0" dirty="0"/>
              <a:t> </a:t>
            </a:r>
            <a:r>
              <a:rPr lang="en-GB" sz="1600" b="1" i="0" u="none" strike="noStrike" baseline="0" dirty="0" err="1"/>
              <a:t>tudi</a:t>
            </a:r>
            <a:r>
              <a:rPr lang="en-GB" sz="1600" b="1" i="0" u="none" strike="noStrike" baseline="0" dirty="0"/>
              <a:t> </a:t>
            </a:r>
            <a:r>
              <a:rPr lang="en-GB" sz="1600" b="1" i="0" u="none" strike="noStrike" baseline="0" dirty="0" err="1"/>
              <a:t>grožnja</a:t>
            </a:r>
            <a:r>
              <a:rPr lang="en-GB" sz="1600" b="1" i="0" u="none" strike="noStrike" baseline="0" dirty="0"/>
              <a:t> s </a:t>
            </a:r>
            <a:r>
              <a:rPr lang="en-GB" sz="1600" b="1" i="0" u="none" strike="noStrike" baseline="0" dirty="0" err="1"/>
              <a:t>povračilnim</a:t>
            </a:r>
            <a:r>
              <a:rPr lang="en-GB" sz="1600" b="1" i="0" u="none" strike="noStrike" baseline="0" dirty="0"/>
              <a:t> </a:t>
            </a:r>
            <a:r>
              <a:rPr lang="en-GB" sz="1600" b="1" i="0" u="none" strike="noStrike" baseline="0" dirty="0" err="1"/>
              <a:t>ukrepom</a:t>
            </a:r>
            <a:r>
              <a:rPr lang="en-GB" sz="1600" b="1" i="0" u="none" strike="noStrike" baseline="0" dirty="0"/>
              <a:t> </a:t>
            </a:r>
            <a:r>
              <a:rPr lang="en-GB" sz="1600" b="1" i="0" u="none" strike="noStrike" baseline="0" dirty="0" err="1"/>
              <a:t>ali</a:t>
            </a:r>
            <a:r>
              <a:rPr lang="sl-SI" sz="1600" b="1" dirty="0"/>
              <a:t> </a:t>
            </a:r>
            <a:r>
              <a:rPr lang="en-GB" sz="1600" b="1" i="0" u="none" strike="noStrike" baseline="0" dirty="0" err="1"/>
              <a:t>poskus</a:t>
            </a:r>
            <a:r>
              <a:rPr lang="en-GB" sz="1600" b="1" i="0" u="none" strike="noStrike" baseline="0" dirty="0"/>
              <a:t> </a:t>
            </a:r>
            <a:r>
              <a:rPr lang="en-GB" sz="1600" b="1" i="0" u="none" strike="noStrike" baseline="0" dirty="0" err="1"/>
              <a:t>povračilnega</a:t>
            </a:r>
            <a:r>
              <a:rPr lang="en-GB" sz="1600" b="1" i="0" u="none" strike="noStrike" baseline="0" dirty="0"/>
              <a:t> </a:t>
            </a:r>
            <a:r>
              <a:rPr lang="en-GB" sz="1600" b="1" i="0" u="none" strike="noStrike" baseline="0" dirty="0" err="1"/>
              <a:t>ukrepa</a:t>
            </a:r>
            <a:r>
              <a:rPr lang="en-GB" sz="1600" b="1" i="0" u="none" strike="noStrike" baseline="0" dirty="0"/>
              <a:t>.</a:t>
            </a:r>
            <a:endParaRPr lang="pl-PL" sz="1600" b="1" dirty="0"/>
          </a:p>
          <a:p>
            <a:pPr algn="just"/>
            <a:endParaRPr lang="en-GB" sz="1000" dirty="0"/>
          </a:p>
        </p:txBody>
      </p:sp>
    </p:spTree>
    <p:extLst>
      <p:ext uri="{BB962C8B-B14F-4D97-AF65-F5344CB8AC3E}">
        <p14:creationId xmlns:p14="http://schemas.microsoft.com/office/powerpoint/2010/main" val="376863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40DE65-FA96-11F6-A3FE-AB90F08C0C94}"/>
              </a:ext>
            </a:extLst>
          </p:cNvPr>
          <p:cNvSpPr>
            <a:spLocks noGrp="1"/>
          </p:cNvSpPr>
          <p:nvPr>
            <p:ph type="title"/>
          </p:nvPr>
        </p:nvSpPr>
        <p:spPr>
          <a:xfrm>
            <a:off x="681038" y="1143001"/>
            <a:ext cx="8543925" cy="773831"/>
          </a:xfrm>
        </p:spPr>
        <p:txBody>
          <a:bodyPr>
            <a:normAutofit fontScale="90000"/>
          </a:bodyPr>
          <a:lstStyle/>
          <a:p>
            <a:br>
              <a:rPr lang="sl-SI" sz="1800" kern="50" dirty="0">
                <a:effectLst/>
                <a:latin typeface="Times New Roman" panose="02020603050405020304" pitchFamily="18" charset="0"/>
                <a:ea typeface="SimSun" panose="02010600030101010101" pitchFamily="2" charset="-122"/>
                <a:cs typeface="Arial" panose="020B0604020202020204" pitchFamily="34" charset="0"/>
              </a:rPr>
            </a:br>
            <a:br>
              <a:rPr lang="sl-SI" sz="1800" kern="50" dirty="0">
                <a:effectLst/>
                <a:latin typeface="Times New Roman" panose="02020603050405020304" pitchFamily="18" charset="0"/>
                <a:ea typeface="SimSun" panose="02010600030101010101" pitchFamily="2" charset="-122"/>
                <a:cs typeface="Arial" panose="020B0604020202020204" pitchFamily="34" charset="0"/>
              </a:rPr>
            </a:br>
            <a:r>
              <a:rPr lang="sl-SI" sz="3100" b="1" kern="50" dirty="0">
                <a:effectLst/>
                <a:latin typeface="+mn-lt"/>
                <a:ea typeface="SimSun" panose="02010600030101010101" pitchFamily="2" charset="-122"/>
                <a:cs typeface="Arial" panose="020B0604020202020204" pitchFamily="34" charset="0"/>
              </a:rPr>
              <a:t>Naloge zaupnika v zvezi z zaščito prijavitelja</a:t>
            </a:r>
            <a:br>
              <a:rPr lang="sl-SI" sz="3100" b="1" kern="50" dirty="0">
                <a:effectLst/>
                <a:latin typeface="+mn-lt"/>
                <a:ea typeface="SimSun" panose="02010600030101010101" pitchFamily="2" charset="-122"/>
                <a:cs typeface="Arial" panose="020B0604020202020204" pitchFamily="34" charset="0"/>
              </a:rPr>
            </a:br>
            <a:r>
              <a:rPr lang="sl-SI" sz="2200" b="1" kern="50" dirty="0">
                <a:effectLst/>
                <a:latin typeface="+mn-lt"/>
                <a:ea typeface="SimSun" panose="02010600030101010101" pitchFamily="2" charset="-122"/>
                <a:cs typeface="Arial" panose="020B0604020202020204" pitchFamily="34" charset="0"/>
              </a:rPr>
              <a:t>(10. člen </a:t>
            </a:r>
            <a:r>
              <a:rPr lang="sl-SI" sz="2200" b="1" kern="50" dirty="0" err="1">
                <a:effectLst/>
                <a:latin typeface="+mn-lt"/>
                <a:ea typeface="SimSun" panose="02010600030101010101" pitchFamily="2" charset="-122"/>
                <a:cs typeface="Arial" panose="020B0604020202020204" pitchFamily="34" charset="0"/>
              </a:rPr>
              <a:t>ZZPri</a:t>
            </a:r>
            <a:r>
              <a:rPr lang="sl-SI" sz="2200" b="1" kern="50" dirty="0">
                <a:effectLst/>
                <a:latin typeface="+mn-lt"/>
                <a:ea typeface="SimSun" panose="02010600030101010101" pitchFamily="2" charset="-122"/>
                <a:cs typeface="Arial" panose="020B0604020202020204" pitchFamily="34" charset="0"/>
              </a:rPr>
              <a:t>)</a:t>
            </a:r>
            <a:br>
              <a:rPr lang="sl-SI" sz="2200" b="1" kern="50" dirty="0">
                <a:effectLst/>
                <a:latin typeface="+mn-lt"/>
                <a:ea typeface="SimSun" panose="02010600030101010101" pitchFamily="2" charset="-122"/>
                <a:cs typeface="Arial" panose="020B0604020202020204" pitchFamily="34" charset="0"/>
              </a:rPr>
            </a:br>
            <a:endParaRPr lang="sl-SI" sz="2200" b="1" dirty="0">
              <a:latin typeface="+mn-lt"/>
            </a:endParaRPr>
          </a:p>
        </p:txBody>
      </p:sp>
      <p:sp>
        <p:nvSpPr>
          <p:cNvPr id="3" name="Označba mesta vsebine 2">
            <a:extLst>
              <a:ext uri="{FF2B5EF4-FFF2-40B4-BE49-F238E27FC236}">
                <a16:creationId xmlns:a16="http://schemas.microsoft.com/office/drawing/2014/main" id="{9FE6F5E4-6226-D36E-1ECF-0B1282E2C4B9}"/>
              </a:ext>
            </a:extLst>
          </p:cNvPr>
          <p:cNvSpPr>
            <a:spLocks noGrp="1"/>
          </p:cNvSpPr>
          <p:nvPr>
            <p:ph idx="1"/>
          </p:nvPr>
        </p:nvSpPr>
        <p:spPr/>
        <p:txBody>
          <a:bodyPr/>
          <a:lstStyle/>
          <a:p>
            <a:pPr algn="just">
              <a:lnSpc>
                <a:spcPct val="115000"/>
              </a:lnSpc>
            </a:pP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mn-lt"/>
                <a:ea typeface="SimSun" panose="02010600030101010101" pitchFamily="2" charset="-122"/>
                <a:cs typeface="Arial" panose="020B0604020202020204" pitchFamily="34" charset="0"/>
              </a:rPr>
              <a:t>Zaupnik prijavitelju, ki je deležen povračilnih ukrepov, nudi informacije o pravnih možnostih in mu pomaga v upravnih in sodnih postopkih zaradi povračilnih ukrepov, in sicer tako, da </a:t>
            </a:r>
          </a:p>
          <a:p>
            <a:pPr marL="342900" lvl="0" indent="-342900" algn="just">
              <a:lnSpc>
                <a:spcPct val="115000"/>
              </a:lnSpc>
              <a:buFont typeface="Symbol" panose="05050102010706020507" pitchFamily="18" charset="2"/>
              <a:buChar char="-"/>
            </a:pPr>
            <a:r>
              <a:rPr lang="sl-SI" sz="1800" kern="50" dirty="0">
                <a:effectLst/>
                <a:latin typeface="+mn-lt"/>
                <a:ea typeface="SimSun" panose="02010600030101010101" pitchFamily="2" charset="-122"/>
                <a:cs typeface="Arial" panose="020B0604020202020204" pitchFamily="34" charset="0"/>
              </a:rPr>
              <a:t>prijavitelju </a:t>
            </a:r>
            <a:r>
              <a:rPr lang="sl-SI" sz="1800" b="1" kern="50" dirty="0">
                <a:effectLst/>
                <a:latin typeface="+mn-lt"/>
                <a:ea typeface="SimSun" panose="02010600030101010101" pitchFamily="2" charset="-122"/>
                <a:cs typeface="Arial" panose="020B0604020202020204" pitchFamily="34" charset="0"/>
              </a:rPr>
              <a:t>nudi celovite informacije</a:t>
            </a:r>
            <a:r>
              <a:rPr lang="sl-SI" sz="1800" kern="50" dirty="0">
                <a:effectLst/>
                <a:latin typeface="+mn-lt"/>
                <a:ea typeface="SimSun" panose="02010600030101010101" pitchFamily="2" charset="-122"/>
                <a:cs typeface="Arial" panose="020B0604020202020204" pitchFamily="34" charset="0"/>
              </a:rPr>
              <a:t> o zaščitnih in podpornih ukrepih in drugih pravnih možnostih, ki so primerni glede na vrsto konkretnih povračilnih ukrepov;</a:t>
            </a:r>
          </a:p>
          <a:p>
            <a:pPr marL="342900" lvl="0" indent="-342900" algn="just">
              <a:lnSpc>
                <a:spcPct val="115000"/>
              </a:lnSpc>
              <a:buFont typeface="Symbol" panose="05050102010706020507" pitchFamily="18" charset="2"/>
              <a:buChar char="-"/>
            </a:pPr>
            <a:r>
              <a:rPr lang="sl-SI" sz="1800" kern="50" dirty="0">
                <a:effectLst/>
                <a:latin typeface="+mn-lt"/>
                <a:ea typeface="SimSun" panose="02010600030101010101" pitchFamily="2" charset="-122"/>
                <a:cs typeface="Arial" panose="020B0604020202020204" pitchFamily="34" charset="0"/>
              </a:rPr>
              <a:t>prijavitelju </a:t>
            </a:r>
            <a:r>
              <a:rPr lang="sl-SI" sz="1800" b="1" kern="50" dirty="0">
                <a:effectLst/>
                <a:latin typeface="+mn-lt"/>
                <a:ea typeface="SimSun" panose="02010600030101010101" pitchFamily="2" charset="-122"/>
                <a:cs typeface="Arial" panose="020B0604020202020204" pitchFamily="34" charset="0"/>
              </a:rPr>
              <a:t>izda potrdilo</a:t>
            </a:r>
            <a:r>
              <a:rPr lang="sl-SI" sz="1800" kern="50" dirty="0">
                <a:effectLst/>
                <a:latin typeface="+mn-lt"/>
                <a:ea typeface="SimSun" panose="02010600030101010101" pitchFamily="2" charset="-122"/>
                <a:cs typeface="Arial" panose="020B0604020202020204" pitchFamily="34" charset="0"/>
              </a:rPr>
              <a:t> o vloženi prijavi oziroma </a:t>
            </a:r>
            <a:r>
              <a:rPr lang="sl-SI" sz="1800" b="1" kern="50" dirty="0">
                <a:effectLst/>
                <a:latin typeface="+mn-lt"/>
                <a:ea typeface="SimSun" panose="02010600030101010101" pitchFamily="2" charset="-122"/>
                <a:cs typeface="Arial" panose="020B0604020202020204" pitchFamily="34" charset="0"/>
              </a:rPr>
              <a:t>zagotovi dokazila</a:t>
            </a:r>
            <a:r>
              <a:rPr lang="sl-SI" sz="1800" kern="50" dirty="0">
                <a:effectLst/>
                <a:latin typeface="+mn-lt"/>
                <a:ea typeface="SimSun" panose="02010600030101010101" pitchFamily="2" charset="-122"/>
                <a:cs typeface="Arial" panose="020B0604020202020204" pitchFamily="34" charset="0"/>
              </a:rPr>
              <a:t> iz postopka s prijavo, ki jih prijavitelj potrebuje v nadaljnjih postopkih v zvezi s povračilnimi ukrepi.</a:t>
            </a:r>
          </a:p>
          <a:p>
            <a:pPr marL="0" indent="0">
              <a:buNone/>
            </a:pPr>
            <a:endParaRPr lang="sl-SI" dirty="0"/>
          </a:p>
        </p:txBody>
      </p:sp>
    </p:spTree>
    <p:extLst>
      <p:ext uri="{BB962C8B-B14F-4D97-AF65-F5344CB8AC3E}">
        <p14:creationId xmlns:p14="http://schemas.microsoft.com/office/powerpoint/2010/main" val="389616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40DE65-FA96-11F6-A3FE-AB90F08C0C94}"/>
              </a:ext>
            </a:extLst>
          </p:cNvPr>
          <p:cNvSpPr>
            <a:spLocks noGrp="1"/>
          </p:cNvSpPr>
          <p:nvPr>
            <p:ph type="title"/>
          </p:nvPr>
        </p:nvSpPr>
        <p:spPr>
          <a:xfrm>
            <a:off x="681038" y="1143001"/>
            <a:ext cx="8543925" cy="773831"/>
          </a:xfrm>
        </p:spPr>
        <p:txBody>
          <a:bodyPr>
            <a:normAutofit fontScale="90000"/>
          </a:bodyPr>
          <a:lstStyle/>
          <a:p>
            <a:br>
              <a:rPr lang="sl-SI" sz="1800" kern="50" dirty="0">
                <a:effectLst/>
                <a:latin typeface="Times New Roman" panose="02020603050405020304" pitchFamily="18" charset="0"/>
                <a:ea typeface="SimSun" panose="02010600030101010101" pitchFamily="2" charset="-122"/>
                <a:cs typeface="Arial" panose="020B0604020202020204" pitchFamily="34" charset="0"/>
              </a:rPr>
            </a:br>
            <a:br>
              <a:rPr lang="sl-SI" sz="1800" kern="50" dirty="0">
                <a:effectLst/>
                <a:latin typeface="Times New Roman" panose="02020603050405020304" pitchFamily="18" charset="0"/>
                <a:ea typeface="SimSun" panose="02010600030101010101" pitchFamily="2" charset="-122"/>
                <a:cs typeface="Arial" panose="020B0604020202020204" pitchFamily="34" charset="0"/>
              </a:rPr>
            </a:br>
            <a:r>
              <a:rPr lang="sl-SI" sz="3100" b="1" kern="50" dirty="0">
                <a:effectLst/>
                <a:latin typeface="+mn-lt"/>
                <a:ea typeface="SimSun" panose="02010600030101010101" pitchFamily="2" charset="-122"/>
                <a:cs typeface="Arial" panose="020B0604020202020204" pitchFamily="34" charset="0"/>
              </a:rPr>
              <a:t>Naloge zaupnika v zvezi z zaščito prijavitelja</a:t>
            </a:r>
            <a:br>
              <a:rPr lang="sl-SI" sz="3100" b="1" kern="50" dirty="0">
                <a:effectLst/>
                <a:latin typeface="+mn-lt"/>
                <a:ea typeface="SimSun" panose="02010600030101010101" pitchFamily="2" charset="-122"/>
                <a:cs typeface="Arial" panose="020B0604020202020204" pitchFamily="34" charset="0"/>
              </a:rPr>
            </a:br>
            <a:endParaRPr lang="sl-SI" sz="2200" b="1" dirty="0">
              <a:latin typeface="+mn-lt"/>
            </a:endParaRPr>
          </a:p>
        </p:txBody>
      </p:sp>
      <p:sp>
        <p:nvSpPr>
          <p:cNvPr id="3" name="Označba mesta vsebine 2">
            <a:extLst>
              <a:ext uri="{FF2B5EF4-FFF2-40B4-BE49-F238E27FC236}">
                <a16:creationId xmlns:a16="http://schemas.microsoft.com/office/drawing/2014/main" id="{9FE6F5E4-6226-D36E-1ECF-0B1282E2C4B9}"/>
              </a:ext>
            </a:extLst>
          </p:cNvPr>
          <p:cNvSpPr>
            <a:spLocks noGrp="1"/>
          </p:cNvSpPr>
          <p:nvPr>
            <p:ph idx="1"/>
          </p:nvPr>
        </p:nvSpPr>
        <p:spPr/>
        <p:txBody>
          <a:bodyPr/>
          <a:lstStyle/>
          <a:p>
            <a:pPr algn="just">
              <a:lnSpc>
                <a:spcPct val="115000"/>
              </a:lnSpc>
            </a:pP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0" indent="0" algn="just">
              <a:lnSpc>
                <a:spcPct val="100000"/>
              </a:lnSpc>
              <a:buNone/>
            </a:pPr>
            <a:r>
              <a:rPr lang="sl-SI" sz="1800" kern="50" dirty="0">
                <a:effectLst/>
                <a:latin typeface="+mn-lt"/>
                <a:ea typeface="SimSun" panose="02010600030101010101" pitchFamily="2" charset="-122"/>
                <a:cs typeface="Arial" panose="020B0604020202020204" pitchFamily="34" charset="0"/>
              </a:rPr>
              <a:t>V kolikor prijavitelj ocenjuje, da za namen uveljavljanja zaščitnih ukrepov potrebuje </a:t>
            </a:r>
            <a:r>
              <a:rPr lang="sl-SI" sz="1800" b="1" kern="50" dirty="0">
                <a:effectLst/>
                <a:latin typeface="+mn-lt"/>
                <a:ea typeface="SimSun" panose="02010600030101010101" pitchFamily="2" charset="-122"/>
                <a:cs typeface="Arial" panose="020B0604020202020204" pitchFamily="34" charset="0"/>
              </a:rPr>
              <a:t>potrdilo o upravičenosti do zaščite</a:t>
            </a:r>
            <a:r>
              <a:rPr lang="sl-SI" sz="1800" kern="50" dirty="0">
                <a:effectLst/>
                <a:latin typeface="+mn-lt"/>
                <a:ea typeface="SimSun" panose="02010600030101010101" pitchFamily="2" charset="-122"/>
                <a:cs typeface="Arial" panose="020B0604020202020204" pitchFamily="34" charset="0"/>
              </a:rPr>
              <a:t> po </a:t>
            </a:r>
            <a:r>
              <a:rPr lang="sl-SI" sz="1800" kern="50" dirty="0" err="1">
                <a:effectLst/>
                <a:latin typeface="+mn-lt"/>
                <a:ea typeface="SimSun" panose="02010600030101010101" pitchFamily="2" charset="-122"/>
                <a:cs typeface="Arial" panose="020B0604020202020204" pitchFamily="34" charset="0"/>
              </a:rPr>
              <a:t>ZZPri</a:t>
            </a:r>
            <a:r>
              <a:rPr lang="sl-SI" sz="1800" kern="50" dirty="0">
                <a:effectLst/>
                <a:latin typeface="+mn-lt"/>
                <a:ea typeface="SimSun" panose="02010600030101010101" pitchFamily="2" charset="-122"/>
                <a:cs typeface="Arial" panose="020B0604020202020204" pitchFamily="34" charset="0"/>
              </a:rPr>
              <a:t>, ga zaupnik usmeri na </a:t>
            </a:r>
            <a:r>
              <a:rPr lang="sl-SI" sz="1800" b="1" kern="50" dirty="0">
                <a:effectLst/>
                <a:latin typeface="+mn-lt"/>
                <a:ea typeface="SimSun" panose="02010600030101010101" pitchFamily="2" charset="-122"/>
                <a:cs typeface="Arial" panose="020B0604020202020204" pitchFamily="34" charset="0"/>
              </a:rPr>
              <a:t>Komisijo za preprečevanje korupcije</a:t>
            </a:r>
            <a:r>
              <a:rPr lang="sl-SI" sz="1800" kern="50" dirty="0">
                <a:effectLst/>
                <a:latin typeface="+mn-lt"/>
                <a:ea typeface="SimSun" panose="02010600030101010101" pitchFamily="2" charset="-122"/>
                <a:cs typeface="Arial" panose="020B0604020202020204" pitchFamily="34" charset="0"/>
              </a:rPr>
              <a:t>, s katero se zaupnik lahko tudi </a:t>
            </a:r>
            <a:r>
              <a:rPr lang="sl-SI" sz="1800" b="1" kern="50" dirty="0">
                <a:effectLst/>
                <a:latin typeface="+mn-lt"/>
                <a:ea typeface="SimSun" panose="02010600030101010101" pitchFamily="2" charset="-122"/>
                <a:cs typeface="Arial" panose="020B0604020202020204" pitchFamily="34" charset="0"/>
              </a:rPr>
              <a:t>posvetuje</a:t>
            </a:r>
            <a:r>
              <a:rPr lang="sl-SI" sz="1800" kern="50" dirty="0">
                <a:effectLst/>
                <a:latin typeface="+mn-lt"/>
                <a:ea typeface="SimSun" panose="02010600030101010101" pitchFamily="2" charset="-122"/>
                <a:cs typeface="Arial" panose="020B0604020202020204" pitchFamily="34" charset="0"/>
              </a:rPr>
              <a:t> glede konkretnih možnosti zaščite prijavitelja. </a:t>
            </a:r>
          </a:p>
          <a:p>
            <a:pPr marL="0" indent="0" algn="just">
              <a:lnSpc>
                <a:spcPct val="100000"/>
              </a:lnSpc>
              <a:buNone/>
            </a:pPr>
            <a:endParaRPr lang="sl-SI" sz="1800" kern="50" dirty="0">
              <a:latin typeface="+mn-lt"/>
              <a:ea typeface="SimSun" panose="02010600030101010101" pitchFamily="2" charset="-122"/>
            </a:endParaRPr>
          </a:p>
          <a:p>
            <a:pPr marL="0" indent="0" algn="just">
              <a:lnSpc>
                <a:spcPct val="100000"/>
              </a:lnSpc>
              <a:buNone/>
            </a:pPr>
            <a:r>
              <a:rPr lang="sl-SI" sz="1800" kern="50" dirty="0">
                <a:effectLst/>
                <a:latin typeface="+mn-lt"/>
                <a:ea typeface="SimSun" panose="02010600030101010101" pitchFamily="2" charset="-122"/>
                <a:cs typeface="Arial" panose="020B0604020202020204" pitchFamily="34" charset="0"/>
              </a:rPr>
              <a:t>Zaupnik lahko prijavitelja usmeri tudi na </a:t>
            </a:r>
            <a:r>
              <a:rPr lang="sl-SI" sz="1800" b="1" kern="50" dirty="0">
                <a:effectLst/>
                <a:latin typeface="+mn-lt"/>
                <a:ea typeface="SimSun" panose="02010600030101010101" pitchFamily="2" charset="-122"/>
                <a:cs typeface="Arial" panose="020B0604020202020204" pitchFamily="34" charset="0"/>
              </a:rPr>
              <a:t>nevladne organizacije</a:t>
            </a:r>
            <a:r>
              <a:rPr lang="sl-SI" sz="1800" kern="50" dirty="0">
                <a:effectLst/>
                <a:latin typeface="+mn-lt"/>
                <a:ea typeface="SimSun" panose="02010600030101010101" pitchFamily="2" charset="-122"/>
                <a:cs typeface="Arial" panose="020B0604020202020204" pitchFamily="34" charset="0"/>
              </a:rPr>
              <a:t>, ki prijaviteljem zagotavljajo svetovanje, pravno pomoč in zastopanje v postopkih zaradi povračilnih ukrepov ali psihološko podporo.</a:t>
            </a:r>
          </a:p>
          <a:p>
            <a:pPr marL="0" indent="0">
              <a:buNone/>
            </a:pPr>
            <a:endParaRPr lang="sl-SI" dirty="0"/>
          </a:p>
        </p:txBody>
      </p:sp>
    </p:spTree>
    <p:extLst>
      <p:ext uri="{BB962C8B-B14F-4D97-AF65-F5344CB8AC3E}">
        <p14:creationId xmlns:p14="http://schemas.microsoft.com/office/powerpoint/2010/main" val="227473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9E8BFF-4762-DAAE-82C1-013BC506A77A}"/>
              </a:ext>
            </a:extLst>
          </p:cNvPr>
          <p:cNvSpPr>
            <a:spLocks noGrp="1"/>
          </p:cNvSpPr>
          <p:nvPr>
            <p:ph type="title"/>
          </p:nvPr>
        </p:nvSpPr>
        <p:spPr/>
        <p:txBody>
          <a:bodyPr>
            <a:normAutofit/>
          </a:bodyPr>
          <a:lstStyle/>
          <a:p>
            <a:r>
              <a:rPr lang="sl-SI" sz="2800" b="1" dirty="0">
                <a:latin typeface="+mn-lt"/>
              </a:rPr>
              <a:t>Zaščitni in podporni ukrepi</a:t>
            </a:r>
          </a:p>
        </p:txBody>
      </p:sp>
      <p:sp>
        <p:nvSpPr>
          <p:cNvPr id="3" name="Označba mesta vsebine 2">
            <a:extLst>
              <a:ext uri="{FF2B5EF4-FFF2-40B4-BE49-F238E27FC236}">
                <a16:creationId xmlns:a16="http://schemas.microsoft.com/office/drawing/2014/main" id="{FD85E943-9F42-5225-1670-1EA2DF9D4753}"/>
              </a:ext>
            </a:extLst>
          </p:cNvPr>
          <p:cNvSpPr>
            <a:spLocks noGrp="1"/>
          </p:cNvSpPr>
          <p:nvPr>
            <p:ph idx="1"/>
          </p:nvPr>
        </p:nvSpPr>
        <p:spPr/>
        <p:txBody>
          <a:bodyPr/>
          <a:lstStyle/>
          <a:p>
            <a:pPr marL="342900" lvl="0" indent="-342900" algn="just">
              <a:lnSpc>
                <a:spcPct val="115000"/>
              </a:lnSpc>
              <a:buFont typeface="Symbol" panose="05050102010706020507" pitchFamily="18" charset="2"/>
              <a:buChar char="-"/>
            </a:pPr>
            <a:endParaRPr lang="sl-SI" sz="1800" kern="50" dirty="0">
              <a:effectLst/>
              <a:latin typeface="Calibri" panose="020F0502020204030204" pitchFamily="34" charset="0"/>
              <a:ea typeface="SimSun" panose="02010600030101010101" pitchFamily="2" charset="-122"/>
              <a:cs typeface="Calibri" panose="020F0502020204030204" pitchFamily="34" charset="0"/>
            </a:endParaRPr>
          </a:p>
          <a:p>
            <a:pPr lvl="0" algn="just">
              <a:lnSpc>
                <a:spcPct val="115000"/>
              </a:lnSpc>
            </a:pPr>
            <a:r>
              <a:rPr lang="sl-SI" sz="1800" kern="50" dirty="0">
                <a:effectLst/>
                <a:latin typeface="Calibri" panose="020F0502020204030204" pitchFamily="34" charset="0"/>
                <a:ea typeface="SimSun" panose="02010600030101010101" pitchFamily="2" charset="-122"/>
                <a:cs typeface="Calibri" panose="020F0502020204030204" pitchFamily="34" charset="0"/>
              </a:rPr>
              <a:t>prepoved razkritja identitete prijavitelja in zaupnost (6. člen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lvl="0" algn="just">
              <a:lnSpc>
                <a:spcPct val="115000"/>
              </a:lnSpc>
            </a:pPr>
            <a:r>
              <a:rPr lang="sl-SI" sz="1800" kern="50" dirty="0">
                <a:effectLst/>
                <a:latin typeface="Calibri" panose="020F0502020204030204" pitchFamily="34" charset="0"/>
                <a:ea typeface="SimSun" panose="02010600030101010101" pitchFamily="2" charset="-122"/>
                <a:cs typeface="Calibri" panose="020F0502020204030204" pitchFamily="34" charset="0"/>
              </a:rPr>
              <a:t>izključitev odgovornosti glede razkritja (21. člen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lvl="0" algn="just">
              <a:lnSpc>
                <a:spcPct val="115000"/>
              </a:lnSpc>
            </a:pPr>
            <a:r>
              <a:rPr lang="sl-SI" sz="1800" kern="50" dirty="0">
                <a:effectLst/>
                <a:latin typeface="Calibri" panose="020F0502020204030204" pitchFamily="34" charset="0"/>
                <a:ea typeface="SimSun" panose="02010600030101010101" pitchFamily="2" charset="-122"/>
                <a:cs typeface="Calibri" panose="020F0502020204030204" pitchFamily="34" charset="0"/>
              </a:rPr>
              <a:t>sodno varstvo in začasne odredbe v primeru povračilnih ukrepov (22. člen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lvl="0" algn="just">
              <a:lnSpc>
                <a:spcPct val="115000"/>
              </a:lnSpc>
            </a:pPr>
            <a:r>
              <a:rPr lang="sl-SI" sz="1800" kern="50" dirty="0">
                <a:effectLst/>
                <a:latin typeface="Calibri" panose="020F0502020204030204" pitchFamily="34" charset="0"/>
                <a:ea typeface="SimSun" panose="02010600030101010101" pitchFamily="2" charset="-122"/>
                <a:cs typeface="Calibri" panose="020F0502020204030204" pitchFamily="34" charset="0"/>
              </a:rPr>
              <a:t>brezplačna pravna pomoč (23. člen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lvl="0" algn="just">
              <a:lnSpc>
                <a:spcPct val="115000"/>
              </a:lnSpc>
            </a:pPr>
            <a:r>
              <a:rPr lang="sl-SI" sz="1800" kern="50" dirty="0">
                <a:effectLst/>
                <a:latin typeface="Calibri" panose="020F0502020204030204" pitchFamily="34" charset="0"/>
                <a:ea typeface="SimSun" panose="02010600030101010101" pitchFamily="2" charset="-122"/>
                <a:cs typeface="Calibri" panose="020F0502020204030204" pitchFamily="34" charset="0"/>
              </a:rPr>
              <a:t>nadomestilo za primer brezposelnosti (24. člen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lvl="0" algn="just">
              <a:lnSpc>
                <a:spcPct val="115000"/>
              </a:lnSpc>
            </a:pPr>
            <a:r>
              <a:rPr lang="sl-SI" sz="1800" kern="50" dirty="0">
                <a:effectLst/>
                <a:latin typeface="Calibri" panose="020F0502020204030204" pitchFamily="34" charset="0"/>
                <a:ea typeface="Helvetica" panose="020B0604020202020204" pitchFamily="34" charset="0"/>
                <a:cs typeface="Calibri" panose="020F0502020204030204" pitchFamily="34" charset="0"/>
              </a:rPr>
              <a:t>psihološka podpora (25. člen </a:t>
            </a:r>
            <a:r>
              <a:rPr lang="sl-SI" sz="1800" kern="50" dirty="0" err="1">
                <a:effectLst/>
                <a:latin typeface="Calibri" panose="020F0502020204030204" pitchFamily="34" charset="0"/>
                <a:ea typeface="Helvetica" panose="020B0604020202020204" pitchFamily="34" charset="0"/>
                <a:cs typeface="Calibri" panose="020F0502020204030204" pitchFamily="34" charset="0"/>
              </a:rPr>
              <a:t>ZZPri</a:t>
            </a:r>
            <a:r>
              <a:rPr lang="sl-SI" sz="1800" kern="50" dirty="0">
                <a:effectLst/>
                <a:latin typeface="Calibri" panose="020F0502020204030204" pitchFamily="34" charset="0"/>
                <a:ea typeface="Helvetica" panose="020B0604020202020204" pitchFamily="34" charset="0"/>
                <a:cs typeface="Calibri" panose="020F0502020204030204" pitchFamily="34" charset="0"/>
              </a:rPr>
              <a:t>).</a:t>
            </a:r>
            <a:endParaRPr lang="sl-SI" sz="1800" kern="50" dirty="0">
              <a:effectLst/>
              <a:latin typeface="Calibri" panose="020F0502020204030204" pitchFamily="34" charset="0"/>
              <a:ea typeface="SimSun" panose="02010600030101010101" pitchFamily="2" charset="-122"/>
              <a:cs typeface="Calibri" panose="020F0502020204030204" pitchFamily="34" charset="0"/>
            </a:endParaRPr>
          </a:p>
          <a:p>
            <a:endParaRPr lang="sl-SI" dirty="0"/>
          </a:p>
        </p:txBody>
      </p:sp>
    </p:spTree>
    <p:extLst>
      <p:ext uri="{BB962C8B-B14F-4D97-AF65-F5344CB8AC3E}">
        <p14:creationId xmlns:p14="http://schemas.microsoft.com/office/powerpoint/2010/main" val="129180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9E8BFF-4762-DAAE-82C1-013BC506A77A}"/>
              </a:ext>
            </a:extLst>
          </p:cNvPr>
          <p:cNvSpPr>
            <a:spLocks noGrp="1"/>
          </p:cNvSpPr>
          <p:nvPr>
            <p:ph type="title"/>
          </p:nvPr>
        </p:nvSpPr>
        <p:spPr/>
        <p:txBody>
          <a:bodyPr>
            <a:normAutofit/>
          </a:bodyPr>
          <a:lstStyle/>
          <a:p>
            <a:r>
              <a:rPr lang="sl-SI" sz="2800" b="1" dirty="0">
                <a:latin typeface="+mn-lt"/>
              </a:rPr>
              <a:t>Zaščita identitete prijavitelja</a:t>
            </a:r>
          </a:p>
        </p:txBody>
      </p:sp>
      <p:sp>
        <p:nvSpPr>
          <p:cNvPr id="3" name="Označba mesta vsebine 2">
            <a:extLst>
              <a:ext uri="{FF2B5EF4-FFF2-40B4-BE49-F238E27FC236}">
                <a16:creationId xmlns:a16="http://schemas.microsoft.com/office/drawing/2014/main" id="{FD85E943-9F42-5225-1670-1EA2DF9D4753}"/>
              </a:ext>
            </a:extLst>
          </p:cNvPr>
          <p:cNvSpPr>
            <a:spLocks noGrp="1"/>
          </p:cNvSpPr>
          <p:nvPr>
            <p:ph idx="1"/>
          </p:nvPr>
        </p:nvSpPr>
        <p:spPr/>
        <p:txBody>
          <a:bodyPr/>
          <a:lstStyle/>
          <a:p>
            <a:pPr algn="just"/>
            <a:endParaRPr lang="sl-SI" sz="1800" b="0" i="0" u="none" strike="noStrike" baseline="0" dirty="0">
              <a:latin typeface="Helvetica" panose="020B0604020202020204" pitchFamily="34" charset="0"/>
            </a:endParaRPr>
          </a:p>
          <a:p>
            <a:pPr algn="just"/>
            <a:r>
              <a:rPr lang="en-GB" sz="1800" b="0" i="0" u="none" strike="noStrike" baseline="0" dirty="0" err="1">
                <a:latin typeface="+mn-lt"/>
              </a:rPr>
              <a:t>Nihče</a:t>
            </a:r>
            <a:r>
              <a:rPr lang="en-GB" sz="1800" b="0" i="0" u="none" strike="noStrike" baseline="0" dirty="0">
                <a:latin typeface="+mn-lt"/>
              </a:rPr>
              <a:t> ne </a:t>
            </a:r>
            <a:r>
              <a:rPr lang="en-GB" sz="1800" b="0" i="0" u="none" strike="noStrike" baseline="0" dirty="0" err="1">
                <a:latin typeface="+mn-lt"/>
              </a:rPr>
              <a:t>sme</a:t>
            </a:r>
            <a:r>
              <a:rPr lang="en-GB" sz="1800" b="0" i="0" u="none" strike="noStrike" baseline="0" dirty="0">
                <a:latin typeface="+mn-lt"/>
              </a:rPr>
              <a:t> </a:t>
            </a:r>
            <a:r>
              <a:rPr lang="en-GB" sz="1800" b="0" i="0" u="none" strike="noStrike" baseline="0" dirty="0" err="1">
                <a:latin typeface="+mn-lt"/>
              </a:rPr>
              <a:t>razkriti</a:t>
            </a:r>
            <a:r>
              <a:rPr lang="en-GB" sz="1800" b="0" i="0" u="none" strike="noStrike" baseline="0" dirty="0">
                <a:latin typeface="+mn-lt"/>
              </a:rPr>
              <a:t> </a:t>
            </a:r>
            <a:r>
              <a:rPr lang="en-GB" sz="1800" b="0" i="0" u="none" strike="noStrike" baseline="0" dirty="0" err="1">
                <a:latin typeface="+mn-lt"/>
              </a:rPr>
              <a:t>identitete</a:t>
            </a:r>
            <a:r>
              <a:rPr lang="en-GB" sz="1800" b="0" i="0" u="none" strike="noStrike" baseline="0" dirty="0">
                <a:latin typeface="+mn-lt"/>
              </a:rPr>
              <a:t> </a:t>
            </a:r>
            <a:r>
              <a:rPr lang="en-GB" sz="1800" b="0" i="0" u="none" strike="noStrike" baseline="0" dirty="0" err="1">
                <a:latin typeface="+mn-lt"/>
              </a:rPr>
              <a:t>prijavitelja</a:t>
            </a:r>
            <a:r>
              <a:rPr lang="en-GB" sz="1800" b="0" i="0" u="none" strike="noStrike" baseline="0" dirty="0">
                <a:latin typeface="+mn-lt"/>
              </a:rPr>
              <a:t> </a:t>
            </a:r>
            <a:r>
              <a:rPr lang="en-GB" sz="1800" b="0" i="0" u="none" strike="noStrike" baseline="0" dirty="0" err="1">
                <a:latin typeface="+mn-lt"/>
              </a:rPr>
              <a:t>brez</a:t>
            </a:r>
            <a:r>
              <a:rPr lang="en-GB" sz="1800" b="0" i="0" u="none" strike="noStrike" baseline="0" dirty="0">
                <a:latin typeface="+mn-lt"/>
              </a:rPr>
              <a:t> </a:t>
            </a:r>
            <a:r>
              <a:rPr lang="en-GB" sz="1800" b="0" i="0" u="none" strike="noStrike" baseline="0" dirty="0" err="1">
                <a:latin typeface="+mn-lt"/>
              </a:rPr>
              <a:t>njegovega</a:t>
            </a:r>
            <a:r>
              <a:rPr lang="en-GB" sz="1800" b="0" i="0" u="none" strike="noStrike" baseline="0" dirty="0">
                <a:latin typeface="+mn-lt"/>
              </a:rPr>
              <a:t> </a:t>
            </a:r>
            <a:r>
              <a:rPr lang="en-GB" sz="1800" b="0" i="0" u="none" strike="noStrike" baseline="0" dirty="0" err="1">
                <a:latin typeface="+mn-lt"/>
              </a:rPr>
              <a:t>izrecnega</a:t>
            </a:r>
            <a:r>
              <a:rPr lang="sl-SI" sz="1800" dirty="0">
                <a:latin typeface="+mn-lt"/>
              </a:rPr>
              <a:t> </a:t>
            </a:r>
            <a:r>
              <a:rPr lang="en-GB" sz="1800" b="0" i="0" u="none" strike="noStrike" baseline="0" dirty="0" err="1">
                <a:latin typeface="+mn-lt"/>
              </a:rPr>
              <a:t>soglasja</a:t>
            </a:r>
            <a:r>
              <a:rPr lang="en-GB" sz="1800" b="0" i="0" u="none" strike="noStrike" baseline="0" dirty="0">
                <a:latin typeface="+mn-lt"/>
              </a:rPr>
              <a:t> </a:t>
            </a:r>
            <a:r>
              <a:rPr lang="en-GB" sz="1800" b="0" i="0" u="none" strike="noStrike" baseline="0" dirty="0" err="1">
                <a:latin typeface="+mn-lt"/>
              </a:rPr>
              <a:t>nikomur</a:t>
            </a:r>
            <a:r>
              <a:rPr lang="en-GB" sz="1800" b="0" i="0" u="none" strike="noStrike" baseline="0" dirty="0">
                <a:latin typeface="+mn-lt"/>
              </a:rPr>
              <a:t>, </a:t>
            </a:r>
            <a:r>
              <a:rPr lang="en-GB" sz="1800" b="0" i="0" u="none" strike="noStrike" baseline="0" dirty="0" err="1">
                <a:latin typeface="+mn-lt"/>
              </a:rPr>
              <a:t>razen</a:t>
            </a:r>
            <a:r>
              <a:rPr lang="en-GB" sz="1800" b="0" i="0" u="none" strike="noStrike" baseline="0" dirty="0">
                <a:latin typeface="+mn-lt"/>
              </a:rPr>
              <a:t> </a:t>
            </a:r>
            <a:r>
              <a:rPr lang="en-GB" sz="1800" b="0" i="0" u="none" strike="noStrike" baseline="0" dirty="0" err="1">
                <a:latin typeface="+mn-lt"/>
              </a:rPr>
              <a:t>zaupniku</a:t>
            </a:r>
            <a:r>
              <a:rPr lang="en-GB" sz="1800" b="0" i="0" u="none" strike="noStrike" baseline="0" dirty="0">
                <a:latin typeface="+mn-lt"/>
              </a:rPr>
              <a:t> in </a:t>
            </a:r>
            <a:r>
              <a:rPr lang="en-GB" sz="1800" b="0" i="0" u="none" strike="noStrike" baseline="0" dirty="0" err="1">
                <a:latin typeface="+mn-lt"/>
              </a:rPr>
              <a:t>organu</a:t>
            </a:r>
            <a:r>
              <a:rPr lang="en-GB" sz="1800" b="0" i="0" u="none" strike="noStrike" baseline="0" dirty="0">
                <a:latin typeface="+mn-lt"/>
              </a:rPr>
              <a:t> za </a:t>
            </a:r>
            <a:r>
              <a:rPr lang="en-GB" sz="1800" b="0" i="0" u="none" strike="noStrike" baseline="0" dirty="0" err="1">
                <a:latin typeface="+mn-lt"/>
              </a:rPr>
              <a:t>zunanjo</a:t>
            </a:r>
            <a:r>
              <a:rPr lang="en-GB"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To </a:t>
            </a:r>
            <a:r>
              <a:rPr lang="en-GB" sz="1800" b="0" i="0" u="none" strike="noStrike" baseline="0" dirty="0" err="1">
                <a:latin typeface="+mn-lt"/>
              </a:rPr>
              <a:t>velja</a:t>
            </a:r>
            <a:r>
              <a:rPr lang="en-GB" sz="1800" b="0" i="0" u="none" strike="noStrike" baseline="0" dirty="0">
                <a:latin typeface="+mn-lt"/>
              </a:rPr>
              <a:t> </a:t>
            </a:r>
            <a:r>
              <a:rPr lang="en-GB" sz="1800" b="0" i="0" u="none" strike="noStrike" baseline="0" dirty="0" err="1">
                <a:latin typeface="+mn-lt"/>
              </a:rPr>
              <a:t>tudi</a:t>
            </a:r>
            <a:r>
              <a:rPr lang="en-GB" sz="1800" b="0" i="0" u="none" strike="noStrike" baseline="0" dirty="0">
                <a:latin typeface="+mn-lt"/>
              </a:rPr>
              <a:t> za </a:t>
            </a:r>
            <a:r>
              <a:rPr lang="en-GB" sz="1800" b="0" i="0" u="none" strike="noStrike" baseline="0" dirty="0" err="1">
                <a:latin typeface="+mn-lt"/>
              </a:rPr>
              <a:t>vse</a:t>
            </a:r>
            <a:r>
              <a:rPr lang="sl-SI" sz="1800" dirty="0">
                <a:latin typeface="+mn-lt"/>
              </a:rPr>
              <a:t> </a:t>
            </a:r>
            <a:r>
              <a:rPr lang="en-GB" sz="1800" b="0" i="0" u="none" strike="noStrike" baseline="0" dirty="0" err="1">
                <a:latin typeface="+mn-lt"/>
              </a:rPr>
              <a:t>druge</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a:t>
            </a:r>
            <a:r>
              <a:rPr lang="en-GB" sz="1800" b="0" i="0" u="none" strike="noStrike" baseline="0" dirty="0" err="1">
                <a:latin typeface="+mn-lt"/>
              </a:rPr>
              <a:t>iz</a:t>
            </a:r>
            <a:r>
              <a:rPr lang="en-GB" sz="1800" b="0" i="0" u="none" strike="noStrike" baseline="0" dirty="0">
                <a:latin typeface="+mn-lt"/>
              </a:rPr>
              <a:t> </a:t>
            </a:r>
            <a:r>
              <a:rPr lang="en-GB" sz="1800" b="0" i="0" u="none" strike="noStrike" baseline="0" dirty="0" err="1">
                <a:latin typeface="+mn-lt"/>
              </a:rPr>
              <a:t>katerih</a:t>
            </a:r>
            <a:r>
              <a:rPr lang="en-GB" sz="1800" b="0" i="0" u="none" strike="noStrike" baseline="0" dirty="0">
                <a:latin typeface="+mn-lt"/>
              </a:rPr>
              <a:t> je </a:t>
            </a:r>
            <a:r>
              <a:rPr lang="en-GB" sz="1800" b="0" i="0" u="none" strike="noStrike" baseline="0" dirty="0" err="1">
                <a:latin typeface="+mn-lt"/>
              </a:rPr>
              <a:t>mogoče</a:t>
            </a:r>
            <a:r>
              <a:rPr lang="en-GB" sz="1800" b="0" i="0" u="none" strike="noStrike" baseline="0" dirty="0">
                <a:latin typeface="+mn-lt"/>
              </a:rPr>
              <a:t> </a:t>
            </a:r>
            <a:r>
              <a:rPr lang="en-GB" sz="1800" b="0" i="0" u="none" strike="noStrike" baseline="0" dirty="0" err="1">
                <a:latin typeface="+mn-lt"/>
              </a:rPr>
              <a:t>neposredno</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posredno</a:t>
            </a:r>
            <a:r>
              <a:rPr lang="en-GB" sz="1800" b="0" i="0" u="none" strike="noStrike" baseline="0" dirty="0">
                <a:latin typeface="+mn-lt"/>
              </a:rPr>
              <a:t> </a:t>
            </a:r>
            <a:r>
              <a:rPr lang="en-GB" sz="1800" b="0" i="0" u="none" strike="noStrike" baseline="0" dirty="0" err="1">
                <a:latin typeface="+mn-lt"/>
              </a:rPr>
              <a:t>sklepati</a:t>
            </a:r>
            <a:r>
              <a:rPr lang="en-GB" sz="1800" b="0" i="0" u="none" strike="noStrike" baseline="0" dirty="0">
                <a:latin typeface="+mn-lt"/>
              </a:rPr>
              <a:t> o </a:t>
            </a:r>
            <a:r>
              <a:rPr lang="en-GB" sz="1800" b="0" i="0" u="none" strike="noStrike" baseline="0" dirty="0" err="1">
                <a:latin typeface="+mn-lt"/>
              </a:rPr>
              <a:t>identiteti</a:t>
            </a:r>
            <a:r>
              <a:rPr lang="sl-SI" sz="1800" dirty="0">
                <a:latin typeface="+mn-lt"/>
              </a:rPr>
              <a:t> </a:t>
            </a:r>
            <a:r>
              <a:rPr lang="en-GB" sz="1800" b="0" i="0" u="none" strike="noStrike" baseline="0" dirty="0" err="1">
                <a:latin typeface="+mn-lt"/>
              </a:rPr>
              <a:t>prijavitelja</a:t>
            </a:r>
            <a:r>
              <a:rPr lang="en-GB" sz="1800" b="0" i="0" u="none" strike="noStrike" baseline="0" dirty="0">
                <a:latin typeface="+mn-lt"/>
              </a:rPr>
              <a:t>.</a:t>
            </a:r>
            <a:endParaRPr lang="sl-SI" sz="1800" b="0" i="0" u="none" strike="noStrike" baseline="0" dirty="0">
              <a:latin typeface="+mn-lt"/>
            </a:endParaRPr>
          </a:p>
          <a:p>
            <a:pPr marL="0" indent="0" algn="just">
              <a:buNone/>
            </a:pPr>
            <a:endParaRPr lang="sl-SI" sz="1800" b="0" i="0" u="none" strike="noStrike" baseline="0" dirty="0">
              <a:latin typeface="+mn-lt"/>
            </a:endParaRPr>
          </a:p>
          <a:p>
            <a:pPr algn="just"/>
            <a:r>
              <a:rPr lang="en-GB" sz="1800" b="0" i="0" u="none" strike="noStrike" baseline="0" dirty="0">
                <a:latin typeface="+mn-lt"/>
              </a:rPr>
              <a:t>Za </a:t>
            </a:r>
            <a:r>
              <a:rPr lang="en-GB" sz="1800" b="0" i="0" u="none" strike="noStrike" baseline="0" dirty="0" err="1">
                <a:latin typeface="+mn-lt"/>
              </a:rPr>
              <a:t>dokumente</a:t>
            </a:r>
            <a:r>
              <a:rPr lang="en-GB" sz="1800" b="0" i="0" u="none" strike="noStrike" baseline="0" dirty="0">
                <a:latin typeface="+mn-lt"/>
              </a:rPr>
              <a:t> in </a:t>
            </a:r>
            <a:r>
              <a:rPr lang="en-GB" sz="1800" b="0" i="0" u="none" strike="noStrike" baseline="0" dirty="0" err="1">
                <a:latin typeface="+mn-lt"/>
              </a:rPr>
              <a:t>drugo</a:t>
            </a:r>
            <a:r>
              <a:rPr lang="en-GB" sz="1800" b="0" i="0" u="none" strike="noStrike" baseline="0" dirty="0">
                <a:latin typeface="+mn-lt"/>
              </a:rPr>
              <a:t> </a:t>
            </a:r>
            <a:r>
              <a:rPr lang="en-GB" sz="1800" b="0" i="0" u="none" strike="noStrike" baseline="0" dirty="0" err="1">
                <a:latin typeface="+mn-lt"/>
              </a:rPr>
              <a:t>gradivo</a:t>
            </a:r>
            <a:r>
              <a:rPr lang="en-GB" sz="1800" b="0" i="0" u="none" strike="noStrike" baseline="0" dirty="0">
                <a:latin typeface="+mn-lt"/>
              </a:rPr>
              <a:t> v </a:t>
            </a:r>
            <a:r>
              <a:rPr lang="en-GB" sz="1800" b="0" i="0" u="none" strike="noStrike" baseline="0" dirty="0" err="1">
                <a:latin typeface="+mn-lt"/>
              </a:rPr>
              <a:t>zvezi</a:t>
            </a:r>
            <a:r>
              <a:rPr lang="en-GB" sz="1800" b="0" i="0" u="none" strike="noStrike" baseline="0" dirty="0">
                <a:latin typeface="+mn-lt"/>
              </a:rPr>
              <a:t> s </a:t>
            </a:r>
            <a:r>
              <a:rPr lang="en-GB" sz="1800" b="0" i="0" u="none" strike="noStrike" baseline="0" dirty="0" err="1">
                <a:latin typeface="+mn-lt"/>
              </a:rPr>
              <a:t>prijavo</a:t>
            </a:r>
            <a:r>
              <a:rPr lang="en-GB" sz="1800" b="0" i="0" u="none" strike="noStrike" baseline="0" dirty="0">
                <a:latin typeface="+mn-lt"/>
              </a:rPr>
              <a:t> se do </a:t>
            </a:r>
            <a:r>
              <a:rPr lang="en-GB" sz="1800" b="0" i="0" u="none" strike="noStrike" baseline="0" dirty="0" err="1">
                <a:latin typeface="+mn-lt"/>
              </a:rPr>
              <a:t>konca</a:t>
            </a:r>
            <a:r>
              <a:rPr lang="en-GB" sz="1800" b="0" i="0" u="none" strike="noStrike" baseline="0" dirty="0">
                <a:latin typeface="+mn-lt"/>
              </a:rPr>
              <a:t> </a:t>
            </a:r>
            <a:r>
              <a:rPr lang="en-GB" sz="1800" b="0" i="0" u="none" strike="noStrike" baseline="0" dirty="0" err="1">
                <a:latin typeface="+mn-lt"/>
              </a:rPr>
              <a:t>postopka</a:t>
            </a:r>
            <a:r>
              <a:rPr lang="en-GB" sz="1800" b="0" i="0" u="none" strike="noStrike" baseline="0" dirty="0">
                <a:latin typeface="+mn-lt"/>
              </a:rPr>
              <a:t> ne</a:t>
            </a:r>
            <a:r>
              <a:rPr lang="sl-SI" sz="1800" b="0" i="0" u="none" strike="noStrike" baseline="0" dirty="0">
                <a:latin typeface="+mn-lt"/>
              </a:rPr>
              <a:t> </a:t>
            </a:r>
            <a:r>
              <a:rPr lang="pl-PL" sz="1800" b="0" i="0" u="none" strike="noStrike" baseline="0" dirty="0">
                <a:latin typeface="+mn-lt"/>
              </a:rPr>
              <a:t>uporabljajo določbe zakona, ki ureja dostop do informacij javnega značaja. Podatki o </a:t>
            </a:r>
            <a:r>
              <a:rPr lang="en-GB" sz="1800" b="0" i="0" u="none" strike="noStrike" baseline="0" dirty="0" err="1">
                <a:latin typeface="+mn-lt"/>
              </a:rPr>
              <a:t>identiteti</a:t>
            </a:r>
            <a:r>
              <a:rPr lang="en-GB" sz="1800" b="0" i="0" u="none" strike="noStrike" baseline="0" dirty="0">
                <a:latin typeface="+mn-lt"/>
              </a:rPr>
              <a:t> </a:t>
            </a:r>
            <a:r>
              <a:rPr lang="en-GB" sz="1800" b="0" i="0" u="none" strike="noStrike" baseline="0" dirty="0" err="1">
                <a:latin typeface="+mn-lt"/>
              </a:rPr>
              <a:t>prijavitelja</a:t>
            </a:r>
            <a:r>
              <a:rPr lang="en-GB" sz="1800" b="0" i="0" u="none" strike="noStrike" baseline="0" dirty="0">
                <a:latin typeface="+mn-lt"/>
              </a:rPr>
              <a:t> </a:t>
            </a:r>
            <a:r>
              <a:rPr lang="en-GB" sz="1800" b="0" i="0" u="none" strike="noStrike" baseline="0" dirty="0" err="1">
                <a:latin typeface="+mn-lt"/>
              </a:rPr>
              <a:t>tudi</a:t>
            </a:r>
            <a:r>
              <a:rPr lang="en-GB" sz="1800" b="0" i="0" u="none" strike="noStrike" baseline="0" dirty="0">
                <a:latin typeface="+mn-lt"/>
              </a:rPr>
              <a:t> po </a:t>
            </a:r>
            <a:r>
              <a:rPr lang="en-GB" sz="1800" b="0" i="0" u="none" strike="noStrike" baseline="0" dirty="0" err="1">
                <a:latin typeface="+mn-lt"/>
              </a:rPr>
              <a:t>koncu</a:t>
            </a:r>
            <a:r>
              <a:rPr lang="en-GB" sz="1800" b="0" i="0" u="none" strike="noStrike" baseline="0" dirty="0">
                <a:latin typeface="+mn-lt"/>
              </a:rPr>
              <a:t> </a:t>
            </a:r>
            <a:r>
              <a:rPr lang="en-GB" sz="1800" b="0" i="0" u="none" strike="noStrike" baseline="0" dirty="0" err="1">
                <a:latin typeface="+mn-lt"/>
              </a:rPr>
              <a:t>postopka</a:t>
            </a:r>
            <a:r>
              <a:rPr lang="en-GB" sz="1800" b="0" i="0" u="none" strike="noStrike" baseline="0" dirty="0">
                <a:latin typeface="+mn-lt"/>
              </a:rPr>
              <a:t> s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niso</a:t>
            </a:r>
            <a:r>
              <a:rPr lang="en-GB" sz="1800" b="0" i="0" u="none" strike="noStrike" baseline="0" dirty="0">
                <a:latin typeface="+mn-lt"/>
              </a:rPr>
              <a:t> </a:t>
            </a:r>
            <a:r>
              <a:rPr lang="en-GB" sz="1800" b="0" i="0" u="none" strike="noStrike" baseline="0" dirty="0" err="1">
                <a:latin typeface="+mn-lt"/>
              </a:rPr>
              <a:t>informacija</a:t>
            </a:r>
            <a:r>
              <a:rPr lang="en-GB" sz="1800" b="0" i="0" u="none" strike="noStrike" baseline="0" dirty="0">
                <a:latin typeface="+mn-lt"/>
              </a:rPr>
              <a:t> </a:t>
            </a:r>
            <a:r>
              <a:rPr lang="en-GB" sz="1800" b="0" i="0" u="none" strike="noStrike" baseline="0" dirty="0" err="1">
                <a:latin typeface="+mn-lt"/>
              </a:rPr>
              <a:t>javnega</a:t>
            </a:r>
            <a:r>
              <a:rPr lang="en-GB" sz="1800" b="0" i="0" u="none" strike="noStrike" baseline="0" dirty="0">
                <a:latin typeface="+mn-lt"/>
              </a:rPr>
              <a:t> </a:t>
            </a:r>
            <a:r>
              <a:rPr lang="en-GB" sz="1800" b="0" i="0" u="none" strike="noStrike" baseline="0" dirty="0" err="1">
                <a:latin typeface="+mn-lt"/>
              </a:rPr>
              <a:t>značaja</a:t>
            </a:r>
            <a:r>
              <a:rPr lang="en-GB" sz="1800" b="0" i="0" u="none" strike="noStrike" baseline="0" dirty="0">
                <a:latin typeface="+mn-lt"/>
              </a:rPr>
              <a:t>.</a:t>
            </a:r>
            <a:r>
              <a:rPr lang="sl-SI" sz="1800" b="0" i="0" u="none" strike="noStrike" baseline="0" dirty="0">
                <a:latin typeface="+mn-lt"/>
              </a:rPr>
              <a:t> </a:t>
            </a:r>
            <a:r>
              <a:rPr lang="en-GB" sz="1800" b="0" i="0" u="none" strike="noStrike" baseline="0" dirty="0">
                <a:latin typeface="+mn-lt"/>
              </a:rPr>
              <a:t>Ta </a:t>
            </a:r>
            <a:r>
              <a:rPr lang="en-GB" sz="1800" b="0" i="0" u="none" strike="noStrike" baseline="0" dirty="0" err="1">
                <a:latin typeface="+mn-lt"/>
              </a:rPr>
              <a:t>določba</a:t>
            </a:r>
            <a:r>
              <a:rPr lang="en-GB" sz="1800" b="0" i="0" u="none" strike="noStrike" baseline="0" dirty="0">
                <a:latin typeface="+mn-lt"/>
              </a:rPr>
              <a:t> </a:t>
            </a:r>
            <a:r>
              <a:rPr lang="en-GB" sz="1800" b="0" i="0" u="none" strike="noStrike" baseline="0" dirty="0" err="1">
                <a:latin typeface="+mn-lt"/>
              </a:rPr>
              <a:t>velja</a:t>
            </a:r>
            <a:r>
              <a:rPr lang="en-GB" sz="1800" b="0" i="0" u="none" strike="noStrike" baseline="0" dirty="0">
                <a:latin typeface="+mn-lt"/>
              </a:rPr>
              <a:t> </a:t>
            </a:r>
            <a:r>
              <a:rPr lang="en-GB" sz="1800" b="0" i="0" u="none" strike="noStrike" baseline="0" dirty="0" err="1">
                <a:latin typeface="+mn-lt"/>
              </a:rPr>
              <a:t>tudi</a:t>
            </a:r>
            <a:r>
              <a:rPr lang="en-GB" sz="1800" b="0" i="0" u="none" strike="noStrike" baseline="0" dirty="0">
                <a:latin typeface="+mn-lt"/>
              </a:rPr>
              <a:t> v </a:t>
            </a:r>
            <a:r>
              <a:rPr lang="en-GB" sz="1800" b="0" i="0" u="none" strike="noStrike" baseline="0" dirty="0" err="1">
                <a:latin typeface="+mn-lt"/>
              </a:rPr>
              <a:t>primeru</a:t>
            </a:r>
            <a:r>
              <a:rPr lang="en-GB" sz="1800" b="0" i="0" u="none" strike="noStrike" baseline="0" dirty="0">
                <a:latin typeface="+mn-lt"/>
              </a:rPr>
              <a:t>, ko je </a:t>
            </a:r>
            <a:r>
              <a:rPr lang="en-GB" sz="1800" b="0" i="0" u="none" strike="noStrike" baseline="0" dirty="0" err="1">
                <a:latin typeface="+mn-lt"/>
              </a:rPr>
              <a:t>dokumentarno</a:t>
            </a:r>
            <a:r>
              <a:rPr lang="en-GB" sz="1800" b="0" i="0" u="none" strike="noStrike" baseline="0" dirty="0">
                <a:latin typeface="+mn-lt"/>
              </a:rPr>
              <a:t> </a:t>
            </a:r>
            <a:r>
              <a:rPr lang="en-GB" sz="1800" b="0" i="0" u="none" strike="noStrike" baseline="0" dirty="0" err="1">
                <a:latin typeface="+mn-lt"/>
              </a:rPr>
              <a:t>gradivo</a:t>
            </a:r>
            <a:r>
              <a:rPr lang="en-GB" sz="1800" b="0" i="0" u="none" strike="noStrike" baseline="0" dirty="0">
                <a:latin typeface="+mn-lt"/>
              </a:rPr>
              <a:t> </a:t>
            </a:r>
            <a:r>
              <a:rPr lang="en-GB" sz="1800" b="0" i="0" u="none" strike="noStrike" baseline="0" dirty="0" err="1">
                <a:latin typeface="+mn-lt"/>
              </a:rPr>
              <a:t>odstopljeno</a:t>
            </a:r>
            <a:r>
              <a:rPr lang="en-GB" sz="1800" b="0" i="0" u="none" strike="noStrike" baseline="0" dirty="0">
                <a:latin typeface="+mn-lt"/>
              </a:rPr>
              <a:t> </a:t>
            </a:r>
            <a:r>
              <a:rPr lang="en-GB" sz="1800" b="0" i="0" u="none" strike="noStrike" baseline="0" dirty="0" err="1">
                <a:latin typeface="+mn-lt"/>
              </a:rPr>
              <a:t>drugemu</a:t>
            </a:r>
            <a:r>
              <a:rPr lang="sl-SI" sz="1800" dirty="0">
                <a:latin typeface="+mn-lt"/>
              </a:rPr>
              <a:t> </a:t>
            </a:r>
            <a:r>
              <a:rPr lang="en-GB" sz="1800" b="0" i="0" u="none" strike="noStrike" baseline="0" dirty="0" err="1">
                <a:latin typeface="+mn-lt"/>
              </a:rPr>
              <a:t>organu</a:t>
            </a:r>
            <a:r>
              <a:rPr lang="en-GB" sz="1800" b="0" i="0" u="none" strike="noStrike" baseline="0" dirty="0">
                <a:latin typeface="+mn-lt"/>
              </a:rPr>
              <a:t> v </a:t>
            </a:r>
            <a:r>
              <a:rPr lang="en-GB" sz="1800" b="0" i="0" u="none" strike="noStrike" baseline="0" dirty="0" err="1">
                <a:latin typeface="+mn-lt"/>
              </a:rPr>
              <a:t>pristojno</a:t>
            </a:r>
            <a:r>
              <a:rPr lang="en-GB" sz="1800" b="0" i="0" u="none" strike="noStrike" baseline="0" dirty="0">
                <a:latin typeface="+mn-lt"/>
              </a:rPr>
              <a:t> </a:t>
            </a:r>
            <a:r>
              <a:rPr lang="en-GB" sz="1800" b="0" i="0" u="none" strike="noStrike" baseline="0" dirty="0" err="1">
                <a:latin typeface="+mn-lt"/>
              </a:rPr>
              <a:t>obravnavo</a:t>
            </a:r>
            <a:r>
              <a:rPr lang="en-GB" sz="1800" b="0" i="0" u="none" strike="noStrike" baseline="0" dirty="0">
                <a:latin typeface="+mn-lt"/>
              </a:rPr>
              <a:t>.</a:t>
            </a:r>
            <a:endParaRPr lang="sl-SI" sz="1800" b="0" i="0" u="none" strike="noStrike" baseline="0" dirty="0">
              <a:latin typeface="+mn-lt"/>
            </a:endParaRPr>
          </a:p>
          <a:p>
            <a:pPr marL="0" indent="0" algn="just">
              <a:buNone/>
            </a:pPr>
            <a:endParaRPr lang="sl-SI" sz="1800" b="0" i="0" u="none" strike="noStrike" baseline="0" dirty="0">
              <a:latin typeface="+mn-lt"/>
            </a:endParaRPr>
          </a:p>
          <a:p>
            <a:pPr algn="just"/>
            <a:r>
              <a:rPr lang="sl-SI" sz="1800" kern="50" dirty="0" err="1">
                <a:effectLst/>
                <a:latin typeface="+mn-lt"/>
                <a:ea typeface="SimSun" panose="02010600030101010101" pitchFamily="2" charset="-122"/>
                <a:cs typeface="Calibri" panose="020F0502020204030204" pitchFamily="34" charset="0"/>
              </a:rPr>
              <a:t>Prekrškovne</a:t>
            </a:r>
            <a:r>
              <a:rPr lang="sl-SI" sz="1800" kern="50" dirty="0">
                <a:effectLst/>
                <a:latin typeface="+mn-lt"/>
                <a:ea typeface="SimSun" panose="02010600030101010101" pitchFamily="2" charset="-122"/>
                <a:cs typeface="Calibri" panose="020F0502020204030204" pitchFamily="34" charset="0"/>
              </a:rPr>
              <a:t> določbe</a:t>
            </a:r>
            <a:r>
              <a:rPr lang="sl-SI" sz="1800" kern="50" dirty="0">
                <a:latin typeface="+mn-lt"/>
                <a:ea typeface="SimSun" panose="02010600030101010101" pitchFamily="2" charset="-122"/>
                <a:cs typeface="Calibri" panose="020F0502020204030204" pitchFamily="34" charset="0"/>
              </a:rPr>
              <a:t>.</a:t>
            </a:r>
            <a:endParaRPr lang="sl-SI" sz="1800" kern="50" dirty="0">
              <a:effectLst/>
              <a:latin typeface="+mn-l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72033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278421-895A-D3DF-9874-662EF29F7F0E}"/>
              </a:ext>
            </a:extLst>
          </p:cNvPr>
          <p:cNvSpPr>
            <a:spLocks noGrp="1"/>
          </p:cNvSpPr>
          <p:nvPr>
            <p:ph type="title"/>
          </p:nvPr>
        </p:nvSpPr>
        <p:spPr/>
        <p:txBody>
          <a:bodyPr>
            <a:normAutofit/>
          </a:bodyPr>
          <a:lstStyle/>
          <a:p>
            <a:r>
              <a:rPr lang="sl-SI" sz="2800" b="1" dirty="0">
                <a:latin typeface="+mn-lt"/>
              </a:rPr>
              <a:t>Kdaj lahko zaupnik razkrije identiteto prijavitelja?</a:t>
            </a:r>
          </a:p>
        </p:txBody>
      </p:sp>
      <p:sp>
        <p:nvSpPr>
          <p:cNvPr id="3" name="Označba mesta vsebine 2">
            <a:extLst>
              <a:ext uri="{FF2B5EF4-FFF2-40B4-BE49-F238E27FC236}">
                <a16:creationId xmlns:a16="http://schemas.microsoft.com/office/drawing/2014/main" id="{FB354836-CEA3-6F89-A889-491A3EBEEC77}"/>
              </a:ext>
            </a:extLst>
          </p:cNvPr>
          <p:cNvSpPr>
            <a:spLocks noGrp="1"/>
          </p:cNvSpPr>
          <p:nvPr>
            <p:ph idx="1"/>
          </p:nvPr>
        </p:nvSpPr>
        <p:spPr/>
        <p:txBody>
          <a:bodyPr/>
          <a:lstStyle/>
          <a:p>
            <a:pPr marL="0" indent="0" algn="just">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Zaupnik lahko identiteto prijavitelja razkrije </a:t>
            </a:r>
            <a:r>
              <a:rPr lang="sl-SI" sz="1800" b="1" kern="50" dirty="0">
                <a:effectLst/>
                <a:latin typeface="Calibri" panose="020F0502020204030204" pitchFamily="34" charset="0"/>
                <a:ea typeface="SimSun" panose="02010600030101010101" pitchFamily="2" charset="-122"/>
                <a:cs typeface="Arial" panose="020B0604020202020204" pitchFamily="34" charset="0"/>
              </a:rPr>
              <a:t>v treh primerih</a:t>
            </a:r>
            <a:r>
              <a:rPr lang="sl-SI" sz="1800" kern="50" dirty="0">
                <a:effectLst/>
                <a:latin typeface="Calibri" panose="020F0502020204030204" pitchFamily="34" charset="0"/>
                <a:ea typeface="SimSun" panose="02010600030101010101" pitchFamily="2" charset="-122"/>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Arial" panose="020B0604020202020204" pitchFamily="34" charset="0"/>
              </a:rPr>
              <a:t>če se prijavitelj strinja z razkritjem (zaupnik bo prosil za soglasje);</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Arial" panose="020B0604020202020204" pitchFamily="34" charset="0"/>
              </a:rPr>
              <a:t>če to zahteva državni tožilec, kadar je to nujno potrebno zaradi preiskovanja kaznivih dejanj (o razkritju identitete tožilstvu je prijavitelj predhodno obveščen);</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Arial" panose="020B0604020202020204" pitchFamily="34" charset="0"/>
              </a:rPr>
              <a:t>če to zahteva sodišče, ko je to potrebno zaradi sodnih postopkov, vključno s sodnimi postopki zaradi zaščite pravice osebe, ki jo prijava zadeva (o razkritju identitete sodišču je prijavitelj predhodno obveščen).</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0" indent="0" algn="just">
              <a:lnSpc>
                <a:spcPct val="115000"/>
              </a:lnSpc>
              <a:buNone/>
            </a:pPr>
            <a:endParaRPr lang="sl-SI" sz="1800"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Ne glede na navedeno </a:t>
            </a:r>
            <a:r>
              <a:rPr lang="sl-SI" sz="1800" b="1" kern="50" dirty="0">
                <a:effectLst/>
                <a:latin typeface="Calibri" panose="020F0502020204030204" pitchFamily="34" charset="0"/>
                <a:ea typeface="Helvetica" panose="020B0604020202020204" pitchFamily="34" charset="0"/>
                <a:cs typeface="Arial" panose="020B0604020202020204" pitchFamily="34" charset="0"/>
              </a:rPr>
              <a:t>ne sme </a:t>
            </a:r>
            <a:r>
              <a:rPr lang="sl-SI" sz="1800" kern="50" dirty="0">
                <a:effectLst/>
                <a:latin typeface="Calibri" panose="020F0502020204030204" pitchFamily="34" charset="0"/>
                <a:ea typeface="Helvetica" panose="020B0604020202020204" pitchFamily="34" charset="0"/>
                <a:cs typeface="Arial" panose="020B0604020202020204" pitchFamily="34" charset="0"/>
              </a:rPr>
              <a:t>nihče razkriti identitete prijavitelja, če bi razkritje ogrozilo življenje ali resno ogrozilo javni interes, varnost ali obrambo države.</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138387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0D63E3-ADBF-2D2C-68F7-518C5375E7E2}"/>
              </a:ext>
            </a:extLst>
          </p:cNvPr>
          <p:cNvSpPr>
            <a:spLocks noGrp="1"/>
          </p:cNvSpPr>
          <p:nvPr>
            <p:ph type="title"/>
          </p:nvPr>
        </p:nvSpPr>
        <p:spPr/>
        <p:txBody>
          <a:bodyPr/>
          <a:lstStyle/>
          <a:p>
            <a:endParaRPr lang="en-GB" dirty="0"/>
          </a:p>
        </p:txBody>
      </p:sp>
      <p:pic>
        <p:nvPicPr>
          <p:cNvPr id="4" name="Ograda vsebine 3">
            <a:extLst>
              <a:ext uri="{FF2B5EF4-FFF2-40B4-BE49-F238E27FC236}">
                <a16:creationId xmlns:a16="http://schemas.microsoft.com/office/drawing/2014/main" id="{FB5F46EA-FADB-F8FC-BB17-99C26A6E8E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038" y="2045855"/>
            <a:ext cx="3528533" cy="4119563"/>
          </a:xfrm>
        </p:spPr>
      </p:pic>
    </p:spTree>
    <p:extLst>
      <p:ext uri="{BB962C8B-B14F-4D97-AF65-F5344CB8AC3E}">
        <p14:creationId xmlns:p14="http://schemas.microsoft.com/office/powerpoint/2010/main" val="2344864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A35454-3799-7C69-9F25-8D7BE265DCB8}"/>
              </a:ext>
            </a:extLst>
          </p:cNvPr>
          <p:cNvSpPr>
            <a:spLocks noGrp="1"/>
          </p:cNvSpPr>
          <p:nvPr>
            <p:ph type="title"/>
          </p:nvPr>
        </p:nvSpPr>
        <p:spPr/>
        <p:txBody>
          <a:bodyPr>
            <a:normAutofit/>
          </a:bodyPr>
          <a:lstStyle/>
          <a:p>
            <a:r>
              <a:rPr lang="sl-SI" sz="2800" b="1" dirty="0">
                <a:latin typeface="+mn-lt"/>
              </a:rPr>
              <a:t>Izključitev odgovornosti glede razkritja</a:t>
            </a:r>
          </a:p>
        </p:txBody>
      </p:sp>
      <p:sp>
        <p:nvSpPr>
          <p:cNvPr id="3" name="Označba mesta vsebine 2">
            <a:extLst>
              <a:ext uri="{FF2B5EF4-FFF2-40B4-BE49-F238E27FC236}">
                <a16:creationId xmlns:a16="http://schemas.microsoft.com/office/drawing/2014/main" id="{7BD41621-2847-E425-EE08-A6B2A61CF4B0}"/>
              </a:ext>
            </a:extLst>
          </p:cNvPr>
          <p:cNvSpPr>
            <a:spLocks noGrp="1"/>
          </p:cNvSpPr>
          <p:nvPr>
            <p:ph idx="1"/>
          </p:nvPr>
        </p:nvSpPr>
        <p:spPr/>
        <p:txBody>
          <a:bodyPr/>
          <a:lstStyle/>
          <a:p>
            <a:pPr marL="0" indent="0" algn="just">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Prijavitelj, ki informacije o kršitvah prijavi ali javno razkrije v skladu z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ZZPri</a:t>
            </a:r>
            <a:r>
              <a:rPr lang="sl-SI" sz="1800" dirty="0">
                <a:effectLst/>
                <a:latin typeface="Calibri" panose="020F0502020204030204" pitchFamily="34" charset="0"/>
                <a:ea typeface="Calibri" panose="020F0502020204030204" pitchFamily="34" charset="0"/>
                <a:cs typeface="Times New Roman" panose="02020603050405020304" pitchFamily="18" charset="0"/>
              </a:rPr>
              <a:t>, ne krši nobene omejitve ali prepovedi glede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razkritja informacij </a:t>
            </a:r>
            <a:r>
              <a:rPr lang="sl-SI" sz="1800" dirty="0">
                <a:effectLst/>
                <a:latin typeface="Calibri" panose="020F0502020204030204" pitchFamily="34" charset="0"/>
                <a:ea typeface="Calibri" panose="020F0502020204030204" pitchFamily="34" charset="0"/>
                <a:cs typeface="Times New Roman" panose="02020603050405020304" pitchFamily="18" charset="0"/>
              </a:rPr>
              <a:t>in ne nosi nobene odgovornosti, povezane s takšno prijavo ali javnim razkritjem, pod pogojem, da ni prijavil ali javno razkril neresničnih informacij in je na podlagi utemeljenih razlogov menil, da je bila prijava ali javno razkritje takšnih informacij nujno za razkritje kršitve na podlagi zakona.</a:t>
            </a:r>
          </a:p>
          <a:p>
            <a:pPr marL="0" indent="0" algn="jus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sl-SI" sz="1800" dirty="0">
                <a:latin typeface="Calibri" panose="020F0502020204030204" pitchFamily="34" charset="0"/>
                <a:ea typeface="Calibri" panose="020F0502020204030204" pitchFamily="34" charset="0"/>
                <a:cs typeface="Times New Roman" panose="02020603050405020304" pitchFamily="18" charset="0"/>
              </a:rPr>
              <a:t>P</a:t>
            </a:r>
            <a:r>
              <a:rPr lang="sl-SI" sz="1800" dirty="0">
                <a:effectLst/>
                <a:latin typeface="Calibri" panose="020F0502020204030204" pitchFamily="34" charset="0"/>
                <a:ea typeface="Calibri" panose="020F0502020204030204" pitchFamily="34" charset="0"/>
                <a:cs typeface="Times New Roman" panose="02020603050405020304" pitchFamily="18" charset="0"/>
              </a:rPr>
              <a:t>rijava ali javno razkritje informacij, ki vključujejo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poslovne skrivnosti</a:t>
            </a:r>
            <a:r>
              <a:rPr lang="sl-SI" sz="1800" dirty="0">
                <a:effectLst/>
                <a:latin typeface="Calibri" panose="020F0502020204030204" pitchFamily="34" charset="0"/>
                <a:ea typeface="Calibri" panose="020F0502020204030204" pitchFamily="34" charset="0"/>
                <a:cs typeface="Times New Roman" panose="02020603050405020304" pitchFamily="18" charset="0"/>
              </a:rPr>
              <a:t>, ni protipravno, ne glede na določbe zakona, ki ureja poslovno skrivnost, če ju prijavitelj prijavi ali razkrije v skladu z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ZZPri</a:t>
            </a:r>
            <a:r>
              <a:rPr lang="sl-SI" sz="1800" dirty="0">
                <a:effectLst/>
                <a:latin typeface="Calibri" panose="020F0502020204030204" pitchFamily="34" charset="0"/>
                <a:ea typeface="Calibri" panose="020F0502020204030204" pitchFamily="34" charset="0"/>
                <a:cs typeface="Times New Roman" panose="02020603050405020304" pitchFamily="18" charset="0"/>
              </a:rPr>
              <a:t>. V morebitnih postopkih zoper prijavitelja zaradi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obrekovanja, kršitve avtorskih pravic, kršitve zaupnosti informacij, kršitve pravil o varstvu podatkov ali odškodninskih zahtevkov</a:t>
            </a:r>
            <a:r>
              <a:rPr lang="sl-SI" sz="1800" dirty="0">
                <a:effectLst/>
                <a:latin typeface="Calibri" panose="020F0502020204030204" pitchFamily="34" charset="0"/>
                <a:ea typeface="Calibri" panose="020F0502020204030204" pitchFamily="34" charset="0"/>
                <a:cs typeface="Times New Roman" panose="02020603050405020304" pitchFamily="18" charset="0"/>
              </a:rPr>
              <a:t>, prijavitelj ne nosi nobene odgovornosti zaradi prijav ali javnih razkritij na podlagi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ZZPr</a:t>
            </a:r>
            <a:r>
              <a:rPr lang="sl-SI" sz="1800" dirty="0" err="1">
                <a:latin typeface="Calibri" panose="020F0502020204030204" pitchFamily="34" charset="0"/>
                <a:ea typeface="Calibri" panose="020F0502020204030204" pitchFamily="34" charset="0"/>
                <a:cs typeface="Times New Roman" panose="02020603050405020304" pitchFamily="18" charset="0"/>
              </a:rPr>
              <a:t>i</a:t>
            </a:r>
            <a:r>
              <a:rPr lang="sl-SI" sz="1800" dirty="0">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sl-SI" sz="1800" u="sng" dirty="0">
                <a:latin typeface="Calibri" panose="020F0502020204030204" pitchFamily="34" charset="0"/>
                <a:ea typeface="Calibri" panose="020F0502020204030204" pitchFamily="34" charset="0"/>
                <a:cs typeface="Times New Roman" panose="02020603050405020304" pitchFamily="18" charset="0"/>
              </a:rPr>
              <a:t>Izjeme:</a:t>
            </a:r>
            <a:r>
              <a:rPr lang="sl-SI" sz="1800" dirty="0">
                <a:latin typeface="Calibri" panose="020F0502020204030204" pitchFamily="34" charset="0"/>
                <a:ea typeface="Calibri" panose="020F0502020204030204" pitchFamily="34" charset="0"/>
                <a:cs typeface="Times New Roman" panose="02020603050405020304" pitchFamily="18" charset="0"/>
              </a:rPr>
              <a:t> tajni podatki, poklicne skrivnosti.</a:t>
            </a:r>
          </a:p>
          <a:p>
            <a:pPr marL="0" indent="0" algn="just">
              <a:buNone/>
            </a:pPr>
            <a:endParaRPr lang="sl-SI" sz="1800" dirty="0">
              <a:latin typeface="Calibri" panose="020F0502020204030204" pitchFamily="34" charset="0"/>
              <a:cs typeface="Times New Roman" panose="02020603050405020304" pitchFamily="18" charset="0"/>
            </a:endParaRPr>
          </a:p>
          <a:p>
            <a:pPr marL="0" indent="0" algn="just">
              <a:buNone/>
            </a:pPr>
            <a:endParaRPr lang="sl-SI" dirty="0"/>
          </a:p>
        </p:txBody>
      </p:sp>
    </p:spTree>
    <p:extLst>
      <p:ext uri="{BB962C8B-B14F-4D97-AF65-F5344CB8AC3E}">
        <p14:creationId xmlns:p14="http://schemas.microsoft.com/office/powerpoint/2010/main" val="182187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B9AA78-A4E8-7CA4-81EF-0C3E6B4D4EB0}"/>
              </a:ext>
            </a:extLst>
          </p:cNvPr>
          <p:cNvSpPr>
            <a:spLocks noGrp="1"/>
          </p:cNvSpPr>
          <p:nvPr>
            <p:ph type="title"/>
          </p:nvPr>
        </p:nvSpPr>
        <p:spPr/>
        <p:txBody>
          <a:bodyPr>
            <a:normAutofit/>
          </a:bodyPr>
          <a:lstStyle/>
          <a:p>
            <a:r>
              <a:rPr lang="sl-SI" sz="2800" b="1" dirty="0">
                <a:latin typeface="+mn-lt"/>
              </a:rPr>
              <a:t>Sodno varstvo</a:t>
            </a:r>
          </a:p>
        </p:txBody>
      </p:sp>
      <p:sp>
        <p:nvSpPr>
          <p:cNvPr id="3" name="Označba mesta vsebine 2">
            <a:extLst>
              <a:ext uri="{FF2B5EF4-FFF2-40B4-BE49-F238E27FC236}">
                <a16:creationId xmlns:a16="http://schemas.microsoft.com/office/drawing/2014/main" id="{B2114D32-FDF8-EDF0-3C5F-5C2B9C4555DD}"/>
              </a:ext>
            </a:extLst>
          </p:cNvPr>
          <p:cNvSpPr>
            <a:spLocks noGrp="1"/>
          </p:cNvSpPr>
          <p:nvPr>
            <p:ph idx="1"/>
          </p:nvPr>
        </p:nvSpPr>
        <p:spPr/>
        <p:txBody>
          <a:bodyPr/>
          <a:lstStyle/>
          <a:p>
            <a:pPr marL="0" indent="0" algn="just">
              <a:lnSpc>
                <a:spcPct val="115000"/>
              </a:lnSpc>
              <a:buNone/>
            </a:pPr>
            <a:endParaRPr lang="sl-SI" sz="1800" kern="50" dirty="0">
              <a:effectLst/>
              <a:latin typeface="Calibri" panose="020F0502020204030204" pitchFamily="34"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Prijavitelj lahko zaradi povračilnih ukrepov uveljavlja sodno varstvo z </a:t>
            </a:r>
            <a:r>
              <a:rPr lang="sl-SI" sz="1800" b="1" kern="50" dirty="0">
                <a:effectLst/>
                <a:latin typeface="Calibri" panose="020F0502020204030204" pitchFamily="34" charset="0"/>
                <a:ea typeface="SimSun" panose="02010600030101010101" pitchFamily="2" charset="-122"/>
                <a:cs typeface="Arial" panose="020B0604020202020204" pitchFamily="34" charset="0"/>
              </a:rPr>
              <a:t>vložitvijo tožbe</a:t>
            </a:r>
            <a:r>
              <a:rPr lang="sl-SI" sz="1800" kern="50" dirty="0">
                <a:effectLst/>
                <a:latin typeface="Calibri" panose="020F0502020204030204" pitchFamily="34" charset="0"/>
                <a:ea typeface="SimSun" panose="02010600030101010101" pitchFamily="2" charset="-122"/>
                <a:cs typeface="Arial" panose="020B0604020202020204" pitchFamily="34" charset="0"/>
              </a:rPr>
              <a:t> in </a:t>
            </a:r>
            <a:r>
              <a:rPr lang="sl-SI" sz="1800" b="1" kern="50" dirty="0">
                <a:effectLst/>
                <a:latin typeface="Calibri" panose="020F0502020204030204" pitchFamily="34" charset="0"/>
                <a:ea typeface="SimSun" panose="02010600030101010101" pitchFamily="2" charset="-122"/>
                <a:cs typeface="Arial" panose="020B0604020202020204" pitchFamily="34" charset="0"/>
              </a:rPr>
              <a:t>zahteve za izdajo začasne odredbe</a:t>
            </a:r>
            <a:r>
              <a:rPr lang="sl-SI" sz="1800" kern="50" dirty="0">
                <a:effectLst/>
                <a:latin typeface="Calibri" panose="020F0502020204030204" pitchFamily="34" charset="0"/>
                <a:ea typeface="SimSun" panose="02010600030101010101" pitchFamily="2" charset="-122"/>
                <a:cs typeface="Arial" panose="020B0604020202020204" pitchFamily="34" charset="0"/>
              </a:rPr>
              <a:t> pri pristojnem sodišču. </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Naloga zaupnika je, da prijavitelju nudi osnovne informacije v zvezi s pravnimi možnostmi sodnega varstva pred povračilnimi ukrepi v skladu z </a:t>
            </a:r>
            <a:r>
              <a:rPr lang="sl-SI" sz="1800" kern="50" dirty="0" err="1">
                <a:effectLst/>
                <a:latin typeface="Calibri" panose="020F0502020204030204" pitchFamily="34" charset="0"/>
                <a:ea typeface="Helvetica" panose="020B0604020202020204" pitchFamily="34" charset="0"/>
                <a:cs typeface="Arial" panose="020B0604020202020204" pitchFamily="34" charset="0"/>
              </a:rPr>
              <a:t>ZZPri</a:t>
            </a:r>
            <a:r>
              <a:rPr lang="sl-SI" sz="1800" kern="50" dirty="0">
                <a:effectLst/>
                <a:latin typeface="Calibri" panose="020F0502020204030204" pitchFamily="34" charset="0"/>
                <a:ea typeface="Helvetica" panose="020B0604020202020204" pitchFamily="34" charset="0"/>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možnost vložitve tožbe in zahteve za izdajo začasne odredbe;</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sodni postopki so nujni;</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prijavitelj je oproščen plačila sodne takse;</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obrnjeno dokazno breme.</a:t>
            </a:r>
            <a:endParaRPr lang="sl-SI" sz="1800" kern="50" dirty="0">
              <a:effectLst/>
              <a:latin typeface="Symbol" panose="05050102010706020507" pitchFamily="18" charset="2"/>
              <a:ea typeface="SimSun" panose="02010600030101010101" pitchFamily="2" charset="-122"/>
              <a:cs typeface="OpenSymbol"/>
            </a:endParaRPr>
          </a:p>
          <a:p>
            <a:endParaRPr lang="sl-SI" dirty="0"/>
          </a:p>
        </p:txBody>
      </p:sp>
    </p:spTree>
    <p:extLst>
      <p:ext uri="{BB962C8B-B14F-4D97-AF65-F5344CB8AC3E}">
        <p14:creationId xmlns:p14="http://schemas.microsoft.com/office/powerpoint/2010/main" val="176793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F05F8B-A0FC-F4B1-8D4E-DC40E8F0C81E}"/>
              </a:ext>
            </a:extLst>
          </p:cNvPr>
          <p:cNvSpPr>
            <a:spLocks noGrp="1"/>
          </p:cNvSpPr>
          <p:nvPr>
            <p:ph type="title"/>
          </p:nvPr>
        </p:nvSpPr>
        <p:spPr/>
        <p:txBody>
          <a:bodyPr>
            <a:normAutofit/>
          </a:bodyPr>
          <a:lstStyle/>
          <a:p>
            <a:r>
              <a:rPr lang="sl-SI" sz="2800" b="1" dirty="0">
                <a:latin typeface="+mn-lt"/>
              </a:rPr>
              <a:t>Brezplačna pravna pomoč</a:t>
            </a:r>
          </a:p>
        </p:txBody>
      </p:sp>
      <p:sp>
        <p:nvSpPr>
          <p:cNvPr id="3" name="Označba mesta vsebine 2">
            <a:extLst>
              <a:ext uri="{FF2B5EF4-FFF2-40B4-BE49-F238E27FC236}">
                <a16:creationId xmlns:a16="http://schemas.microsoft.com/office/drawing/2014/main" id="{19C14504-36F5-1D6B-B612-42C6ED9616E6}"/>
              </a:ext>
            </a:extLst>
          </p:cNvPr>
          <p:cNvSpPr>
            <a:spLocks noGrp="1"/>
          </p:cNvSpPr>
          <p:nvPr>
            <p:ph idx="1"/>
          </p:nvPr>
        </p:nvSpPr>
        <p:spPr/>
        <p:txBody>
          <a:bodyPr>
            <a:normAutofit lnSpcReduction="10000"/>
          </a:bodyPr>
          <a:lstStyle/>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Prijavitelj je v sodnih postopkih upravičen do brezplačne pravne pomoči, če izkaže, da je pred povračilnim ukrepom podal prijavo v skladu z </a:t>
            </a:r>
            <a:r>
              <a:rPr lang="sl-SI" sz="1800" kern="50" dirty="0" err="1">
                <a:effectLst/>
                <a:latin typeface="Calibri" panose="020F0502020204030204" pitchFamily="34" charset="0"/>
                <a:ea typeface="Helvetica" panose="020B0604020202020204" pitchFamily="34" charset="0"/>
                <a:cs typeface="Arial" panose="020B0604020202020204" pitchFamily="34" charset="0"/>
              </a:rPr>
              <a:t>ZZPri</a:t>
            </a:r>
            <a:r>
              <a:rPr lang="sl-SI" sz="1800" kern="50" dirty="0">
                <a:effectLst/>
                <a:latin typeface="Calibri" panose="020F0502020204030204" pitchFamily="34" charset="0"/>
                <a:ea typeface="Helvetica" panose="020B0604020202020204" pitchFamily="34" charset="0"/>
                <a:cs typeface="Arial" panose="020B0604020202020204" pitchFamily="34" charset="0"/>
              </a:rPr>
              <a:t>. Pristojni organ za brezplačno pravno pomoč </a:t>
            </a:r>
            <a:r>
              <a:rPr lang="sl-SI" sz="1800" b="1" kern="50" dirty="0">
                <a:effectLst/>
                <a:latin typeface="Calibri" panose="020F0502020204030204" pitchFamily="34" charset="0"/>
                <a:ea typeface="Helvetica" panose="020B0604020202020204" pitchFamily="34" charset="0"/>
                <a:cs typeface="Arial" panose="020B0604020202020204" pitchFamily="34" charset="0"/>
              </a:rPr>
              <a:t>prednostno</a:t>
            </a:r>
            <a:r>
              <a:rPr lang="sl-SI" sz="1800" kern="50" dirty="0">
                <a:effectLst/>
                <a:latin typeface="Calibri" panose="020F0502020204030204" pitchFamily="34" charset="0"/>
                <a:ea typeface="Helvetica" panose="020B0604020202020204" pitchFamily="34" charset="0"/>
                <a:cs typeface="Arial" panose="020B0604020202020204" pitchFamily="34" charset="0"/>
              </a:rPr>
              <a:t> obravnava prošnje, vložene po </a:t>
            </a:r>
            <a:r>
              <a:rPr lang="sl-SI" sz="1800" kern="50" dirty="0" err="1">
                <a:effectLst/>
                <a:latin typeface="Calibri" panose="020F0502020204030204" pitchFamily="34" charset="0"/>
                <a:ea typeface="Helvetica" panose="020B0604020202020204" pitchFamily="34" charset="0"/>
                <a:cs typeface="Arial" panose="020B0604020202020204" pitchFamily="34" charset="0"/>
              </a:rPr>
              <a:t>ZZPri</a:t>
            </a:r>
            <a:r>
              <a:rPr lang="sl-SI" sz="1800" kern="50" dirty="0">
                <a:effectLst/>
                <a:latin typeface="Calibri" panose="020F0502020204030204" pitchFamily="34" charset="0"/>
                <a:ea typeface="Helvetica" panose="020B0604020202020204" pitchFamily="34" charset="0"/>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spcBef>
                <a:spcPts val="500"/>
              </a:spcBef>
              <a:spcAft>
                <a:spcPts val="500"/>
              </a:spcAft>
              <a:buNone/>
            </a:pPr>
            <a:r>
              <a:rPr lang="sl-SI" sz="1800" b="1" kern="50" dirty="0">
                <a:effectLst/>
                <a:latin typeface="Calibri" panose="020F0502020204030204" pitchFamily="34" charset="0"/>
                <a:ea typeface="Helvetica" panose="020B0604020202020204" pitchFamily="34" charset="0"/>
              </a:rPr>
              <a:t>Prošnjo za dodelitev brezplačne pravne pomoči</a:t>
            </a:r>
            <a:r>
              <a:rPr lang="sl-SI" sz="1800" kern="50" dirty="0">
                <a:effectLst/>
                <a:latin typeface="Calibri" panose="020F0502020204030204" pitchFamily="34" charset="0"/>
                <a:ea typeface="Helvetica" panose="020B0604020202020204" pitchFamily="34" charset="0"/>
              </a:rPr>
              <a:t> vloži prosilec </a:t>
            </a:r>
            <a:r>
              <a:rPr lang="sl-SI" sz="1800" b="1" kern="50" dirty="0">
                <a:effectLst/>
                <a:latin typeface="Calibri" panose="020F0502020204030204" pitchFamily="34" charset="0"/>
                <a:ea typeface="Helvetica" panose="020B0604020202020204" pitchFamily="34" charset="0"/>
              </a:rPr>
              <a:t>pisno</a:t>
            </a:r>
            <a:r>
              <a:rPr lang="sl-SI" sz="1800" kern="50" dirty="0">
                <a:effectLst/>
                <a:latin typeface="Calibri" panose="020F0502020204030204" pitchFamily="34" charset="0"/>
                <a:ea typeface="Helvetica" panose="020B0604020202020204" pitchFamily="34" charset="0"/>
              </a:rPr>
              <a:t>, pri čemer je potrebno navesti, da gre za prošnjo po 23. členu </a:t>
            </a:r>
            <a:r>
              <a:rPr lang="sl-SI" sz="1800" kern="50" dirty="0" err="1">
                <a:effectLst/>
                <a:latin typeface="Calibri" panose="020F0502020204030204" pitchFamily="34" charset="0"/>
                <a:ea typeface="Helvetica" panose="020B0604020202020204" pitchFamily="34" charset="0"/>
              </a:rPr>
              <a:t>ZZPri</a:t>
            </a:r>
            <a:r>
              <a:rPr lang="sl-SI" sz="1800" kern="50" dirty="0">
                <a:effectLst/>
                <a:latin typeface="Calibri" panose="020F0502020204030204" pitchFamily="34" charset="0"/>
                <a:ea typeface="Helvetica" panose="020B0604020202020204" pitchFamily="34" charset="0"/>
              </a:rPr>
              <a:t>.</a:t>
            </a:r>
            <a:endParaRPr lang="sl-SI" sz="1800" kern="50" dirty="0">
              <a:effectLst/>
              <a:latin typeface="Times New Roman" panose="02020603050405020304" pitchFamily="18" charset="0"/>
              <a:ea typeface="Times New Roman" panose="02020603050405020304" pitchFamily="18" charset="0"/>
            </a:endParaRPr>
          </a:p>
          <a:p>
            <a:pPr marL="0" indent="0" algn="just">
              <a:lnSpc>
                <a:spcPct val="115000"/>
              </a:lnSpc>
              <a:spcBef>
                <a:spcPts val="500"/>
              </a:spcBef>
              <a:spcAft>
                <a:spcPts val="500"/>
              </a:spcAft>
              <a:buNone/>
            </a:pPr>
            <a:r>
              <a:rPr lang="sl-SI" sz="1800" kern="50" dirty="0">
                <a:effectLst/>
                <a:latin typeface="Calibri" panose="020F0502020204030204" pitchFamily="34" charset="0"/>
                <a:ea typeface="Helvetica" panose="020B0604020202020204" pitchFamily="34" charset="0"/>
              </a:rPr>
              <a:t>Prijavitelj </a:t>
            </a:r>
            <a:r>
              <a:rPr lang="sl-SI" sz="1800" b="1" kern="50" dirty="0">
                <a:effectLst/>
                <a:latin typeface="Calibri" panose="020F0502020204030204" pitchFamily="34" charset="0"/>
                <a:ea typeface="Helvetica" panose="020B0604020202020204" pitchFamily="34" charset="0"/>
              </a:rPr>
              <a:t>mora ob vložitvi prošnje izkazati </a:t>
            </a:r>
            <a:r>
              <a:rPr lang="sl-SI" sz="1800" kern="50" dirty="0">
                <a:effectLst/>
                <a:latin typeface="Calibri" panose="020F0502020204030204" pitchFamily="34" charset="0"/>
                <a:ea typeface="Helvetica" panose="020B0604020202020204" pitchFamily="34" charset="0"/>
              </a:rPr>
              <a:t>tudi, da je bil zaradi podane prijave deležen povračilnih ukrepov, bodisi s potrdilom o vložitvi prijave kršitve pred začetkom izvajanja povračilnega ukrepa oziroma s potrdilom Komisije za preprečevanje korupcije o upravičenosti do zaščite iz 20. člena </a:t>
            </a:r>
            <a:r>
              <a:rPr lang="sl-SI" sz="1800" kern="50" dirty="0" err="1">
                <a:effectLst/>
                <a:latin typeface="Calibri" panose="020F0502020204030204" pitchFamily="34" charset="0"/>
                <a:ea typeface="Helvetica" panose="020B0604020202020204" pitchFamily="34" charset="0"/>
              </a:rPr>
              <a:t>ZZPri</a:t>
            </a:r>
            <a:r>
              <a:rPr lang="sl-SI" sz="1800" kern="50" dirty="0">
                <a:effectLst/>
                <a:latin typeface="Calibri" panose="020F0502020204030204" pitchFamily="34" charset="0"/>
                <a:ea typeface="Helvetica" panose="020B0604020202020204" pitchFamily="34" charset="0"/>
              </a:rPr>
              <a:t>.</a:t>
            </a:r>
            <a:endParaRPr lang="sl-SI" sz="1800" kern="50" dirty="0">
              <a:effectLst/>
              <a:latin typeface="Times New Roman" panose="02020603050405020304" pitchFamily="18" charset="0"/>
              <a:ea typeface="Times New Roman" panose="02020603050405020304" pitchFamily="18" charset="0"/>
            </a:endParaRPr>
          </a:p>
          <a:p>
            <a:pPr marL="0" indent="0" algn="just">
              <a:lnSpc>
                <a:spcPct val="115000"/>
              </a:lnSpc>
              <a:spcBef>
                <a:spcPts val="500"/>
              </a:spcBef>
              <a:spcAft>
                <a:spcPts val="500"/>
              </a:spcAft>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Prijavitelj je do brezplačne pravne pomoči </a:t>
            </a:r>
            <a:r>
              <a:rPr lang="sl-SI" sz="1800" b="1" kern="50" dirty="0">
                <a:effectLst/>
                <a:latin typeface="Calibri" panose="020F0502020204030204" pitchFamily="34" charset="0"/>
                <a:ea typeface="Helvetica" panose="020B0604020202020204" pitchFamily="34" charset="0"/>
                <a:cs typeface="Arial" panose="020B0604020202020204" pitchFamily="34" charset="0"/>
              </a:rPr>
              <a:t>upravičen ne glede na določbe o materialnem položaju prosilca</a:t>
            </a:r>
            <a:r>
              <a:rPr lang="sl-SI" sz="1800" kern="50" dirty="0">
                <a:effectLst/>
                <a:latin typeface="Calibri" panose="020F0502020204030204" pitchFamily="34" charset="0"/>
                <a:ea typeface="Helvetica" panose="020B0604020202020204" pitchFamily="34" charset="0"/>
                <a:cs typeface="Arial" panose="020B0604020202020204" pitchFamily="34" charset="0"/>
              </a:rPr>
              <a:t> ter tudi v kazenskih postopkih in odškodninskih sporih v zvezi z razžalitvami in podobnimi dejanji.</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endParaRPr lang="sl-SI" dirty="0"/>
          </a:p>
        </p:txBody>
      </p:sp>
    </p:spTree>
    <p:extLst>
      <p:ext uri="{BB962C8B-B14F-4D97-AF65-F5344CB8AC3E}">
        <p14:creationId xmlns:p14="http://schemas.microsoft.com/office/powerpoint/2010/main" val="3615401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D8EF27-5C07-299B-64D4-A61E78D71A8B}"/>
              </a:ext>
            </a:extLst>
          </p:cNvPr>
          <p:cNvSpPr>
            <a:spLocks noGrp="1"/>
          </p:cNvSpPr>
          <p:nvPr>
            <p:ph type="title"/>
          </p:nvPr>
        </p:nvSpPr>
        <p:spPr/>
        <p:txBody>
          <a:bodyPr>
            <a:normAutofit/>
          </a:bodyPr>
          <a:lstStyle/>
          <a:p>
            <a:r>
              <a:rPr lang="sl-SI" sz="2800" b="1" dirty="0">
                <a:latin typeface="+mn-lt"/>
              </a:rPr>
              <a:t>Nadomestilo za primer brezposelnosti</a:t>
            </a:r>
          </a:p>
        </p:txBody>
      </p:sp>
      <p:sp>
        <p:nvSpPr>
          <p:cNvPr id="3" name="Označba mesta vsebine 2">
            <a:extLst>
              <a:ext uri="{FF2B5EF4-FFF2-40B4-BE49-F238E27FC236}">
                <a16:creationId xmlns:a16="http://schemas.microsoft.com/office/drawing/2014/main" id="{55E06396-D650-A8AF-5B34-1B2BB2B421E2}"/>
              </a:ext>
            </a:extLst>
          </p:cNvPr>
          <p:cNvSpPr>
            <a:spLocks noGrp="1"/>
          </p:cNvSpPr>
          <p:nvPr>
            <p:ph idx="1"/>
          </p:nvPr>
        </p:nvSpPr>
        <p:spPr/>
        <p:txBody>
          <a:bodyPr>
            <a:normAutofit/>
          </a:bodyPr>
          <a:lstStyle/>
          <a:p>
            <a:pPr marL="0" indent="0" algn="just">
              <a:lnSpc>
                <a:spcPct val="115000"/>
              </a:lnSpc>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V skladu z </a:t>
            </a:r>
            <a:r>
              <a:rPr lang="sl-SI" sz="1800" kern="50" dirty="0" err="1">
                <a:effectLst/>
                <a:latin typeface="Calibri" panose="020F0502020204030204" pitchFamily="34" charset="0"/>
                <a:ea typeface="SimSun" panose="02010600030101010101" pitchFamily="2" charset="-122"/>
                <a:cs typeface="Arial" panose="020B0604020202020204" pitchFamily="34" charset="0"/>
              </a:rPr>
              <a:t>ZZPri</a:t>
            </a:r>
            <a:r>
              <a:rPr lang="sl-SI" sz="1800" kern="50" dirty="0">
                <a:effectLst/>
                <a:latin typeface="Calibri" panose="020F0502020204030204" pitchFamily="34" charset="0"/>
                <a:ea typeface="SimSun" panose="02010600030101010101" pitchFamily="2" charset="-122"/>
                <a:cs typeface="Arial" panose="020B0604020202020204" pitchFamily="34" charset="0"/>
              </a:rPr>
              <a:t> morajo biti torej za uveljavljanje nadomestila za primer brezposelnosti kot podpornega ukrepa za zaščito prijavitelja </a:t>
            </a:r>
            <a:r>
              <a:rPr lang="sl-SI" sz="1800" b="1" kern="50" dirty="0">
                <a:effectLst/>
                <a:latin typeface="Calibri" panose="020F0502020204030204" pitchFamily="34" charset="0"/>
                <a:ea typeface="SimSun" panose="02010600030101010101" pitchFamily="2" charset="-122"/>
                <a:cs typeface="Arial" panose="020B0604020202020204" pitchFamily="34" charset="0"/>
              </a:rPr>
              <a:t>izpolnjene naslednje predpostavke</a:t>
            </a:r>
            <a:r>
              <a:rPr lang="sl-SI" sz="1800" kern="50" dirty="0">
                <a:effectLst/>
                <a:latin typeface="Calibri" panose="020F0502020204030204" pitchFamily="34" charset="0"/>
                <a:ea typeface="SimSun" panose="02010600030101010101" pitchFamily="2" charset="-122"/>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Calibri" panose="020F0502020204030204" pitchFamily="34" charset="0"/>
              </a:rPr>
              <a:t>delodajalec je prijavitelju odpovedal pogodbo o zaposlitvi;</a:t>
            </a:r>
          </a:p>
          <a:p>
            <a:pPr marL="342900" lvl="0" indent="-342900" algn="just">
              <a:lnSpc>
                <a:spcPct val="115000"/>
              </a:lnSpc>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Calibri" panose="020F0502020204030204" pitchFamily="34" charset="0"/>
              </a:rPr>
              <a:t>prijavitelj zaradi povračilnih ukrepov uveljavlja sodno varstvo v skladu z 22. členom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a:t>
            </a:r>
          </a:p>
          <a:p>
            <a:pPr marL="342900" lvl="0" indent="-342900" algn="just">
              <a:lnSpc>
                <a:spcPct val="115000"/>
              </a:lnSpc>
              <a:buFont typeface="Symbol" panose="05050102010706020507" pitchFamily="18" charset="2"/>
              <a:buChar char="-"/>
            </a:pPr>
            <a:r>
              <a:rPr lang="sl-SI" sz="1800" kern="50" dirty="0">
                <a:effectLst/>
                <a:latin typeface="Calibri" panose="020F0502020204030204" pitchFamily="34" charset="0"/>
                <a:ea typeface="SimSun" panose="02010600030101010101" pitchFamily="2" charset="-122"/>
                <a:cs typeface="Calibri" panose="020F0502020204030204" pitchFamily="34" charset="0"/>
              </a:rPr>
              <a:t>prijavitelj je pridobil potrdilo Komisije za preprečevanje korupcije iz drugega odstavka 20. člena </a:t>
            </a:r>
            <a:r>
              <a:rPr lang="sl-SI" sz="1800" kern="50" dirty="0" err="1">
                <a:effectLst/>
                <a:latin typeface="Calibri" panose="020F0502020204030204" pitchFamily="34" charset="0"/>
                <a:ea typeface="SimSun" panose="02010600030101010101" pitchFamily="2" charset="-122"/>
                <a:cs typeface="Calibri" panose="020F0502020204030204" pitchFamily="34" charset="0"/>
              </a:rPr>
              <a:t>ZZPri</a:t>
            </a:r>
            <a:r>
              <a:rPr lang="sl-SI" sz="1800" kern="50" dirty="0">
                <a:effectLst/>
                <a:latin typeface="Calibri" panose="020F0502020204030204" pitchFamily="34" charset="0"/>
                <a:ea typeface="SimSun" panose="02010600030101010101" pitchFamily="2" charset="-122"/>
                <a:cs typeface="Calibri" panose="020F0502020204030204" pitchFamily="34" charset="0"/>
              </a:rPr>
              <a:t> o upravičenosti do zaščite.</a:t>
            </a:r>
          </a:p>
          <a:p>
            <a:pPr marL="0" indent="0" algn="just">
              <a:lnSpc>
                <a:spcPct val="115000"/>
              </a:lnSpc>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 </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buNone/>
            </a:pPr>
            <a:r>
              <a:rPr lang="sl-SI" sz="1800" kern="50" dirty="0">
                <a:effectLst/>
                <a:latin typeface="Calibri" panose="020F0502020204030204" pitchFamily="34" charset="0"/>
                <a:ea typeface="Helvetica" panose="020B0604020202020204" pitchFamily="34" charset="0"/>
              </a:rPr>
              <a:t>Prijavitelj mora v vlogi na Zavod za zaposlovanje RS izrecno navesti, da denarno nadomestilo uveljavlja po določbah </a:t>
            </a:r>
            <a:r>
              <a:rPr lang="sl-SI" sz="1800" kern="50" dirty="0" err="1">
                <a:effectLst/>
                <a:latin typeface="Calibri" panose="020F0502020204030204" pitchFamily="34" charset="0"/>
                <a:ea typeface="Helvetica" panose="020B0604020202020204" pitchFamily="34" charset="0"/>
              </a:rPr>
              <a:t>ZZPri</a:t>
            </a:r>
            <a:r>
              <a:rPr lang="sl-SI" sz="1800" kern="50" dirty="0">
                <a:effectLst/>
                <a:latin typeface="Calibri" panose="020F0502020204030204" pitchFamily="34" charset="0"/>
                <a:ea typeface="Helvetica" panose="020B0604020202020204" pitchFamily="34" charset="0"/>
              </a:rPr>
              <a:t>, vlogi pa naj </a:t>
            </a:r>
            <a:r>
              <a:rPr lang="sl-SI" sz="1800" b="1" kern="50" dirty="0">
                <a:effectLst/>
                <a:latin typeface="Calibri" panose="020F0502020204030204" pitchFamily="34" charset="0"/>
                <a:ea typeface="Helvetica" panose="020B0604020202020204" pitchFamily="34" charset="0"/>
              </a:rPr>
              <a:t>priloži potrebna dokazila</a:t>
            </a:r>
            <a:r>
              <a:rPr lang="sl-SI" sz="1800" kern="50" dirty="0">
                <a:effectLst/>
                <a:latin typeface="Calibri" panose="020F0502020204030204" pitchFamily="34" charset="0"/>
                <a:ea typeface="Helvetica" panose="020B0604020202020204" pitchFamily="34" charset="0"/>
              </a:rPr>
              <a:t> (potrdilo o vložitvi tožbe in potrdilo Komisije za preprečevanje korupcije o upravičenosti do zaščite).</a:t>
            </a:r>
            <a:endParaRPr lang="sl-SI" dirty="0"/>
          </a:p>
        </p:txBody>
      </p:sp>
    </p:spTree>
    <p:extLst>
      <p:ext uri="{BB962C8B-B14F-4D97-AF65-F5344CB8AC3E}">
        <p14:creationId xmlns:p14="http://schemas.microsoft.com/office/powerpoint/2010/main" val="406632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155E7-5ABA-5216-E39A-78128C45C59B}"/>
              </a:ext>
            </a:extLst>
          </p:cNvPr>
          <p:cNvSpPr>
            <a:spLocks noGrp="1"/>
          </p:cNvSpPr>
          <p:nvPr>
            <p:ph type="title"/>
          </p:nvPr>
        </p:nvSpPr>
        <p:spPr/>
        <p:txBody>
          <a:bodyPr>
            <a:normAutofit/>
          </a:bodyPr>
          <a:lstStyle/>
          <a:p>
            <a:r>
              <a:rPr lang="sl-SI" sz="2800" b="1" dirty="0">
                <a:latin typeface="+mn-lt"/>
              </a:rPr>
              <a:t>Psihološka podpora</a:t>
            </a:r>
          </a:p>
        </p:txBody>
      </p:sp>
      <p:sp>
        <p:nvSpPr>
          <p:cNvPr id="3" name="Označba mesta vsebine 2">
            <a:extLst>
              <a:ext uri="{FF2B5EF4-FFF2-40B4-BE49-F238E27FC236}">
                <a16:creationId xmlns:a16="http://schemas.microsoft.com/office/drawing/2014/main" id="{3D74D3DA-9C38-CEA6-79FA-ED9411F7889E}"/>
              </a:ext>
            </a:extLst>
          </p:cNvPr>
          <p:cNvSpPr>
            <a:spLocks noGrp="1"/>
          </p:cNvSpPr>
          <p:nvPr>
            <p:ph idx="1"/>
          </p:nvPr>
        </p:nvSpPr>
        <p:spPr/>
        <p:txBody>
          <a:bodyPr/>
          <a:lstStyle/>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V kolikor prijavitelj zaradi povračilnih ukrepov potrebuje strokovno psihološko podporo, lahko Komisija za preprečevanje korupcije na njegovo </a:t>
            </a:r>
            <a:r>
              <a:rPr lang="sl-SI" sz="1800" b="1" kern="50" dirty="0">
                <a:effectLst/>
                <a:latin typeface="Calibri" panose="020F0502020204030204" pitchFamily="34" charset="0"/>
                <a:ea typeface="Helvetica" panose="020B0604020202020204" pitchFamily="34" charset="0"/>
                <a:cs typeface="Arial" panose="020B0604020202020204" pitchFamily="34" charset="0"/>
              </a:rPr>
              <a:t>pobudo</a:t>
            </a:r>
            <a:r>
              <a:rPr lang="sl-SI" sz="1800" kern="50" dirty="0">
                <a:effectLst/>
                <a:latin typeface="Calibri" panose="020F0502020204030204" pitchFamily="34" charset="0"/>
                <a:ea typeface="Helvetica" panose="020B0604020202020204" pitchFamily="34" charset="0"/>
                <a:cs typeface="Arial" panose="020B0604020202020204" pitchFamily="34" charset="0"/>
              </a:rPr>
              <a:t>, pobudo zaupnika ali uradne osebe za zunanjo prijavo </a:t>
            </a:r>
            <a:r>
              <a:rPr lang="sl-SI" sz="1800" b="1" kern="50" dirty="0">
                <a:effectLst/>
                <a:latin typeface="Calibri" panose="020F0502020204030204" pitchFamily="34" charset="0"/>
                <a:ea typeface="Helvetica" panose="020B0604020202020204" pitchFamily="34" charset="0"/>
                <a:cs typeface="Arial" panose="020B0604020202020204" pitchFamily="34" charset="0"/>
              </a:rPr>
              <a:t>predlaga njegovo obravnavo</a:t>
            </a:r>
            <a:r>
              <a:rPr lang="sl-SI" sz="1800" kern="50" dirty="0">
                <a:effectLst/>
                <a:latin typeface="Calibri" panose="020F0502020204030204" pitchFamily="34" charset="0"/>
                <a:ea typeface="Helvetica" panose="020B0604020202020204" pitchFamily="34" charset="0"/>
                <a:cs typeface="Arial" panose="020B0604020202020204" pitchFamily="34" charset="0"/>
              </a:rPr>
              <a:t> centru za duševno zdravje, </a:t>
            </a:r>
            <a:r>
              <a:rPr lang="sl-SI" sz="1800" kern="50" dirty="0" err="1">
                <a:effectLst/>
                <a:latin typeface="Calibri" panose="020F0502020204030204" pitchFamily="34" charset="0"/>
                <a:ea typeface="Helvetica" panose="020B0604020202020204" pitchFamily="34" charset="0"/>
                <a:cs typeface="Arial" panose="020B0604020202020204" pitchFamily="34" charset="0"/>
              </a:rPr>
              <a:t>kliničnopsihološki</a:t>
            </a:r>
            <a:r>
              <a:rPr lang="sl-SI" sz="1800" kern="50" dirty="0">
                <a:effectLst/>
                <a:latin typeface="Calibri" panose="020F0502020204030204" pitchFamily="34" charset="0"/>
                <a:ea typeface="Helvetica" panose="020B0604020202020204" pitchFamily="34" charset="0"/>
                <a:cs typeface="Arial" panose="020B0604020202020204" pitchFamily="34" charset="0"/>
              </a:rPr>
              <a:t> ambulanti ali psihiatrični ambulanti v mreži javne zdravstvene službe.</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algn="just">
              <a:lnSpc>
                <a:spcPct val="115000"/>
              </a:lnSpc>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Pomoč lahko nudijo:</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ponudniki v javni mreži zdravstvenega varstva;</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centri za socialno delo (po Zakonu o socialnem varstvu;</a:t>
            </a:r>
            <a:endParaRPr lang="sl-SI" sz="1800" kern="50" dirty="0">
              <a:effectLst/>
              <a:latin typeface="Symbol" panose="05050102010706020507" pitchFamily="18" charset="2"/>
              <a:ea typeface="SimSun" panose="02010600030101010101" pitchFamily="2" charset="-122"/>
              <a:cs typeface="OpenSymbol"/>
            </a:endParaRPr>
          </a:p>
          <a:p>
            <a:r>
              <a:rPr lang="sl-SI" sz="1800" kern="50" dirty="0">
                <a:effectLst/>
                <a:latin typeface="Calibri" panose="020F0502020204030204" pitchFamily="34" charset="0"/>
                <a:ea typeface="Helvetica" panose="020B0604020202020204" pitchFamily="34" charset="0"/>
              </a:rPr>
              <a:t>nevladne organizacije.</a:t>
            </a:r>
            <a:endParaRPr lang="sl-SI" dirty="0"/>
          </a:p>
        </p:txBody>
      </p:sp>
    </p:spTree>
    <p:extLst>
      <p:ext uri="{BB962C8B-B14F-4D97-AF65-F5344CB8AC3E}">
        <p14:creationId xmlns:p14="http://schemas.microsoft.com/office/powerpoint/2010/main" val="915852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27471-8149-04C0-1CF3-C1E95C0A5022}"/>
              </a:ext>
            </a:extLst>
          </p:cNvPr>
          <p:cNvSpPr>
            <a:spLocks noGrp="1"/>
          </p:cNvSpPr>
          <p:nvPr>
            <p:ph type="title"/>
          </p:nvPr>
        </p:nvSpPr>
        <p:spPr/>
        <p:txBody>
          <a:bodyPr>
            <a:normAutofit/>
          </a:bodyPr>
          <a:lstStyle/>
          <a:p>
            <a:r>
              <a:rPr lang="sl-SI" sz="2800" b="1" dirty="0">
                <a:latin typeface="+mn-lt"/>
              </a:rPr>
              <a:t>Prekrški po </a:t>
            </a:r>
            <a:r>
              <a:rPr lang="sl-SI" sz="2800" b="1" dirty="0" err="1">
                <a:latin typeface="+mn-lt"/>
              </a:rPr>
              <a:t>ZZPri</a:t>
            </a:r>
            <a:endParaRPr lang="sl-SI" sz="2800" b="1" dirty="0">
              <a:latin typeface="+mn-lt"/>
            </a:endParaRPr>
          </a:p>
        </p:txBody>
      </p:sp>
      <p:sp>
        <p:nvSpPr>
          <p:cNvPr id="3" name="Označba mesta vsebine 2">
            <a:extLst>
              <a:ext uri="{FF2B5EF4-FFF2-40B4-BE49-F238E27FC236}">
                <a16:creationId xmlns:a16="http://schemas.microsoft.com/office/drawing/2014/main" id="{4DFD1837-0F4A-FF30-F127-64003CA98E49}"/>
              </a:ext>
            </a:extLst>
          </p:cNvPr>
          <p:cNvSpPr>
            <a:spLocks noGrp="1"/>
          </p:cNvSpPr>
          <p:nvPr>
            <p:ph idx="1"/>
          </p:nvPr>
        </p:nvSpPr>
        <p:spPr>
          <a:xfrm>
            <a:off x="681038" y="1828800"/>
            <a:ext cx="8543925" cy="4840560"/>
          </a:xfrm>
        </p:spPr>
        <p:txBody>
          <a:bodyPr>
            <a:normAutofit fontScale="92500" lnSpcReduction="20000"/>
          </a:bodyPr>
          <a:lstStyle/>
          <a:p>
            <a:pPr marL="0" indent="0" algn="just">
              <a:lnSpc>
                <a:spcPct val="115000"/>
              </a:lnSpc>
              <a:buNone/>
            </a:pPr>
            <a:r>
              <a:rPr lang="sl-SI" sz="1900" b="1" u="sng" kern="50" dirty="0">
                <a:effectLst/>
                <a:latin typeface="Calibri" panose="020F0502020204030204" pitchFamily="34" charset="0"/>
                <a:ea typeface="Helvetica" panose="020B0604020202020204" pitchFamily="34" charset="0"/>
                <a:cs typeface="Arial" panose="020B0604020202020204" pitchFamily="34" charset="0"/>
              </a:rPr>
              <a:t>Vrste prekrškov po </a:t>
            </a:r>
            <a:r>
              <a:rPr lang="sl-SI" sz="1900" b="1" u="sng" kern="50" dirty="0" err="1">
                <a:effectLst/>
                <a:latin typeface="Calibri" panose="020F0502020204030204" pitchFamily="34" charset="0"/>
                <a:ea typeface="Helvetica" panose="020B0604020202020204" pitchFamily="34" charset="0"/>
                <a:cs typeface="Arial" panose="020B0604020202020204" pitchFamily="34" charset="0"/>
              </a:rPr>
              <a:t>ZZPri</a:t>
            </a:r>
            <a:r>
              <a:rPr lang="sl-SI" sz="1900" b="1" u="sng" kern="50" dirty="0">
                <a:effectLst/>
                <a:latin typeface="Calibri" panose="020F0502020204030204" pitchFamily="34" charset="0"/>
                <a:ea typeface="Helvetica" panose="020B0604020202020204" pitchFamily="34" charset="0"/>
                <a:cs typeface="Arial" panose="020B0604020202020204" pitchFamily="34" charset="0"/>
              </a:rPr>
              <a:t>:</a:t>
            </a:r>
          </a:p>
          <a:p>
            <a:pPr algn="just">
              <a:lnSpc>
                <a:spcPct val="115000"/>
              </a:lnSpc>
            </a:pPr>
            <a:r>
              <a:rPr lang="sl-SI" sz="1900" b="1" kern="50" dirty="0">
                <a:effectLst/>
                <a:latin typeface="Calibri" panose="020F0502020204030204" pitchFamily="34" charset="0"/>
                <a:ea typeface="Helvetica" panose="020B0604020202020204" pitchFamily="34" charset="0"/>
                <a:cs typeface="Arial" panose="020B0604020202020204" pitchFamily="34" charset="0"/>
              </a:rPr>
              <a:t>Sistemski prekrški </a:t>
            </a:r>
          </a:p>
          <a:p>
            <a:pPr marL="0" indent="0" algn="just">
              <a:lnSpc>
                <a:spcPct val="115000"/>
              </a:lnSpc>
              <a:buNone/>
            </a:pPr>
            <a:r>
              <a:rPr lang="sl-SI" sz="1900" kern="50" dirty="0">
                <a:effectLst/>
                <a:latin typeface="Calibri" panose="020F0502020204030204" pitchFamily="34" charset="0"/>
                <a:ea typeface="Helvetica" panose="020B0604020202020204" pitchFamily="34" charset="0"/>
                <a:cs typeface="Arial" panose="020B0604020202020204" pitchFamily="34" charset="0"/>
              </a:rPr>
              <a:t>(v izključni pristojnosti Komisije za preprečevanje korupcije)</a:t>
            </a:r>
          </a:p>
          <a:p>
            <a:pPr algn="just">
              <a:lnSpc>
                <a:spcPct val="115000"/>
              </a:lnSpc>
            </a:pPr>
            <a:r>
              <a:rPr lang="sl-SI" sz="1900" b="1" kern="50" dirty="0">
                <a:latin typeface="Calibri" panose="020F0502020204030204" pitchFamily="34" charset="0"/>
                <a:ea typeface="SimSun" panose="02010600030101010101" pitchFamily="2" charset="-122"/>
              </a:rPr>
              <a:t>Prekršek prijavitelja</a:t>
            </a:r>
          </a:p>
          <a:p>
            <a:pPr algn="just">
              <a:lnSpc>
                <a:spcPct val="115000"/>
              </a:lnSpc>
            </a:pPr>
            <a:r>
              <a:rPr lang="sl-SI" sz="1900" b="1" kern="50" dirty="0">
                <a:effectLst/>
                <a:latin typeface="Calibri" panose="020F0502020204030204" pitchFamily="34" charset="0"/>
                <a:ea typeface="SimSun" panose="02010600030101010101" pitchFamily="2" charset="-122"/>
                <a:cs typeface="Arial" panose="020B0604020202020204" pitchFamily="34" charset="0"/>
              </a:rPr>
              <a:t>Lažji prekrški</a:t>
            </a:r>
          </a:p>
          <a:p>
            <a:pPr algn="just">
              <a:lnSpc>
                <a:spcPct val="115000"/>
              </a:lnSpc>
            </a:pPr>
            <a:r>
              <a:rPr lang="sl-SI" sz="1900" b="1" kern="50" dirty="0">
                <a:latin typeface="Calibri" panose="020F0502020204030204" pitchFamily="34" charset="0"/>
                <a:ea typeface="SimSun" panose="02010600030101010101" pitchFamily="2" charset="-122"/>
              </a:rPr>
              <a:t>Težji prekrški</a:t>
            </a:r>
          </a:p>
          <a:p>
            <a:pPr marL="0" indent="0" algn="just">
              <a:lnSpc>
                <a:spcPct val="115000"/>
              </a:lnSpc>
              <a:buNone/>
            </a:pPr>
            <a:r>
              <a:rPr lang="sl-SI" sz="1900" kern="50" dirty="0">
                <a:latin typeface="Calibri" panose="020F0502020204030204" pitchFamily="34" charset="0"/>
                <a:ea typeface="SimSun" panose="02010600030101010101" pitchFamily="2" charset="-122"/>
              </a:rPr>
              <a:t>V pristojnosti organov </a:t>
            </a:r>
            <a:r>
              <a:rPr lang="sl-SI" sz="1900" kern="50">
                <a:latin typeface="Calibri" panose="020F0502020204030204" pitchFamily="34" charset="0"/>
                <a:ea typeface="SimSun" panose="02010600030101010101" pitchFamily="2" charset="-122"/>
              </a:rPr>
              <a:t>za zunanjo prijavo, </a:t>
            </a:r>
            <a:r>
              <a:rPr lang="sl-SI" sz="1900" kern="50" dirty="0">
                <a:latin typeface="Calibri" panose="020F0502020204030204" pitchFamily="34" charset="0"/>
                <a:ea typeface="SimSun" panose="02010600030101010101" pitchFamily="2" charset="-122"/>
              </a:rPr>
              <a:t>če obravnavajo zunanjo prijavo.</a:t>
            </a:r>
          </a:p>
          <a:p>
            <a:pPr marL="0" indent="0" algn="just">
              <a:lnSpc>
                <a:spcPct val="115000"/>
              </a:lnSpc>
              <a:buNone/>
            </a:pPr>
            <a:r>
              <a:rPr lang="sl-SI" sz="1900" kern="50" dirty="0">
                <a:latin typeface="Calibri" panose="020F0502020204030204" pitchFamily="34" charset="0"/>
                <a:ea typeface="SimSun" panose="02010600030101010101" pitchFamily="2" charset="-122"/>
              </a:rPr>
              <a:t>Pristojnost Komisije:</a:t>
            </a:r>
          </a:p>
          <a:p>
            <a:pPr algn="just">
              <a:lnSpc>
                <a:spcPct val="115000"/>
              </a:lnSpc>
              <a:buFontTx/>
              <a:buChar char="-"/>
            </a:pPr>
            <a:r>
              <a:rPr lang="sl-SI" sz="1900" kern="50" dirty="0">
                <a:latin typeface="Calibri" panose="020F0502020204030204" pitchFamily="34" charset="0"/>
                <a:ea typeface="SimSun" panose="02010600030101010101" pitchFamily="2" charset="-122"/>
              </a:rPr>
              <a:t>če obravnava zunanjo prijavo</a:t>
            </a:r>
          </a:p>
          <a:p>
            <a:pPr algn="just">
              <a:lnSpc>
                <a:spcPct val="115000"/>
              </a:lnSpc>
              <a:buFontTx/>
              <a:buChar char="-"/>
            </a:pPr>
            <a:r>
              <a:rPr lang="sl-SI" sz="1900" kern="50" dirty="0">
                <a:latin typeface="Calibri" panose="020F0502020204030204" pitchFamily="34" charset="0"/>
                <a:ea typeface="SimSun" panose="02010600030101010101" pitchFamily="2" charset="-122"/>
              </a:rPr>
              <a:t>če je bila podana samo notranja prijava</a:t>
            </a:r>
          </a:p>
          <a:p>
            <a:pPr algn="just">
              <a:lnSpc>
                <a:spcPct val="115000"/>
              </a:lnSpc>
              <a:buFontTx/>
              <a:buChar char="-"/>
            </a:pPr>
            <a:r>
              <a:rPr lang="sl-SI" sz="1900" kern="50" dirty="0">
                <a:latin typeface="Calibri" panose="020F0502020204030204" pitchFamily="34" charset="0"/>
                <a:ea typeface="SimSun" panose="02010600030101010101" pitchFamily="2" charset="-122"/>
              </a:rPr>
              <a:t>če je bila prijava podana institucijam EU </a:t>
            </a:r>
          </a:p>
          <a:p>
            <a:pPr algn="just">
              <a:lnSpc>
                <a:spcPct val="115000"/>
              </a:lnSpc>
              <a:buFontTx/>
              <a:buChar char="-"/>
            </a:pPr>
            <a:r>
              <a:rPr lang="sl-SI" sz="1900" kern="50" dirty="0">
                <a:latin typeface="Calibri" panose="020F0502020204030204" pitchFamily="34" charset="0"/>
                <a:ea typeface="SimSun" panose="02010600030101010101" pitchFamily="2" charset="-122"/>
              </a:rPr>
              <a:t>če je prijavitelj naznanil kaznivo dejanje policiji ali državnemu tožilstvu</a:t>
            </a:r>
            <a:endParaRPr lang="sl-SI" sz="1900" kern="50" dirty="0">
              <a:latin typeface="Times New Roman" panose="02020603050405020304" pitchFamily="18" charset="0"/>
              <a:ea typeface="SimSun" panose="02010600030101010101" pitchFamily="2" charset="-122"/>
            </a:endParaRPr>
          </a:p>
          <a:p>
            <a:pPr marL="0" indent="0" algn="just">
              <a:lnSpc>
                <a:spcPct val="115000"/>
              </a:lnSpc>
              <a:buNone/>
            </a:pPr>
            <a:endParaRPr lang="sl-SI" sz="19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35540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27471-8149-04C0-1CF3-C1E95C0A5022}"/>
              </a:ext>
            </a:extLst>
          </p:cNvPr>
          <p:cNvSpPr>
            <a:spLocks noGrp="1"/>
          </p:cNvSpPr>
          <p:nvPr>
            <p:ph type="title"/>
          </p:nvPr>
        </p:nvSpPr>
        <p:spPr/>
        <p:txBody>
          <a:bodyPr>
            <a:normAutofit/>
          </a:bodyPr>
          <a:lstStyle/>
          <a:p>
            <a:r>
              <a:rPr lang="sl-SI" sz="2800" b="1" dirty="0">
                <a:latin typeface="+mn-lt"/>
              </a:rPr>
              <a:t>Prekrški po </a:t>
            </a:r>
            <a:r>
              <a:rPr lang="sl-SI" sz="2800" b="1" dirty="0" err="1">
                <a:latin typeface="+mn-lt"/>
              </a:rPr>
              <a:t>ZZPri</a:t>
            </a:r>
            <a:endParaRPr lang="sl-SI" sz="2800" b="1" dirty="0">
              <a:latin typeface="+mn-lt"/>
            </a:endParaRPr>
          </a:p>
        </p:txBody>
      </p:sp>
      <p:sp>
        <p:nvSpPr>
          <p:cNvPr id="3" name="Označba mesta vsebine 2">
            <a:extLst>
              <a:ext uri="{FF2B5EF4-FFF2-40B4-BE49-F238E27FC236}">
                <a16:creationId xmlns:a16="http://schemas.microsoft.com/office/drawing/2014/main" id="{4DFD1837-0F4A-FF30-F127-64003CA98E49}"/>
              </a:ext>
            </a:extLst>
          </p:cNvPr>
          <p:cNvSpPr>
            <a:spLocks noGrp="1"/>
          </p:cNvSpPr>
          <p:nvPr>
            <p:ph idx="1"/>
          </p:nvPr>
        </p:nvSpPr>
        <p:spPr>
          <a:xfrm>
            <a:off x="681038" y="2057400"/>
            <a:ext cx="8543925" cy="4323927"/>
          </a:xfrm>
        </p:spPr>
        <p:txBody>
          <a:bodyPr>
            <a:normAutofit fontScale="92500" lnSpcReduction="20000"/>
          </a:bodyPr>
          <a:lstStyle/>
          <a:p>
            <a:pPr marL="0" indent="0" algn="just">
              <a:lnSpc>
                <a:spcPct val="115000"/>
              </a:lnSpc>
              <a:buNone/>
            </a:pPr>
            <a:r>
              <a:rPr lang="sl-SI" sz="1900" b="1" kern="50" dirty="0">
                <a:effectLst/>
                <a:latin typeface="Calibri" panose="020F0502020204030204" pitchFamily="34" charset="0"/>
                <a:ea typeface="Helvetica" panose="020B0604020202020204" pitchFamily="34" charset="0"/>
                <a:cs typeface="Arial" panose="020B0604020202020204" pitchFamily="34" charset="0"/>
              </a:rPr>
              <a:t>Sistemski prekrški </a:t>
            </a:r>
            <a:r>
              <a:rPr lang="sl-SI" sz="1900" kern="50" dirty="0">
                <a:effectLst/>
                <a:latin typeface="Calibri" panose="020F0502020204030204" pitchFamily="34" charset="0"/>
                <a:ea typeface="Helvetica" panose="020B0604020202020204" pitchFamily="34" charset="0"/>
                <a:cs typeface="Arial" panose="020B0604020202020204" pitchFamily="34" charset="0"/>
              </a:rPr>
              <a:t>(v pristojnosti Komisije za preprečevanje korupcije):</a:t>
            </a:r>
            <a:endParaRPr lang="sl-SI" sz="1900"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900" kern="50" dirty="0">
                <a:effectLst/>
                <a:latin typeface="Calibri" panose="020F0502020204030204" pitchFamily="34" charset="0"/>
                <a:ea typeface="Helvetica" panose="020B0604020202020204" pitchFamily="34" charset="0"/>
                <a:cs typeface="OpenSymbol"/>
              </a:rPr>
              <a:t>zavezanec ni vzpostavil notranje poti za prijavo;</a:t>
            </a:r>
            <a:endParaRPr lang="sl-SI" sz="19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900" kern="50" dirty="0">
                <a:effectLst/>
                <a:latin typeface="Calibri" panose="020F0502020204030204" pitchFamily="34" charset="0"/>
                <a:ea typeface="Helvetica" panose="020B0604020202020204" pitchFamily="34" charset="0"/>
                <a:cs typeface="OpenSymbol"/>
              </a:rPr>
              <a:t>zavezanec v notranjem aktu ni opisal poti prijave;</a:t>
            </a:r>
            <a:endParaRPr lang="sl-SI" sz="19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900" kern="50" dirty="0">
                <a:effectLst/>
                <a:latin typeface="Calibri" panose="020F0502020204030204" pitchFamily="34" charset="0"/>
                <a:ea typeface="Helvetica" panose="020B0604020202020204" pitchFamily="34" charset="0"/>
                <a:cs typeface="OpenSymbol"/>
              </a:rPr>
              <a:t>v zakonskem roku (1. marec) zavezanec ni poro</a:t>
            </a:r>
            <a:r>
              <a:rPr lang="sl-SI" sz="1900" kern="50" dirty="0">
                <a:effectLst/>
                <a:latin typeface="Calibri" panose="020F0502020204030204" pitchFamily="34" charset="0"/>
                <a:ea typeface="TTBFAo00"/>
                <a:cs typeface="OpenSymbol"/>
              </a:rPr>
              <a:t>č</a:t>
            </a:r>
            <a:r>
              <a:rPr lang="sl-SI" sz="1900" kern="50" dirty="0">
                <a:effectLst/>
                <a:latin typeface="Calibri" panose="020F0502020204030204" pitchFamily="34" charset="0"/>
                <a:ea typeface="Helvetica" panose="020B0604020202020204" pitchFamily="34" charset="0"/>
                <a:cs typeface="OpenSymbol"/>
              </a:rPr>
              <a:t>al podatkov Komisiji za prepre</a:t>
            </a:r>
            <a:r>
              <a:rPr lang="sl-SI" sz="1900" kern="50" dirty="0">
                <a:effectLst/>
                <a:latin typeface="Calibri" panose="020F0502020204030204" pitchFamily="34" charset="0"/>
                <a:ea typeface="TTBFAo00"/>
                <a:cs typeface="OpenSymbol"/>
              </a:rPr>
              <a:t>č</a:t>
            </a:r>
            <a:r>
              <a:rPr lang="sl-SI" sz="1900" kern="50" dirty="0">
                <a:effectLst/>
                <a:latin typeface="Calibri" panose="020F0502020204030204" pitchFamily="34" charset="0"/>
                <a:ea typeface="Helvetica" panose="020B0604020202020204" pitchFamily="34" charset="0"/>
                <a:cs typeface="OpenSymbol"/>
              </a:rPr>
              <a:t>evanje korupcije.</a:t>
            </a:r>
            <a:endParaRPr lang="sl-SI" sz="1900" kern="50" dirty="0">
              <a:effectLst/>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900" kern="50" dirty="0">
              <a:effectLst/>
              <a:latin typeface="Times New Roman" panose="02020603050405020304" pitchFamily="18" charset="0"/>
              <a:ea typeface="SimSun" panose="02010600030101010101" pitchFamily="2" charset="-122"/>
              <a:cs typeface="Arial" panose="020B0604020202020204" pitchFamily="34" charset="0"/>
            </a:endParaRPr>
          </a:p>
          <a:p>
            <a:pPr marL="0" lvl="0" indent="0" algn="just">
              <a:lnSpc>
                <a:spcPct val="115000"/>
              </a:lnSpc>
              <a:buNone/>
              <a:tabLst>
                <a:tab pos="457200" algn="l"/>
              </a:tabLst>
            </a:pPr>
            <a:r>
              <a:rPr lang="sl-SI" sz="1900" b="1" kern="50" dirty="0">
                <a:effectLst/>
                <a:latin typeface="Calibri" panose="020F0502020204030204" pitchFamily="34" charset="0"/>
                <a:ea typeface="Helvetica" panose="020B0604020202020204" pitchFamily="34" charset="0"/>
                <a:cs typeface="Arial" panose="020B0604020202020204" pitchFamily="34" charset="0"/>
              </a:rPr>
              <a:t>Globe:</a:t>
            </a:r>
          </a:p>
          <a:p>
            <a:pPr lvl="0" algn="just">
              <a:lnSpc>
                <a:spcPct val="115000"/>
              </a:lnSpc>
              <a:tabLst>
                <a:tab pos="457200" algn="l"/>
              </a:tabLst>
            </a:pPr>
            <a:r>
              <a:rPr lang="sl-SI" sz="1900" kern="50" dirty="0">
                <a:latin typeface="Calibri" panose="020F0502020204030204" pitchFamily="34" charset="0"/>
                <a:ea typeface="Helvetica" panose="020B0604020202020204" pitchFamily="34" charset="0"/>
                <a:cs typeface="OpenSymbol"/>
              </a:rPr>
              <a:t>srednje in velike gospodarske družbe – od 3.000 do 6.000 EUR;</a:t>
            </a:r>
            <a:endParaRPr lang="sl-SI" sz="1900" kern="50" dirty="0">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900" kern="50" dirty="0">
                <a:latin typeface="Calibri" panose="020F0502020204030204" pitchFamily="34" charset="0"/>
                <a:ea typeface="Helvetica" panose="020B0604020202020204" pitchFamily="34" charset="0"/>
                <a:cs typeface="OpenSymbol"/>
              </a:rPr>
              <a:t>ostale pravne osebe – od 2.000 do 4.000 EUR;</a:t>
            </a:r>
            <a:endParaRPr lang="sl-SI" sz="1900" kern="50" dirty="0">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900" kern="50" dirty="0">
                <a:latin typeface="Calibri" panose="020F0502020204030204" pitchFamily="34" charset="0"/>
                <a:ea typeface="Helvetica" panose="020B0604020202020204" pitchFamily="34" charset="0"/>
                <a:cs typeface="OpenSymbol"/>
              </a:rPr>
              <a:t>samostojni podjetnik – od 1.000 do 2.000 EUR;</a:t>
            </a:r>
            <a:endParaRPr lang="sl-SI" sz="1900" kern="50" dirty="0">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900" kern="50" dirty="0">
                <a:latin typeface="Calibri" panose="020F0502020204030204" pitchFamily="34" charset="0"/>
                <a:ea typeface="Helvetica" panose="020B0604020202020204" pitchFamily="34" charset="0"/>
                <a:cs typeface="OpenSymbol"/>
              </a:rPr>
              <a:t>odgovorna oseba – 300 – 2.000 EUR.</a:t>
            </a:r>
            <a:endParaRPr lang="sl-SI" sz="1900" kern="50" dirty="0">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51134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27471-8149-04C0-1CF3-C1E95C0A5022}"/>
              </a:ext>
            </a:extLst>
          </p:cNvPr>
          <p:cNvSpPr>
            <a:spLocks noGrp="1"/>
          </p:cNvSpPr>
          <p:nvPr>
            <p:ph type="title"/>
          </p:nvPr>
        </p:nvSpPr>
        <p:spPr/>
        <p:txBody>
          <a:bodyPr>
            <a:normAutofit/>
          </a:bodyPr>
          <a:lstStyle/>
          <a:p>
            <a:r>
              <a:rPr lang="sl-SI" sz="2800" b="1" dirty="0">
                <a:latin typeface="+mn-lt"/>
              </a:rPr>
              <a:t>Prekrški po </a:t>
            </a:r>
            <a:r>
              <a:rPr lang="sl-SI" sz="2800" b="1" dirty="0" err="1">
                <a:latin typeface="+mn-lt"/>
              </a:rPr>
              <a:t>ZZPri</a:t>
            </a:r>
            <a:endParaRPr lang="sl-SI" sz="2800" b="1" dirty="0">
              <a:latin typeface="+mn-lt"/>
            </a:endParaRPr>
          </a:p>
        </p:txBody>
      </p:sp>
      <p:sp>
        <p:nvSpPr>
          <p:cNvPr id="3" name="Označba mesta vsebine 2">
            <a:extLst>
              <a:ext uri="{FF2B5EF4-FFF2-40B4-BE49-F238E27FC236}">
                <a16:creationId xmlns:a16="http://schemas.microsoft.com/office/drawing/2014/main" id="{4DFD1837-0F4A-FF30-F127-64003CA98E49}"/>
              </a:ext>
            </a:extLst>
          </p:cNvPr>
          <p:cNvSpPr>
            <a:spLocks noGrp="1"/>
          </p:cNvSpPr>
          <p:nvPr>
            <p:ph idx="1"/>
          </p:nvPr>
        </p:nvSpPr>
        <p:spPr>
          <a:xfrm>
            <a:off x="681038" y="2057400"/>
            <a:ext cx="8543925" cy="4323927"/>
          </a:xfrm>
        </p:spPr>
        <p:txBody>
          <a:bodyPr>
            <a:normAutofit/>
          </a:bodyPr>
          <a:lstStyle/>
          <a:p>
            <a:pPr marL="0" indent="0" algn="just">
              <a:lnSpc>
                <a:spcPct val="115000"/>
              </a:lnSpc>
              <a:buNone/>
            </a:pPr>
            <a:endParaRPr lang="sl-SI" sz="1800"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endParaRPr lang="sl-SI" sz="1800" b="1"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Prekršek prijavitelja</a:t>
            </a:r>
            <a:r>
              <a:rPr lang="sl-SI" sz="1800" kern="50" dirty="0">
                <a:effectLst/>
                <a:latin typeface="Calibri" panose="020F0502020204030204" pitchFamily="34" charset="0"/>
                <a:ea typeface="Helvetica" panose="020B0604020202020204" pitchFamily="34" charset="0"/>
                <a:cs typeface="Arial" panose="020B0604020202020204" pitchFamily="34" charset="0"/>
              </a:rPr>
              <a:t>, ki je naklepno prijavil ali javno razkril neresni</a:t>
            </a:r>
            <a:r>
              <a:rPr lang="sl-SI" sz="1800" kern="50" dirty="0">
                <a:effectLst/>
                <a:latin typeface="Calibri" panose="020F0502020204030204" pitchFamily="34" charset="0"/>
                <a:ea typeface="TTBFAo00"/>
                <a:cs typeface="Arial" panose="020B0604020202020204" pitchFamily="34" charset="0"/>
              </a:rPr>
              <a:t>č</a:t>
            </a:r>
            <a:r>
              <a:rPr lang="sl-SI" sz="1800" kern="50" dirty="0">
                <a:effectLst/>
                <a:latin typeface="Calibri" panose="020F0502020204030204" pitchFamily="34" charset="0"/>
                <a:ea typeface="Helvetica" panose="020B0604020202020204" pitchFamily="34" charset="0"/>
                <a:cs typeface="Arial" panose="020B0604020202020204" pitchFamily="34" charset="0"/>
              </a:rPr>
              <a:t>ne informacije.</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obravnava organ za zunanjo prijavo;</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globa 400 do 1.200 EUR.</a:t>
            </a:r>
            <a:endParaRPr lang="sl-SI" sz="1800" kern="50" dirty="0">
              <a:effectLst/>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1555884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27471-8149-04C0-1CF3-C1E95C0A5022}"/>
              </a:ext>
            </a:extLst>
          </p:cNvPr>
          <p:cNvSpPr>
            <a:spLocks noGrp="1"/>
          </p:cNvSpPr>
          <p:nvPr>
            <p:ph type="title"/>
          </p:nvPr>
        </p:nvSpPr>
        <p:spPr/>
        <p:txBody>
          <a:bodyPr>
            <a:normAutofit/>
          </a:bodyPr>
          <a:lstStyle/>
          <a:p>
            <a:r>
              <a:rPr lang="sl-SI" sz="2800" b="1" dirty="0">
                <a:latin typeface="+mn-lt"/>
              </a:rPr>
              <a:t>Prekrški po </a:t>
            </a:r>
            <a:r>
              <a:rPr lang="sl-SI" sz="2800" b="1" dirty="0" err="1">
                <a:latin typeface="+mn-lt"/>
              </a:rPr>
              <a:t>ZZPri</a:t>
            </a:r>
            <a:endParaRPr lang="sl-SI" sz="2800" b="1" dirty="0">
              <a:latin typeface="+mn-lt"/>
            </a:endParaRPr>
          </a:p>
        </p:txBody>
      </p:sp>
      <p:sp>
        <p:nvSpPr>
          <p:cNvPr id="3" name="Označba mesta vsebine 2">
            <a:extLst>
              <a:ext uri="{FF2B5EF4-FFF2-40B4-BE49-F238E27FC236}">
                <a16:creationId xmlns:a16="http://schemas.microsoft.com/office/drawing/2014/main" id="{4DFD1837-0F4A-FF30-F127-64003CA98E49}"/>
              </a:ext>
            </a:extLst>
          </p:cNvPr>
          <p:cNvSpPr>
            <a:spLocks noGrp="1"/>
          </p:cNvSpPr>
          <p:nvPr>
            <p:ph idx="1"/>
          </p:nvPr>
        </p:nvSpPr>
        <p:spPr>
          <a:xfrm>
            <a:off x="681038" y="2057400"/>
            <a:ext cx="8543925" cy="4323927"/>
          </a:xfrm>
        </p:spPr>
        <p:txBody>
          <a:bodyPr>
            <a:normAutofit/>
          </a:bodyPr>
          <a:lstStyle/>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Lažji prekrški:</a:t>
            </a:r>
            <a:endParaRPr lang="sl-SI" sz="1800" b="1" kern="50" dirty="0">
              <a:effectLst/>
              <a:latin typeface="Times New Roman" panose="02020603050405020304" pitchFamily="18" charset="0"/>
              <a:ea typeface="SimSun" panose="02010600030101010101" pitchFamily="2" charset="-122"/>
              <a:cs typeface="Arial" panose="020B0604020202020204" pitchFamily="34" charset="0"/>
            </a:endParaRPr>
          </a:p>
          <a:p>
            <a:pPr lvl="0">
              <a:tabLst>
                <a:tab pos="457200" algn="l"/>
              </a:tabLst>
            </a:pPr>
            <a:r>
              <a:rPr lang="sl-SI" sz="1800" kern="50" dirty="0">
                <a:effectLst/>
                <a:latin typeface="Calibri" panose="020F0502020204030204" pitchFamily="34" charset="0"/>
                <a:ea typeface="Helvetica" panose="020B0604020202020204" pitchFamily="34" charset="0"/>
                <a:cs typeface="OpenSymbol"/>
              </a:rPr>
              <a:t>ugotavljanje identitete prijavitelja, posrednika ali povezane osebe;</a:t>
            </a:r>
            <a:endParaRPr lang="sl-SI" sz="1800" kern="50" dirty="0">
              <a:effectLst/>
              <a:latin typeface="Symbol" panose="05050102010706020507" pitchFamily="18" charset="2"/>
              <a:ea typeface="SimSun" panose="02010600030101010101" pitchFamily="2" charset="-122"/>
              <a:cs typeface="OpenSymbol"/>
            </a:endParaRPr>
          </a:p>
          <a:p>
            <a:pPr lvl="0">
              <a:tabLst>
                <a:tab pos="457200" algn="l"/>
              </a:tabLst>
            </a:pPr>
            <a:r>
              <a:rPr lang="sl-SI" sz="1800" kern="50" dirty="0">
                <a:effectLst/>
                <a:latin typeface="Calibri" panose="020F0502020204030204" pitchFamily="34" charset="0"/>
                <a:ea typeface="Helvetica" panose="020B0604020202020204" pitchFamily="34" charset="0"/>
                <a:cs typeface="OpenSymbol"/>
              </a:rPr>
              <a:t>grožnja ali poskusi izvedbe povra</a:t>
            </a:r>
            <a:r>
              <a:rPr lang="sl-SI" sz="1800" kern="50" dirty="0">
                <a:effectLst/>
                <a:latin typeface="Calibri" panose="020F0502020204030204" pitchFamily="34" charset="0"/>
                <a:ea typeface="TTBFAo00"/>
                <a:cs typeface="OpenSymbol"/>
              </a:rPr>
              <a:t>č</a:t>
            </a:r>
            <a:r>
              <a:rPr lang="sl-SI" sz="1800" kern="50" dirty="0">
                <a:effectLst/>
                <a:latin typeface="Calibri" panose="020F0502020204030204" pitchFamily="34" charset="0"/>
                <a:ea typeface="Helvetica" panose="020B0604020202020204" pitchFamily="34" charset="0"/>
                <a:cs typeface="OpenSymbol"/>
              </a:rPr>
              <a:t>ilnega ukrepa.</a:t>
            </a:r>
            <a:endParaRPr lang="sl-SI" sz="1800" kern="50" dirty="0">
              <a:effectLst/>
              <a:latin typeface="Symbol" panose="05050102010706020507" pitchFamily="18" charset="2"/>
              <a:ea typeface="SimSun" panose="02010600030101010101" pitchFamily="2" charset="-122"/>
              <a:cs typeface="OpenSymbol"/>
            </a:endParaRPr>
          </a:p>
          <a:p>
            <a:pPr algn="just">
              <a:lnSpc>
                <a:spcPct val="115000"/>
              </a:lnSpc>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Globe:</a:t>
            </a:r>
            <a:endParaRPr lang="sl-SI" sz="1800" b="1"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srednje in velike gospodarske družbe – od 3.000 do 6.000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ostale pravne osebe – od 2.000 do 4.000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samostojni podjetnik – od 1.000 do 2.000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odgovorna oseba – 300 – 2.000 EUR.</a:t>
            </a:r>
            <a:endParaRPr lang="sl-SI" sz="1800" kern="50" dirty="0">
              <a:effectLst/>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800"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endParaRPr lang="sl-SI" sz="1800" b="1"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142645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27471-8149-04C0-1CF3-C1E95C0A5022}"/>
              </a:ext>
            </a:extLst>
          </p:cNvPr>
          <p:cNvSpPr>
            <a:spLocks noGrp="1"/>
          </p:cNvSpPr>
          <p:nvPr>
            <p:ph type="title"/>
          </p:nvPr>
        </p:nvSpPr>
        <p:spPr/>
        <p:txBody>
          <a:bodyPr>
            <a:normAutofit/>
          </a:bodyPr>
          <a:lstStyle/>
          <a:p>
            <a:r>
              <a:rPr lang="sl-SI" sz="2800" b="1" dirty="0">
                <a:latin typeface="+mn-lt"/>
              </a:rPr>
              <a:t>Prekrški po </a:t>
            </a:r>
            <a:r>
              <a:rPr lang="sl-SI" sz="2800" b="1" dirty="0" err="1">
                <a:latin typeface="+mn-lt"/>
              </a:rPr>
              <a:t>ZZPri</a:t>
            </a:r>
            <a:endParaRPr lang="sl-SI" sz="2800" b="1" dirty="0">
              <a:latin typeface="+mn-lt"/>
            </a:endParaRPr>
          </a:p>
        </p:txBody>
      </p:sp>
      <p:sp>
        <p:nvSpPr>
          <p:cNvPr id="3" name="Označba mesta vsebine 2">
            <a:extLst>
              <a:ext uri="{FF2B5EF4-FFF2-40B4-BE49-F238E27FC236}">
                <a16:creationId xmlns:a16="http://schemas.microsoft.com/office/drawing/2014/main" id="{4DFD1837-0F4A-FF30-F127-64003CA98E49}"/>
              </a:ext>
            </a:extLst>
          </p:cNvPr>
          <p:cNvSpPr>
            <a:spLocks noGrp="1"/>
          </p:cNvSpPr>
          <p:nvPr>
            <p:ph idx="1"/>
          </p:nvPr>
        </p:nvSpPr>
        <p:spPr>
          <a:xfrm>
            <a:off x="681038" y="2057400"/>
            <a:ext cx="8543925" cy="4611960"/>
          </a:xfrm>
        </p:spPr>
        <p:txBody>
          <a:bodyPr>
            <a:normAutofit fontScale="92500" lnSpcReduction="20000"/>
          </a:bodyPr>
          <a:lstStyle/>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Težji prekrški:</a:t>
            </a:r>
            <a:endParaRPr lang="sl-SI" sz="1800" b="1"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izvedba povračilnega ukrepa;</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razkritje identitete prijavitelja, posrednika ali povezane osebe.</a:t>
            </a:r>
            <a:endParaRPr lang="sl-SI" sz="1800" kern="50" dirty="0">
              <a:effectLst/>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Globe</a:t>
            </a:r>
            <a:r>
              <a:rPr lang="sl-SI" sz="1800" kern="50" dirty="0">
                <a:effectLst/>
                <a:latin typeface="Calibri" panose="020F0502020204030204" pitchFamily="34" charset="0"/>
                <a:ea typeface="Helvetica" panose="020B0604020202020204" pitchFamily="34" charset="0"/>
                <a:cs typeface="Arial" panose="020B0604020202020204" pitchFamily="34" charset="0"/>
              </a:rPr>
              <a:t> </a:t>
            </a:r>
            <a:r>
              <a:rPr lang="sl-SI" sz="1800" b="1" kern="50" dirty="0">
                <a:effectLst/>
                <a:latin typeface="Calibri" panose="020F0502020204030204" pitchFamily="34" charset="0"/>
                <a:ea typeface="Helvetica" panose="020B0604020202020204" pitchFamily="34" charset="0"/>
                <a:cs typeface="Arial" panose="020B0604020202020204" pitchFamily="34" charset="0"/>
              </a:rPr>
              <a:t>v primeru povračilnega ukrepa:</a:t>
            </a:r>
            <a:endParaRPr lang="sl-SI" sz="1800" b="1" kern="50" dirty="0">
              <a:effectLst/>
              <a:latin typeface="Times New Roman" panose="02020603050405020304" pitchFamily="18" charset="0"/>
              <a:ea typeface="SimSun" panose="02010600030101010101" pitchFamily="2" charset="-122"/>
              <a:cs typeface="Arial" panose="020B0604020202020204" pitchFamily="34" charset="0"/>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srednje in velike gospodarske družbe – od 10.000 do 60.000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ostale pravne osebe – od 5.000 do 20.000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samostojni podjetnik – od 3.000 do 15.000 EUR;</a:t>
            </a:r>
            <a:endParaRPr lang="sl-SI" sz="1800" kern="50" dirty="0">
              <a:effectLst/>
              <a:latin typeface="Symbol" panose="05050102010706020507" pitchFamily="18" charset="2"/>
              <a:ea typeface="SimSun" panose="02010600030101010101" pitchFamily="2" charset="-122"/>
              <a:cs typeface="OpenSymbol"/>
            </a:endParaRPr>
          </a:p>
          <a:p>
            <a:pPr lvl="0" algn="just">
              <a:lnSpc>
                <a:spcPct val="115000"/>
              </a:lnSpc>
              <a:tabLst>
                <a:tab pos="457200" algn="l"/>
              </a:tabLst>
            </a:pPr>
            <a:r>
              <a:rPr lang="sl-SI" sz="1800" kern="50" dirty="0">
                <a:effectLst/>
                <a:latin typeface="Calibri" panose="020F0502020204030204" pitchFamily="34" charset="0"/>
                <a:ea typeface="Helvetica" panose="020B0604020202020204" pitchFamily="34" charset="0"/>
                <a:cs typeface="OpenSymbol"/>
              </a:rPr>
              <a:t>odgovorna oseba – 500 – 2.500 EUR.</a:t>
            </a:r>
            <a:endParaRPr lang="sl-SI" sz="1800" kern="50" dirty="0">
              <a:effectLst/>
              <a:latin typeface="Symbol" panose="05050102010706020507" pitchFamily="18" charset="2"/>
              <a:ea typeface="SimSun" panose="02010600030101010101" pitchFamily="2" charset="-122"/>
              <a:cs typeface="OpenSymbol"/>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b="1" kern="50" dirty="0">
                <a:effectLst/>
                <a:latin typeface="Calibri" panose="020F0502020204030204" pitchFamily="34" charset="0"/>
                <a:ea typeface="Helvetica" panose="020B0604020202020204" pitchFamily="34" charset="0"/>
                <a:cs typeface="Arial" panose="020B0604020202020204" pitchFamily="34" charset="0"/>
              </a:rPr>
              <a:t>Globa v primeru razkritja identitete:</a:t>
            </a:r>
            <a:endParaRPr lang="sl-SI" sz="1800" b="1" kern="50" dirty="0">
              <a:effectLst/>
              <a:latin typeface="Times New Roman" panose="02020603050405020304" pitchFamily="18" charset="0"/>
              <a:ea typeface="SimSun" panose="02010600030101010101" pitchFamily="2" charset="-122"/>
              <a:cs typeface="Arial" panose="020B0604020202020204" pitchFamily="34" charset="0"/>
            </a:endParaRPr>
          </a:p>
          <a:p>
            <a:r>
              <a:rPr lang="sl-SI" sz="1800" kern="50" dirty="0">
                <a:effectLst/>
                <a:latin typeface="Calibri" panose="020F0502020204030204" pitchFamily="34" charset="0"/>
                <a:ea typeface="Helvetica" panose="020B0604020202020204" pitchFamily="34" charset="0"/>
              </a:rPr>
              <a:t>300 do 2.500 EUR.</a:t>
            </a:r>
            <a:endParaRPr lang="sl-SI" sz="1800"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endParaRPr lang="sl-SI" sz="1800" b="1" kern="50" dirty="0">
              <a:effectLst/>
              <a:latin typeface="Calibri" panose="020F0502020204030204" pitchFamily="34" charset="0"/>
              <a:ea typeface="Helvetica" panose="020B0604020202020204" pitchFamily="34" charset="0"/>
              <a:cs typeface="Arial" panose="020B0604020202020204" pitchFamily="34" charset="0"/>
            </a:endParaRPr>
          </a:p>
          <a:p>
            <a:pPr marL="0" indent="0" algn="just">
              <a:lnSpc>
                <a:spcPct val="115000"/>
              </a:lnSpc>
              <a:buNone/>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399437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0D63E3-ADBF-2D2C-68F7-518C5375E7E2}"/>
              </a:ext>
            </a:extLst>
          </p:cNvPr>
          <p:cNvSpPr>
            <a:spLocks noGrp="1"/>
          </p:cNvSpPr>
          <p:nvPr>
            <p:ph type="title"/>
          </p:nvPr>
        </p:nvSpPr>
        <p:spPr/>
        <p:txBody>
          <a:bodyPr/>
          <a:lstStyle/>
          <a:p>
            <a:endParaRPr lang="en-GB" dirty="0"/>
          </a:p>
        </p:txBody>
      </p:sp>
      <p:pic>
        <p:nvPicPr>
          <p:cNvPr id="4" name="Ograda vsebine 3">
            <a:extLst>
              <a:ext uri="{FF2B5EF4-FFF2-40B4-BE49-F238E27FC236}">
                <a16:creationId xmlns:a16="http://schemas.microsoft.com/office/drawing/2014/main" id="{FB5F46EA-FADB-F8FC-BB17-99C26A6E8E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038" y="2045855"/>
            <a:ext cx="3528533" cy="4119563"/>
          </a:xfrm>
        </p:spPr>
      </p:pic>
      <p:sp>
        <p:nvSpPr>
          <p:cNvPr id="6" name="PoljeZBesedilom 5">
            <a:extLst>
              <a:ext uri="{FF2B5EF4-FFF2-40B4-BE49-F238E27FC236}">
                <a16:creationId xmlns:a16="http://schemas.microsoft.com/office/drawing/2014/main" id="{7DE5EB75-E71B-3A74-D18A-CDA4547668C8}"/>
              </a:ext>
            </a:extLst>
          </p:cNvPr>
          <p:cNvSpPr txBox="1"/>
          <p:nvPr/>
        </p:nvSpPr>
        <p:spPr>
          <a:xfrm>
            <a:off x="4520952" y="2690336"/>
            <a:ext cx="4176464" cy="206210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3200" b="1" i="0" u="none" strike="noStrike" cap="none" normalizeH="0" baseline="0" dirty="0">
                <a:ln>
                  <a:noFill/>
                </a:ln>
                <a:solidFill>
                  <a:schemeClr val="tx1"/>
                </a:solidFill>
                <a:effectLst/>
              </a:rPr>
              <a:t>„Za tajne prijave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3200" b="1" i="0" u="none" strike="noStrike" cap="none" normalizeH="0" baseline="0" dirty="0">
                <a:ln>
                  <a:noFill/>
                </a:ln>
                <a:solidFill>
                  <a:schemeClr val="tx1"/>
                </a:solidFill>
                <a:effectLst/>
              </a:rPr>
              <a:t>tistih, ki skrivajo </a:t>
            </a:r>
            <a:r>
              <a:rPr lang="sl-SI" altLang="sl-SI" sz="3200" b="1" dirty="0"/>
              <a:t>storitve</a:t>
            </a:r>
            <a:r>
              <a:rPr kumimoji="0" lang="sl-SI" altLang="sl-SI" sz="3200" b="1" i="0" u="none" strike="noStrike" cap="none" normalizeH="0" baseline="0" dirty="0">
                <a:ln>
                  <a:noFill/>
                </a:ln>
                <a:solidFill>
                  <a:schemeClr val="tx1"/>
                </a:solidFill>
                <a:effectLst/>
              </a:rPr>
              <a:t> ali prikrivajo svoje prihodke.“ </a:t>
            </a:r>
          </a:p>
        </p:txBody>
      </p:sp>
    </p:spTree>
    <p:extLst>
      <p:ext uri="{BB962C8B-B14F-4D97-AF65-F5344CB8AC3E}">
        <p14:creationId xmlns:p14="http://schemas.microsoft.com/office/powerpoint/2010/main" val="252420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0200D-DBCA-92CF-7440-556E939952E4}"/>
              </a:ext>
            </a:extLst>
          </p:cNvPr>
          <p:cNvSpPr>
            <a:spLocks noGrp="1"/>
          </p:cNvSpPr>
          <p:nvPr>
            <p:ph type="title"/>
          </p:nvPr>
        </p:nvSpPr>
        <p:spPr/>
        <p:txBody>
          <a:bodyPr>
            <a:normAutofit/>
          </a:bodyPr>
          <a:lstStyle/>
          <a:p>
            <a:r>
              <a:rPr lang="sl-SI" sz="2800" b="1" dirty="0">
                <a:latin typeface="+mn-lt"/>
              </a:rPr>
              <a:t>Letno poročanje podatkov</a:t>
            </a:r>
          </a:p>
        </p:txBody>
      </p:sp>
      <p:sp>
        <p:nvSpPr>
          <p:cNvPr id="3" name="Označba mesta vsebine 2">
            <a:extLst>
              <a:ext uri="{FF2B5EF4-FFF2-40B4-BE49-F238E27FC236}">
                <a16:creationId xmlns:a16="http://schemas.microsoft.com/office/drawing/2014/main" id="{C91F7C84-4FE7-9906-5E4B-AD5C94E1FE29}"/>
              </a:ext>
            </a:extLst>
          </p:cNvPr>
          <p:cNvSpPr>
            <a:spLocks noGrp="1"/>
          </p:cNvSpPr>
          <p:nvPr>
            <p:ph idx="1"/>
          </p:nvPr>
        </p:nvSpPr>
        <p:spPr/>
        <p:txBody>
          <a:bodyPr/>
          <a:lstStyle/>
          <a:p>
            <a:pPr marL="0" indent="0" algn="just">
              <a:lnSpc>
                <a:spcPct val="115000"/>
              </a:lnSpc>
              <a:buNone/>
            </a:pPr>
            <a:r>
              <a:rPr lang="sl-SI" sz="1800" b="1" u="sng" kern="50" dirty="0">
                <a:effectLst/>
                <a:latin typeface="Calibri" panose="020F0502020204030204" pitchFamily="34" charset="0"/>
                <a:ea typeface="SimSun" panose="02010600030101010101" pitchFamily="2" charset="-122"/>
                <a:cs typeface="Arial" panose="020B0604020202020204" pitchFamily="34" charset="0"/>
              </a:rPr>
              <a:t>Šestnajsti odstavek 9. člena </a:t>
            </a:r>
            <a:r>
              <a:rPr lang="sl-SI" sz="1800" b="1" u="sng" kern="50" dirty="0" err="1">
                <a:effectLst/>
                <a:latin typeface="Calibri" panose="020F0502020204030204" pitchFamily="34" charset="0"/>
                <a:ea typeface="SimSun" panose="02010600030101010101" pitchFamily="2" charset="-122"/>
                <a:cs typeface="Arial" panose="020B0604020202020204" pitchFamily="34" charset="0"/>
              </a:rPr>
              <a:t>ZZPri</a:t>
            </a:r>
            <a:r>
              <a:rPr lang="sl-SI" sz="1800" b="1" u="sng" kern="50" dirty="0">
                <a:effectLst/>
                <a:latin typeface="Calibri" panose="020F0502020204030204" pitchFamily="34" charset="0"/>
                <a:ea typeface="SimSun" panose="02010600030101010101" pitchFamily="2" charset="-122"/>
                <a:cs typeface="Arial" panose="020B0604020202020204" pitchFamily="34" charset="0"/>
              </a:rPr>
              <a:t>:</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Zavezanec </a:t>
            </a:r>
            <a:r>
              <a:rPr lang="sl-SI" sz="1800" b="1" kern="50" dirty="0">
                <a:effectLst/>
                <a:latin typeface="Calibri" panose="020F0502020204030204" pitchFamily="34" charset="0"/>
                <a:ea typeface="SimSun" panose="02010600030101010101" pitchFamily="2" charset="-122"/>
                <a:cs typeface="Arial" panose="020B0604020202020204" pitchFamily="34" charset="0"/>
              </a:rPr>
              <a:t>do 1. marca </a:t>
            </a:r>
            <a:r>
              <a:rPr lang="sl-SI" sz="1800" kern="50" dirty="0">
                <a:effectLst/>
                <a:latin typeface="Calibri" panose="020F0502020204030204" pitchFamily="34" charset="0"/>
                <a:ea typeface="SimSun" panose="02010600030101010101" pitchFamily="2" charset="-122"/>
                <a:cs typeface="Arial" panose="020B0604020202020204" pitchFamily="34" charset="0"/>
              </a:rPr>
              <a:t>tekočega leta za prejšnje leto Komisiji za preprečevanje korupcije po elektronskem obrazcu, dostopnem na spletnih straneh Komisije za preprečevanje korupcije, poroča o številu prejetih, anonimnih in utemeljenih prijav ter o številu obravnavanih povračilnih ukrepov, v poročilu pa navede tudi podatek o zaupniku.</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algn="just">
              <a:lnSpc>
                <a:spcPct val="115000"/>
              </a:lnSpc>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lnSpc>
                <a:spcPct val="115000"/>
              </a:lnSpc>
              <a:buNone/>
            </a:pPr>
            <a:r>
              <a:rPr lang="sl-SI" sz="1800" b="1" kern="50" dirty="0">
                <a:effectLst/>
                <a:latin typeface="Calibri" panose="020F0502020204030204" pitchFamily="34" charset="0"/>
                <a:ea typeface="SimSun" panose="02010600030101010101" pitchFamily="2" charset="-122"/>
                <a:cs typeface="Arial" panose="020B0604020202020204" pitchFamily="34" charset="0"/>
              </a:rPr>
              <a:t>Prvo poročanje: do 1. marca 2024 za leto 2023.</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3132472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0200D-DBCA-92CF-7440-556E939952E4}"/>
              </a:ext>
            </a:extLst>
          </p:cNvPr>
          <p:cNvSpPr>
            <a:spLocks noGrp="1"/>
          </p:cNvSpPr>
          <p:nvPr>
            <p:ph type="title"/>
          </p:nvPr>
        </p:nvSpPr>
        <p:spPr/>
        <p:txBody>
          <a:bodyPr>
            <a:normAutofit/>
          </a:bodyPr>
          <a:lstStyle/>
          <a:p>
            <a:r>
              <a:rPr lang="sl-SI" sz="2800" b="1" dirty="0">
                <a:latin typeface="+mn-lt"/>
              </a:rPr>
              <a:t>Letno poročanje podatkov</a:t>
            </a:r>
          </a:p>
        </p:txBody>
      </p:sp>
      <p:sp>
        <p:nvSpPr>
          <p:cNvPr id="3" name="Označba mesta vsebine 2">
            <a:extLst>
              <a:ext uri="{FF2B5EF4-FFF2-40B4-BE49-F238E27FC236}">
                <a16:creationId xmlns:a16="http://schemas.microsoft.com/office/drawing/2014/main" id="{C91F7C84-4FE7-9906-5E4B-AD5C94E1FE29}"/>
              </a:ext>
            </a:extLst>
          </p:cNvPr>
          <p:cNvSpPr>
            <a:spLocks noGrp="1"/>
          </p:cNvSpPr>
          <p:nvPr>
            <p:ph idx="1"/>
          </p:nvPr>
        </p:nvSpPr>
        <p:spPr>
          <a:xfrm>
            <a:off x="681038" y="1916832"/>
            <a:ext cx="8543925" cy="4608511"/>
          </a:xfrm>
        </p:spPr>
        <p:txBody>
          <a:bodyPr>
            <a:normAutofit fontScale="92500" lnSpcReduction="10000"/>
          </a:bodyPr>
          <a:lstStyle/>
          <a:p>
            <a:pPr marL="0" indent="0" algn="just">
              <a:lnSpc>
                <a:spcPct val="115000"/>
              </a:lnSpc>
              <a:buNone/>
            </a:pPr>
            <a:r>
              <a:rPr lang="sl-SI" sz="1800" kern="50" dirty="0">
                <a:effectLst/>
                <a:latin typeface="Calibri" panose="020F0502020204030204" pitchFamily="34" charset="0"/>
                <a:ea typeface="SimSun" panose="02010600030101010101" pitchFamily="2" charset="-122"/>
                <a:cs typeface="Arial" panose="020B0604020202020204" pitchFamily="34" charset="0"/>
              </a:rPr>
              <a:t>Zavezanci poročajo naslednje podatke:</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SimSun" panose="02010600030101010101" pitchFamily="2" charset="-122"/>
              </a:rPr>
              <a:t>n</a:t>
            </a:r>
            <a:r>
              <a:rPr lang="sl-SI" sz="1800" kern="50" dirty="0">
                <a:effectLst/>
                <a:latin typeface="Calibri" panose="020F0502020204030204" pitchFamily="34" charset="0"/>
                <a:ea typeface="SimSun" panose="02010600030101010101" pitchFamily="2" charset="-122"/>
                <a:cs typeface="Arial" panose="020B0604020202020204" pitchFamily="34" charset="0"/>
              </a:rPr>
              <a:t>avedba zavezanca,</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SimSun" panose="02010600030101010101" pitchFamily="2" charset="-122"/>
              </a:rPr>
              <a:t>i</a:t>
            </a:r>
            <a:r>
              <a:rPr lang="sl-SI" sz="1800" kern="50" dirty="0">
                <a:effectLst/>
                <a:latin typeface="Calibri" panose="020F0502020204030204" pitchFamily="34" charset="0"/>
                <a:ea typeface="SimSun" panose="02010600030101010101" pitchFamily="2" charset="-122"/>
                <a:cs typeface="Arial" panose="020B0604020202020204" pitchFamily="34" charset="0"/>
              </a:rPr>
              <a:t>me in priimek zaupnika,</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SimSun" panose="02010600030101010101" pitchFamily="2" charset="-122"/>
              </a:rPr>
              <a:t>š</a:t>
            </a:r>
            <a:r>
              <a:rPr lang="sl-SI" sz="1800" kern="50" dirty="0">
                <a:effectLst/>
                <a:latin typeface="Calibri" panose="020F0502020204030204" pitchFamily="34" charset="0"/>
                <a:ea typeface="SimSun" panose="02010600030101010101" pitchFamily="2" charset="-122"/>
                <a:cs typeface="Arial" panose="020B0604020202020204" pitchFamily="34" charset="0"/>
              </a:rPr>
              <a:t>tevilo prejetih prijav,</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SimSun" panose="02010600030101010101" pitchFamily="2" charset="-122"/>
              </a:rPr>
              <a:t>š</a:t>
            </a:r>
            <a:r>
              <a:rPr lang="sl-SI" sz="1800" kern="50" dirty="0">
                <a:effectLst/>
                <a:latin typeface="Calibri" panose="020F0502020204030204" pitchFamily="34" charset="0"/>
                <a:ea typeface="SimSun" panose="02010600030101010101" pitchFamily="2" charset="-122"/>
                <a:cs typeface="Arial" panose="020B0604020202020204" pitchFamily="34" charset="0"/>
              </a:rPr>
              <a:t>tevilo anonimnih prijav,</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SimSun" panose="02010600030101010101" pitchFamily="2" charset="-122"/>
              </a:rPr>
              <a:t>š</a:t>
            </a:r>
            <a:r>
              <a:rPr lang="sl-SI" sz="1800" kern="50" dirty="0">
                <a:effectLst/>
                <a:latin typeface="Calibri" panose="020F0502020204030204" pitchFamily="34" charset="0"/>
                <a:ea typeface="SimSun" panose="02010600030101010101" pitchFamily="2" charset="-122"/>
                <a:cs typeface="Arial" panose="020B0604020202020204" pitchFamily="34" charset="0"/>
              </a:rPr>
              <a:t>tevilo utemeljenih prijav,</a:t>
            </a:r>
            <a:endParaRPr lang="sl-SI" sz="1800" kern="50" dirty="0">
              <a:effectLst/>
              <a:latin typeface="Arial Narrow" panose="020B0606020202030204" pitchFamily="34" charset="0"/>
              <a:ea typeface="SimSu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sl-SI" sz="1800" kern="50" dirty="0">
                <a:latin typeface="Calibri" panose="020F0502020204030204" pitchFamily="34" charset="0"/>
                <a:ea typeface="Helvetica" panose="020B0604020202020204" pitchFamily="34" charset="0"/>
              </a:rPr>
              <a:t>š</a:t>
            </a:r>
            <a:r>
              <a:rPr lang="sl-SI" sz="1800" kern="50" dirty="0">
                <a:effectLst/>
                <a:latin typeface="Calibri" panose="020F0502020204030204" pitchFamily="34" charset="0"/>
                <a:ea typeface="Helvetica" panose="020B0604020202020204" pitchFamily="34" charset="0"/>
                <a:cs typeface="Arial" panose="020B0604020202020204" pitchFamily="34" charset="0"/>
              </a:rPr>
              <a:t>tevilo obravnavanih povračilnih ukrepov,</a:t>
            </a:r>
          </a:p>
          <a:p>
            <a:pPr marL="0" lvl="0" indent="0" algn="just">
              <a:lnSpc>
                <a:spcPct val="115000"/>
              </a:lnSpc>
              <a:buNone/>
            </a:pPr>
            <a:r>
              <a:rPr lang="sl-SI" sz="1800" kern="50" dirty="0">
                <a:effectLst/>
                <a:latin typeface="Calibri" panose="020F0502020204030204" pitchFamily="34" charset="0"/>
                <a:ea typeface="Helvetica" panose="020B0604020202020204" pitchFamily="34" charset="0"/>
                <a:cs typeface="Arial" panose="020B0604020202020204" pitchFamily="34" charset="0"/>
              </a:rPr>
              <a:t>in sicer na elektronskem obrazcu, dostopnem na spletni strani Komisije za preprečevanje korupcije. </a:t>
            </a: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457200" algn="just">
              <a:lnSpc>
                <a:spcPct val="115000"/>
              </a:lnSpc>
            </a:pPr>
            <a:endParaRPr lang="sl-SI" sz="1800" kern="50" dirty="0">
              <a:effectLst/>
              <a:latin typeface="Times New Roman" panose="02020603050405020304" pitchFamily="18" charset="0"/>
              <a:ea typeface="SimSun" panose="02010600030101010101" pitchFamily="2" charset="-122"/>
              <a:cs typeface="Arial" panose="020B0604020202020204" pitchFamily="34" charset="0"/>
            </a:endParaRPr>
          </a:p>
          <a:p>
            <a:pPr marL="0" indent="0" algn="just">
              <a:buNone/>
            </a:pPr>
            <a:r>
              <a:rPr lang="sl-SI" sz="1800" kern="50" dirty="0">
                <a:effectLst/>
                <a:latin typeface="Calibri" panose="020F0502020204030204" pitchFamily="34" charset="0"/>
                <a:ea typeface="Helvetica" panose="020B0604020202020204" pitchFamily="34" charset="0"/>
              </a:rPr>
              <a:t>Zavezanec poročilo podpiše oziroma potrdi  z ustreznim kvalificiranim digitalnim potrdilom ali </a:t>
            </a:r>
            <a:r>
              <a:rPr lang="sl-SI" sz="1800" kern="50" dirty="0" err="1">
                <a:effectLst/>
                <a:latin typeface="Calibri" panose="020F0502020204030204" pitchFamily="34" charset="0"/>
                <a:ea typeface="Helvetica" panose="020B0604020202020204" pitchFamily="34" charset="0"/>
              </a:rPr>
              <a:t>smsPass</a:t>
            </a:r>
            <a:r>
              <a:rPr lang="sl-SI" sz="1800" kern="50" dirty="0">
                <a:effectLst/>
                <a:latin typeface="Calibri" panose="020F0502020204030204" pitchFamily="34" charset="0"/>
                <a:ea typeface="Helvetica" panose="020B0604020202020204" pitchFamily="34" charset="0"/>
              </a:rPr>
              <a:t>.</a:t>
            </a:r>
            <a:endParaRPr lang="sl-SI" dirty="0"/>
          </a:p>
        </p:txBody>
      </p:sp>
    </p:spTree>
    <p:extLst>
      <p:ext uri="{BB962C8B-B14F-4D97-AF65-F5344CB8AC3E}">
        <p14:creationId xmlns:p14="http://schemas.microsoft.com/office/powerpoint/2010/main" val="2626187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0200D-DBCA-92CF-7440-556E939952E4}"/>
              </a:ext>
            </a:extLst>
          </p:cNvPr>
          <p:cNvSpPr>
            <a:spLocks noGrp="1"/>
          </p:cNvSpPr>
          <p:nvPr>
            <p:ph type="title"/>
          </p:nvPr>
        </p:nvSpPr>
        <p:spPr/>
        <p:txBody>
          <a:bodyPr>
            <a:normAutofit/>
          </a:bodyPr>
          <a:lstStyle/>
          <a:p>
            <a:r>
              <a:rPr lang="sl-SI" sz="2800" b="1" dirty="0">
                <a:latin typeface="+mn-lt"/>
              </a:rPr>
              <a:t>Letno poročanje podatkov</a:t>
            </a:r>
          </a:p>
        </p:txBody>
      </p:sp>
      <p:sp>
        <p:nvSpPr>
          <p:cNvPr id="3" name="Označba mesta vsebine 2">
            <a:extLst>
              <a:ext uri="{FF2B5EF4-FFF2-40B4-BE49-F238E27FC236}">
                <a16:creationId xmlns:a16="http://schemas.microsoft.com/office/drawing/2014/main" id="{C91F7C84-4FE7-9906-5E4B-AD5C94E1FE29}"/>
              </a:ext>
            </a:extLst>
          </p:cNvPr>
          <p:cNvSpPr>
            <a:spLocks noGrp="1"/>
          </p:cNvSpPr>
          <p:nvPr>
            <p:ph idx="1"/>
          </p:nvPr>
        </p:nvSpPr>
        <p:spPr>
          <a:xfrm>
            <a:off x="681038" y="1916832"/>
            <a:ext cx="8543925" cy="4608511"/>
          </a:xfrm>
        </p:spPr>
        <p:txBody>
          <a:bodyPr>
            <a:normAutofit/>
          </a:bodyPr>
          <a:lstStyle/>
          <a:p>
            <a:pPr marL="0" indent="0" algn="just">
              <a:lnSpc>
                <a:spcPct val="115000"/>
              </a:lnSpc>
              <a:buNone/>
            </a:pPr>
            <a:r>
              <a:rPr lang="sl-SI" sz="1800" kern="50" dirty="0">
                <a:effectLst/>
                <a:latin typeface="Calibri" panose="020F0502020204030204" pitchFamily="34" charset="0"/>
                <a:ea typeface="Helvetica" panose="020B0604020202020204" pitchFamily="34" charset="0"/>
              </a:rPr>
              <a:t>Sistem bo zbral vse podatke v pregledno tabelo, ki bo Komisiji za preprečevanje korupcije omogočala nadaljnjo analizo, seštevanje po posameznih rubrikah in izvoz podatkov za potrebe oblikovanja skupnega letnega poročila (obveščanje Evropske komisije).</a:t>
            </a:r>
          </a:p>
          <a:p>
            <a:pPr marL="0" indent="0" algn="just">
              <a:lnSpc>
                <a:spcPct val="115000"/>
              </a:lnSpc>
              <a:buNone/>
            </a:pPr>
            <a:endParaRPr lang="sl-SI" sz="1800" kern="50" dirty="0">
              <a:latin typeface="Calibri" panose="020F0502020204030204" pitchFamily="34" charset="0"/>
            </a:endParaRPr>
          </a:p>
          <a:p>
            <a:pPr marL="0" indent="0" algn="just">
              <a:lnSpc>
                <a:spcPct val="115000"/>
              </a:lnSpc>
              <a:buNone/>
            </a:pPr>
            <a:endParaRPr lang="sl-SI" sz="1800" kern="50" dirty="0">
              <a:latin typeface="Calibri" panose="020F0502020204030204" pitchFamily="34" charset="0"/>
            </a:endParaRPr>
          </a:p>
        </p:txBody>
      </p:sp>
      <p:graphicFrame>
        <p:nvGraphicFramePr>
          <p:cNvPr id="4" name="Tabela 3">
            <a:extLst>
              <a:ext uri="{FF2B5EF4-FFF2-40B4-BE49-F238E27FC236}">
                <a16:creationId xmlns:a16="http://schemas.microsoft.com/office/drawing/2014/main" id="{9538C5DC-01ED-3CF2-AA60-65D96B99F60C}"/>
              </a:ext>
            </a:extLst>
          </p:cNvPr>
          <p:cNvGraphicFramePr>
            <a:graphicFrameLocks noGrp="1"/>
          </p:cNvGraphicFramePr>
          <p:nvPr/>
        </p:nvGraphicFramePr>
        <p:xfrm>
          <a:off x="584771" y="3057276"/>
          <a:ext cx="8736457" cy="2657723"/>
        </p:xfrm>
        <a:graphic>
          <a:graphicData uri="http://schemas.openxmlformats.org/drawingml/2006/table">
            <a:tbl>
              <a:tblPr>
                <a:tableStyleId>{5C22544A-7EE6-4342-B048-85BDC9FD1C3A}</a:tableStyleId>
              </a:tblPr>
              <a:tblGrid>
                <a:gridCol w="463721">
                  <a:extLst>
                    <a:ext uri="{9D8B030D-6E8A-4147-A177-3AD203B41FA5}">
                      <a16:colId xmlns:a16="http://schemas.microsoft.com/office/drawing/2014/main" val="1874822692"/>
                    </a:ext>
                  </a:extLst>
                </a:gridCol>
                <a:gridCol w="1382485">
                  <a:extLst>
                    <a:ext uri="{9D8B030D-6E8A-4147-A177-3AD203B41FA5}">
                      <a16:colId xmlns:a16="http://schemas.microsoft.com/office/drawing/2014/main" val="1776519771"/>
                    </a:ext>
                  </a:extLst>
                </a:gridCol>
                <a:gridCol w="957328">
                  <a:extLst>
                    <a:ext uri="{9D8B030D-6E8A-4147-A177-3AD203B41FA5}">
                      <a16:colId xmlns:a16="http://schemas.microsoft.com/office/drawing/2014/main" val="3782213474"/>
                    </a:ext>
                  </a:extLst>
                </a:gridCol>
                <a:gridCol w="1167496">
                  <a:extLst>
                    <a:ext uri="{9D8B030D-6E8A-4147-A177-3AD203B41FA5}">
                      <a16:colId xmlns:a16="http://schemas.microsoft.com/office/drawing/2014/main" val="3447147987"/>
                    </a:ext>
                  </a:extLst>
                </a:gridCol>
                <a:gridCol w="851279">
                  <a:extLst>
                    <a:ext uri="{9D8B030D-6E8A-4147-A177-3AD203B41FA5}">
                      <a16:colId xmlns:a16="http://schemas.microsoft.com/office/drawing/2014/main" val="2649464046"/>
                    </a:ext>
                  </a:extLst>
                </a:gridCol>
                <a:gridCol w="940938">
                  <a:extLst>
                    <a:ext uri="{9D8B030D-6E8A-4147-A177-3AD203B41FA5}">
                      <a16:colId xmlns:a16="http://schemas.microsoft.com/office/drawing/2014/main" val="1750108019"/>
                    </a:ext>
                  </a:extLst>
                </a:gridCol>
                <a:gridCol w="924549">
                  <a:extLst>
                    <a:ext uri="{9D8B030D-6E8A-4147-A177-3AD203B41FA5}">
                      <a16:colId xmlns:a16="http://schemas.microsoft.com/office/drawing/2014/main" val="2535239161"/>
                    </a:ext>
                  </a:extLst>
                </a:gridCol>
                <a:gridCol w="1043130">
                  <a:extLst>
                    <a:ext uri="{9D8B030D-6E8A-4147-A177-3AD203B41FA5}">
                      <a16:colId xmlns:a16="http://schemas.microsoft.com/office/drawing/2014/main" val="1382232633"/>
                    </a:ext>
                  </a:extLst>
                </a:gridCol>
                <a:gridCol w="1005531">
                  <a:extLst>
                    <a:ext uri="{9D8B030D-6E8A-4147-A177-3AD203B41FA5}">
                      <a16:colId xmlns:a16="http://schemas.microsoft.com/office/drawing/2014/main" val="1066237009"/>
                    </a:ext>
                  </a:extLst>
                </a:gridCol>
              </a:tblGrid>
              <a:tr h="664431">
                <a:tc>
                  <a:txBody>
                    <a:bodyPr/>
                    <a:lstStyle/>
                    <a:p>
                      <a:pPr algn="ctr"/>
                      <a:r>
                        <a:rPr lang="sl-SI" sz="800" kern="50">
                          <a:effectLst/>
                        </a:rPr>
                        <a:t> </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Zavezanec</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Zaupnik</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Dejavnost SKD</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Datum poročanja</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Prejete prijave</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Anonimne prijave</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Utemeljene prijave</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Povračilni ukrepi</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08785991"/>
                  </a:ext>
                </a:extLst>
              </a:tr>
              <a:tr h="332215">
                <a:tc>
                  <a:txBody>
                    <a:bodyPr/>
                    <a:lstStyle/>
                    <a:p>
                      <a:pPr algn="ctr"/>
                      <a:r>
                        <a:rPr lang="sl-SI" sz="800" kern="50">
                          <a:effectLst/>
                        </a:rPr>
                        <a:t>1.</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Ministrstvo  X</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Janez Novak</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r>
                        <a:rPr lang="sl-SI" sz="800" kern="50">
                          <a:effectLst/>
                        </a:rPr>
                        <a:t>84 Javna uprava</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27.2.2024</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10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5</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3</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2</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61411532"/>
                  </a:ext>
                </a:extLst>
              </a:tr>
              <a:tr h="332215">
                <a:tc>
                  <a:txBody>
                    <a:bodyPr/>
                    <a:lstStyle/>
                    <a:p>
                      <a:pPr algn="ctr"/>
                      <a:r>
                        <a:rPr lang="sl-SI" sz="800" kern="50">
                          <a:effectLst/>
                        </a:rPr>
                        <a:t>2.</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Družba Y</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dirty="0">
                          <a:effectLst/>
                        </a:rPr>
                        <a:t>Jože </a:t>
                      </a:r>
                      <a:endParaRPr lang="sl-SI" sz="1200" kern="5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r>
                        <a:rPr lang="sl-SI" sz="800" kern="50">
                          <a:effectLst/>
                        </a:rPr>
                        <a:t>75 Veterinarstvo</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28.2.2024</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5</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5</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08445774"/>
                  </a:ext>
                </a:extLst>
              </a:tr>
              <a:tr h="664431">
                <a:tc>
                  <a:txBody>
                    <a:bodyPr/>
                    <a:lstStyle/>
                    <a:p>
                      <a:pPr algn="ctr"/>
                      <a:r>
                        <a:rPr lang="sl-SI" sz="800" kern="50">
                          <a:effectLst/>
                        </a:rPr>
                        <a:t>3.</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Družba Z</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Maja</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r>
                        <a:rPr lang="sl-SI" sz="800" kern="50">
                          <a:effectLst/>
                        </a:rPr>
                        <a:t>11 Proizvodnja pijač</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28.2.2024</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7</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6</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3</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3</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6937300"/>
                  </a:ext>
                </a:extLst>
              </a:tr>
              <a:tr h="664431">
                <a:tc>
                  <a:txBody>
                    <a:bodyPr/>
                    <a:lstStyle/>
                    <a:p>
                      <a:pPr algn="ctr"/>
                      <a:r>
                        <a:rPr lang="sl-SI" sz="800" kern="50">
                          <a:effectLst/>
                        </a:rPr>
                        <a:t>4.</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Družba XY</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just"/>
                      <a:r>
                        <a:rPr lang="sl-SI" sz="800" kern="50">
                          <a:effectLst/>
                        </a:rPr>
                        <a:t>Gregor</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r>
                        <a:rPr lang="sl-SI" sz="800" kern="50">
                          <a:effectLst/>
                        </a:rPr>
                        <a:t>09 Storitve za rudarstvo</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1.3.2024</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a:effectLst/>
                        </a:rPr>
                        <a:t>0</a:t>
                      </a:r>
                      <a:endParaRPr lang="sl-SI" sz="1200" kern="5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ctr"/>
                      <a:r>
                        <a:rPr lang="sl-SI" sz="800" kern="50" dirty="0">
                          <a:effectLst/>
                        </a:rPr>
                        <a:t>0</a:t>
                      </a:r>
                      <a:endParaRPr lang="sl-SI" sz="1200" kern="5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016765314"/>
                  </a:ext>
                </a:extLst>
              </a:tr>
            </a:tbl>
          </a:graphicData>
        </a:graphic>
      </p:graphicFrame>
      <p:sp>
        <p:nvSpPr>
          <p:cNvPr id="5" name="Rectangle 1">
            <a:extLst>
              <a:ext uri="{FF2B5EF4-FFF2-40B4-BE49-F238E27FC236}">
                <a16:creationId xmlns:a16="http://schemas.microsoft.com/office/drawing/2014/main" id="{FF1E485A-E735-44A6-BF79-1307AAF3EE6A}"/>
              </a:ext>
            </a:extLst>
          </p:cNvPr>
          <p:cNvSpPr>
            <a:spLocks noChangeArrowheads="1"/>
          </p:cNvSpPr>
          <p:nvPr/>
        </p:nvSpPr>
        <p:spPr bwMode="auto">
          <a:xfrm>
            <a:off x="681037" y="5957814"/>
            <a:ext cx="5040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l-SI" altLang="sl-SI" sz="1100" b="0" i="0" u="none" strike="noStrike" cap="none" normalizeH="0" baseline="0" dirty="0">
                <a:ln>
                  <a:noFill/>
                </a:ln>
                <a:solidFill>
                  <a:schemeClr val="tx1"/>
                </a:solidFill>
                <a:effectLst/>
                <a:latin typeface="Calibri" panose="020F0502020204030204" pitchFamily="34" charset="0"/>
                <a:ea typeface="Helvetica" panose="020B0604020202020204" pitchFamily="34" charset="0"/>
                <a:cs typeface="Calibri" panose="020F0502020204030204" pitchFamily="34" charset="0"/>
              </a:rPr>
              <a:t>Itd...</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4360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92F980-04A2-DA45-DF43-33E664BC2C9E}"/>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039832D9-3FA6-8BF6-4F33-AD4479FE1A91}"/>
              </a:ext>
            </a:extLst>
          </p:cNvPr>
          <p:cNvSpPr>
            <a:spLocks noGrp="1"/>
          </p:cNvSpPr>
          <p:nvPr>
            <p:ph idx="1"/>
          </p:nvPr>
        </p:nvSpPr>
        <p:spPr/>
        <p:txBody>
          <a:bodyPr/>
          <a:lstStyle/>
          <a:p>
            <a:endParaRPr lang="sl-SI" dirty="0"/>
          </a:p>
          <a:p>
            <a:endParaRPr lang="sl-SI" dirty="0"/>
          </a:p>
          <a:p>
            <a:pPr marL="0" indent="0" algn="ctr">
              <a:buNone/>
            </a:pPr>
            <a:r>
              <a:rPr lang="sl-SI" sz="4000" b="1" dirty="0"/>
              <a:t>VPRAŠANJA?</a:t>
            </a:r>
          </a:p>
          <a:p>
            <a:pPr marL="0" indent="0" algn="ctr">
              <a:buNone/>
            </a:pPr>
            <a:endParaRPr lang="sl-SI" sz="4000" b="1" dirty="0"/>
          </a:p>
          <a:p>
            <a:pPr marL="0" indent="0" algn="ctr">
              <a:buNone/>
            </a:pPr>
            <a:endParaRPr lang="sl-SI" sz="2000" b="1" dirty="0">
              <a:latin typeface="+mn-lt"/>
              <a:hlinkClick r:id="rId2"/>
            </a:endParaRPr>
          </a:p>
          <a:p>
            <a:pPr marL="0" indent="0" algn="ctr">
              <a:buNone/>
            </a:pPr>
            <a:r>
              <a:rPr lang="sl-SI" sz="2400" b="1" dirty="0">
                <a:latin typeface="+mn-lt"/>
                <a:hlinkClick r:id="rId2"/>
              </a:rPr>
              <a:t>zzpri@kpk-rs.si</a:t>
            </a:r>
            <a:endParaRPr lang="sl-SI" sz="2400" b="1" dirty="0">
              <a:latin typeface="+mn-lt"/>
            </a:endParaRPr>
          </a:p>
          <a:p>
            <a:pPr marL="0" indent="0" algn="ctr">
              <a:buNone/>
            </a:pPr>
            <a:endParaRPr lang="sl-SI" sz="2000" b="1" dirty="0">
              <a:latin typeface="+mn-lt"/>
            </a:endParaRPr>
          </a:p>
        </p:txBody>
      </p:sp>
    </p:spTree>
    <p:extLst>
      <p:ext uri="{BB962C8B-B14F-4D97-AF65-F5344CB8AC3E}">
        <p14:creationId xmlns:p14="http://schemas.microsoft.com/office/powerpoint/2010/main" val="50284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68B342-3977-594F-4363-CE5C1A777F2C}"/>
              </a:ext>
            </a:extLst>
          </p:cNvPr>
          <p:cNvSpPr>
            <a:spLocks noGrp="1"/>
          </p:cNvSpPr>
          <p:nvPr>
            <p:ph type="title"/>
          </p:nvPr>
        </p:nvSpPr>
        <p:spPr>
          <a:xfrm>
            <a:off x="681038" y="1143001"/>
            <a:ext cx="8543925" cy="914399"/>
          </a:xfrm>
        </p:spPr>
        <p:txBody>
          <a:bodyPr>
            <a:normAutofit/>
          </a:bodyPr>
          <a:lstStyle/>
          <a:p>
            <a:r>
              <a:rPr lang="sl-SI" sz="2800" b="1" dirty="0">
                <a:latin typeface="+mn-lt"/>
              </a:rPr>
              <a:t>ANKETA EVROPSKE KOMISIJE</a:t>
            </a:r>
            <a:endParaRPr lang="en-GB" sz="2800" b="1" dirty="0">
              <a:latin typeface="+mn-lt"/>
            </a:endParaRPr>
          </a:p>
        </p:txBody>
      </p:sp>
      <p:pic>
        <p:nvPicPr>
          <p:cNvPr id="6" name="Označba mesta vsebine 5">
            <a:extLst>
              <a:ext uri="{FF2B5EF4-FFF2-40B4-BE49-F238E27FC236}">
                <a16:creationId xmlns:a16="http://schemas.microsoft.com/office/drawing/2014/main" id="{2A7B374A-10CB-E540-8417-21FABFD7C612}"/>
              </a:ext>
            </a:extLst>
          </p:cNvPr>
          <p:cNvPicPr>
            <a:picLocks noGrp="1" noChangeAspect="1"/>
          </p:cNvPicPr>
          <p:nvPr>
            <p:ph idx="1"/>
          </p:nvPr>
        </p:nvPicPr>
        <p:blipFill>
          <a:blip r:embed="rId2"/>
          <a:stretch>
            <a:fillRect/>
          </a:stretch>
        </p:blipFill>
        <p:spPr>
          <a:xfrm>
            <a:off x="1131508" y="2276872"/>
            <a:ext cx="7642209" cy="4119563"/>
          </a:xfrm>
        </p:spPr>
      </p:pic>
    </p:spTree>
    <p:extLst>
      <p:ext uri="{BB962C8B-B14F-4D97-AF65-F5344CB8AC3E}">
        <p14:creationId xmlns:p14="http://schemas.microsoft.com/office/powerpoint/2010/main" val="364466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07717C-6876-85A3-3E1B-E354B8476D92}"/>
              </a:ext>
            </a:extLst>
          </p:cNvPr>
          <p:cNvSpPr>
            <a:spLocks noGrp="1"/>
          </p:cNvSpPr>
          <p:nvPr>
            <p:ph type="title"/>
          </p:nvPr>
        </p:nvSpPr>
        <p:spPr/>
        <p:txBody>
          <a:bodyPr>
            <a:normAutofit/>
          </a:bodyPr>
          <a:lstStyle/>
          <a:p>
            <a:r>
              <a:rPr lang="sl-SI" sz="2800" b="1" dirty="0">
                <a:latin typeface="+mn-lt"/>
              </a:rPr>
              <a:t>PRAVNE PODLAGE ZAŠČITE PRIJAVITELJEV</a:t>
            </a:r>
            <a:endParaRPr lang="en-GB" sz="2800" b="1" dirty="0">
              <a:latin typeface="+mn-lt"/>
            </a:endParaRPr>
          </a:p>
        </p:txBody>
      </p:sp>
      <p:sp>
        <p:nvSpPr>
          <p:cNvPr id="3" name="Označba mesta vsebine 2">
            <a:extLst>
              <a:ext uri="{FF2B5EF4-FFF2-40B4-BE49-F238E27FC236}">
                <a16:creationId xmlns:a16="http://schemas.microsoft.com/office/drawing/2014/main" id="{9C226782-5F45-FF7B-2AB5-67689EC4AD99}"/>
              </a:ext>
            </a:extLst>
          </p:cNvPr>
          <p:cNvSpPr>
            <a:spLocks noGrp="1"/>
          </p:cNvSpPr>
          <p:nvPr>
            <p:ph idx="1"/>
          </p:nvPr>
        </p:nvSpPr>
        <p:spPr/>
        <p:txBody>
          <a:bodyPr>
            <a:normAutofit/>
          </a:bodyPr>
          <a:lstStyle/>
          <a:p>
            <a:pPr algn="just"/>
            <a:r>
              <a:rPr lang="sl-SI" sz="2400" u="sng" dirty="0">
                <a:latin typeface="+mn-lt"/>
              </a:rPr>
              <a:t>Direktiva (EU) 2019/1937</a:t>
            </a:r>
            <a:r>
              <a:rPr lang="sl-SI" sz="2400" dirty="0">
                <a:latin typeface="+mn-lt"/>
              </a:rPr>
              <a:t> Evropskega parlamenta in Sveta z dne 23. 10. 2019 o zaščiti oseb, ki prijavijo kršitve prava Unije (UL L št. 305 z dne 26. 11. 2019);</a:t>
            </a:r>
          </a:p>
          <a:p>
            <a:pPr algn="just"/>
            <a:r>
              <a:rPr lang="sl-SI" sz="2400" u="sng" dirty="0">
                <a:latin typeface="+mn-lt"/>
              </a:rPr>
              <a:t>Zakon o zaščiti prijaviteljev – </a:t>
            </a:r>
            <a:r>
              <a:rPr lang="sl-SI" sz="2400" u="sng" dirty="0" err="1">
                <a:latin typeface="+mn-lt"/>
              </a:rPr>
              <a:t>ZZPri</a:t>
            </a:r>
            <a:r>
              <a:rPr lang="sl-SI" sz="2400" dirty="0">
                <a:latin typeface="+mn-lt"/>
              </a:rPr>
              <a:t> (Uradni list RS, št. 16/23).</a:t>
            </a:r>
          </a:p>
          <a:p>
            <a:pPr marL="0" indent="0" algn="just">
              <a:buNone/>
            </a:pPr>
            <a:endParaRPr lang="sl-SI" sz="2400" dirty="0">
              <a:latin typeface="+mn-lt"/>
            </a:endParaRPr>
          </a:p>
          <a:p>
            <a:pPr algn="just"/>
            <a:r>
              <a:rPr lang="sl-SI" sz="2400" u="sng" dirty="0">
                <a:latin typeface="+mn-lt"/>
              </a:rPr>
              <a:t>Specialna zakonodaja:</a:t>
            </a:r>
          </a:p>
          <a:p>
            <a:pPr lvl="1" algn="just">
              <a:buFontTx/>
              <a:buChar char="-"/>
            </a:pPr>
            <a:r>
              <a:rPr lang="sl-SI" dirty="0">
                <a:latin typeface="+mn-lt"/>
              </a:rPr>
              <a:t>Zakon o bančništvu; </a:t>
            </a:r>
          </a:p>
          <a:p>
            <a:pPr lvl="1" algn="just">
              <a:buFontTx/>
              <a:buChar char="-"/>
            </a:pPr>
            <a:r>
              <a:rPr lang="sl-SI" dirty="0">
                <a:latin typeface="+mn-lt"/>
              </a:rPr>
              <a:t>Zakon o zavarovalništvu;</a:t>
            </a:r>
          </a:p>
          <a:p>
            <a:pPr lvl="1" algn="just">
              <a:buFontTx/>
              <a:buChar char="-"/>
            </a:pPr>
            <a:r>
              <a:rPr lang="sl-SI" dirty="0">
                <a:latin typeface="+mn-lt"/>
              </a:rPr>
              <a:t>Zakon o SDH…</a:t>
            </a:r>
            <a:endParaRPr lang="en-GB" dirty="0">
              <a:latin typeface="+mn-lt"/>
            </a:endParaRPr>
          </a:p>
        </p:txBody>
      </p:sp>
    </p:spTree>
    <p:extLst>
      <p:ext uri="{BB962C8B-B14F-4D97-AF65-F5344CB8AC3E}">
        <p14:creationId xmlns:p14="http://schemas.microsoft.com/office/powerpoint/2010/main" val="109162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675011-5BFE-0F03-BE0B-FE31B8671B43}"/>
              </a:ext>
            </a:extLst>
          </p:cNvPr>
          <p:cNvSpPr>
            <a:spLocks noGrp="1"/>
          </p:cNvSpPr>
          <p:nvPr>
            <p:ph type="title"/>
          </p:nvPr>
        </p:nvSpPr>
        <p:spPr/>
        <p:txBody>
          <a:bodyPr>
            <a:normAutofit/>
          </a:bodyPr>
          <a:lstStyle/>
          <a:p>
            <a:r>
              <a:rPr lang="sl-SI" sz="2800" b="1" dirty="0">
                <a:latin typeface="+mn-lt"/>
              </a:rPr>
              <a:t>VSEBINA </a:t>
            </a:r>
            <a:r>
              <a:rPr lang="sl-SI" sz="2800" b="1" dirty="0" err="1">
                <a:latin typeface="+mn-lt"/>
              </a:rPr>
              <a:t>ZZPri</a:t>
            </a:r>
            <a:endParaRPr lang="en-GB" sz="2800" b="1" dirty="0">
              <a:latin typeface="+mn-lt"/>
            </a:endParaRPr>
          </a:p>
        </p:txBody>
      </p:sp>
      <p:sp>
        <p:nvSpPr>
          <p:cNvPr id="3" name="Označba mesta vsebine 2">
            <a:extLst>
              <a:ext uri="{FF2B5EF4-FFF2-40B4-BE49-F238E27FC236}">
                <a16:creationId xmlns:a16="http://schemas.microsoft.com/office/drawing/2014/main" id="{98059133-ED01-31DA-8802-86976732FBD5}"/>
              </a:ext>
            </a:extLst>
          </p:cNvPr>
          <p:cNvSpPr>
            <a:spLocks noGrp="1"/>
          </p:cNvSpPr>
          <p:nvPr>
            <p:ph idx="1"/>
          </p:nvPr>
        </p:nvSpPr>
        <p:spPr/>
        <p:txBody>
          <a:bodyPr/>
          <a:lstStyle/>
          <a:p>
            <a:pPr marL="0" indent="0" algn="l">
              <a:buNone/>
            </a:pPr>
            <a:r>
              <a:rPr lang="sl-SI" sz="1800" b="0" i="0" u="none" strike="noStrike" baseline="0" dirty="0" err="1">
                <a:latin typeface="+mn-lt"/>
              </a:rPr>
              <a:t>ZZPri</a:t>
            </a:r>
            <a:r>
              <a:rPr lang="sl-SI" sz="1800" b="0" i="0" u="none" strike="noStrike" baseline="0" dirty="0">
                <a:latin typeface="+mn-lt"/>
              </a:rPr>
              <a:t> </a:t>
            </a:r>
            <a:r>
              <a:rPr lang="en-GB" sz="1800" b="0" i="0" u="none" strike="noStrike" baseline="0" dirty="0">
                <a:latin typeface="+mn-lt"/>
              </a:rPr>
              <a:t>z </a:t>
            </a:r>
            <a:r>
              <a:rPr lang="en-GB" sz="1800" b="0" i="0" u="none" strike="noStrike" baseline="0" dirty="0" err="1">
                <a:latin typeface="+mn-lt"/>
              </a:rPr>
              <a:t>namenom</a:t>
            </a:r>
            <a:r>
              <a:rPr lang="en-GB" sz="1800" b="0" i="0" u="none" strike="noStrike" baseline="0" dirty="0">
                <a:latin typeface="+mn-lt"/>
              </a:rPr>
              <a:t> </a:t>
            </a:r>
            <a:r>
              <a:rPr lang="en-GB" sz="1800" b="0" i="0" u="none" strike="noStrike" baseline="0" dirty="0" err="1">
                <a:latin typeface="+mn-lt"/>
              </a:rPr>
              <a:t>zaščite</a:t>
            </a:r>
            <a:r>
              <a:rPr lang="en-GB" sz="1800" b="0" i="0" u="none" strike="noStrike" baseline="0" dirty="0">
                <a:latin typeface="+mn-lt"/>
              </a:rPr>
              <a:t> </a:t>
            </a:r>
            <a:r>
              <a:rPr lang="en-GB" sz="1800" b="0" i="0" u="none" strike="noStrike" baseline="0" dirty="0" err="1">
                <a:latin typeface="+mn-lt"/>
              </a:rPr>
              <a:t>javnega</a:t>
            </a:r>
            <a:r>
              <a:rPr lang="en-GB" sz="1800" b="0" i="0" u="none" strike="noStrike" baseline="0" dirty="0">
                <a:latin typeface="+mn-lt"/>
              </a:rPr>
              <a:t> </a:t>
            </a:r>
            <a:r>
              <a:rPr lang="en-GB" sz="1800" b="0" i="0" u="none" strike="noStrike" baseline="0" dirty="0" err="1">
                <a:latin typeface="+mn-lt"/>
              </a:rPr>
              <a:t>interesa</a:t>
            </a:r>
            <a:r>
              <a:rPr lang="en-GB" sz="1800" b="0" i="0" u="none" strike="noStrike" baseline="0" dirty="0">
                <a:latin typeface="+mn-lt"/>
              </a:rPr>
              <a:t> </a:t>
            </a:r>
            <a:r>
              <a:rPr lang="en-GB" sz="1800" b="0" i="0" u="none" strike="noStrike" baseline="0" dirty="0" err="1">
                <a:latin typeface="+mn-lt"/>
              </a:rPr>
              <a:t>določa</a:t>
            </a:r>
            <a:r>
              <a:rPr lang="sl-SI" sz="1800" dirty="0">
                <a:latin typeface="+mn-lt"/>
              </a:rPr>
              <a:t>:</a:t>
            </a:r>
          </a:p>
          <a:p>
            <a:pPr algn="just"/>
            <a:r>
              <a:rPr lang="en-GB" sz="1800" b="0" i="0" u="none" strike="noStrike" baseline="0" dirty="0" err="1">
                <a:latin typeface="+mn-lt"/>
              </a:rPr>
              <a:t>načine</a:t>
            </a:r>
            <a:r>
              <a:rPr lang="en-GB" sz="1800" b="0" i="0" u="none" strike="noStrike" baseline="0" dirty="0">
                <a:latin typeface="+mn-lt"/>
              </a:rPr>
              <a:t> in </a:t>
            </a:r>
            <a:r>
              <a:rPr lang="en-GB" sz="1800" b="0" i="0" u="none" strike="noStrike" baseline="0" dirty="0" err="1">
                <a:latin typeface="+mn-lt"/>
              </a:rPr>
              <a:t>postopke</a:t>
            </a:r>
            <a:r>
              <a:rPr lang="en-GB" sz="1800" b="0" i="0" u="none" strike="noStrike" baseline="0" dirty="0">
                <a:latin typeface="+mn-lt"/>
              </a:rPr>
              <a:t> za</a:t>
            </a:r>
            <a:r>
              <a:rPr lang="sl-SI" sz="1800" b="0" i="0" u="none" strike="noStrike" baseline="0" dirty="0">
                <a:latin typeface="+mn-lt"/>
              </a:rPr>
              <a:t> </a:t>
            </a:r>
            <a:r>
              <a:rPr lang="en-GB" sz="1800" b="0" i="0" u="none" strike="noStrike" baseline="0" dirty="0" err="1">
                <a:latin typeface="+mn-lt"/>
              </a:rPr>
              <a:t>prijavo</a:t>
            </a:r>
            <a:r>
              <a:rPr lang="en-GB" sz="1800" b="0" i="0" u="none" strike="noStrike" baseline="0" dirty="0">
                <a:latin typeface="+mn-lt"/>
              </a:rPr>
              <a:t> </a:t>
            </a:r>
            <a:r>
              <a:rPr lang="sl-SI" sz="1800" b="0" i="0" u="none" strike="noStrike" baseline="0" dirty="0">
                <a:latin typeface="+mn-lt"/>
              </a:rPr>
              <a:t>in obravnavo </a:t>
            </a:r>
            <a:r>
              <a:rPr lang="en-GB" sz="1800" b="0" i="0" u="none" strike="noStrike" baseline="0" dirty="0" err="1">
                <a:latin typeface="+mn-lt"/>
              </a:rPr>
              <a:t>kršitev</a:t>
            </a:r>
            <a:r>
              <a:rPr lang="en-GB" sz="1800" b="0" i="0" u="none" strike="noStrike" baseline="0" dirty="0">
                <a:latin typeface="+mn-lt"/>
              </a:rPr>
              <a:t> </a:t>
            </a:r>
            <a:r>
              <a:rPr lang="en-GB" sz="1800" b="0" i="0" u="none" strike="noStrike" baseline="0" dirty="0" err="1">
                <a:latin typeface="+mn-lt"/>
              </a:rPr>
              <a:t>predpisov</a:t>
            </a:r>
            <a:r>
              <a:rPr lang="en-GB" sz="1800" b="0" i="0" u="none" strike="noStrike" baseline="0" dirty="0">
                <a:latin typeface="+mn-lt"/>
              </a:rPr>
              <a:t>, za </a:t>
            </a:r>
            <a:r>
              <a:rPr lang="en-GB" sz="1800" b="0" i="0" u="none" strike="noStrike" baseline="0" dirty="0" err="1">
                <a:latin typeface="+mn-lt"/>
              </a:rPr>
              <a:t>katere</a:t>
            </a:r>
            <a:r>
              <a:rPr lang="en-GB" sz="1800" b="0" i="0" u="none" strike="noStrike" baseline="0" dirty="0">
                <a:latin typeface="+mn-lt"/>
              </a:rPr>
              <a:t> so </a:t>
            </a:r>
            <a:r>
              <a:rPr lang="en-GB" sz="1800" b="0" i="0" u="none" strike="noStrike" baseline="0" dirty="0" err="1">
                <a:latin typeface="+mn-lt"/>
              </a:rPr>
              <a:t>posamezniki</a:t>
            </a:r>
            <a:r>
              <a:rPr lang="en-GB" sz="1800" b="0" i="0" u="none" strike="noStrike" baseline="0" dirty="0">
                <a:latin typeface="+mn-lt"/>
              </a:rPr>
              <a:t> </a:t>
            </a:r>
            <a:r>
              <a:rPr lang="en-GB" sz="1800" b="0" i="0" u="none" strike="noStrike" baseline="0" dirty="0" err="1">
                <a:latin typeface="+mn-lt"/>
              </a:rPr>
              <a:t>izvedeli</a:t>
            </a:r>
            <a:r>
              <a:rPr lang="en-GB" sz="1800" b="0" i="0" u="none" strike="noStrike" baseline="0" dirty="0">
                <a:latin typeface="+mn-lt"/>
              </a:rPr>
              <a:t> v </a:t>
            </a:r>
            <a:r>
              <a:rPr lang="en-GB" sz="1800" b="0" i="0" u="none" strike="noStrike" baseline="0" dirty="0" err="1">
                <a:latin typeface="+mn-lt"/>
              </a:rPr>
              <a:t>delovnem</a:t>
            </a:r>
            <a:r>
              <a:rPr lang="en-GB" sz="1800" b="0" i="0" u="none" strike="noStrike" baseline="0" dirty="0">
                <a:latin typeface="+mn-lt"/>
              </a:rPr>
              <a:t> </a:t>
            </a:r>
            <a:r>
              <a:rPr lang="en-GB" sz="1800" b="0" i="0" u="none" strike="noStrike" baseline="0" dirty="0" err="1">
                <a:latin typeface="+mn-lt"/>
              </a:rPr>
              <a:t>okolju</a:t>
            </a:r>
            <a:r>
              <a:rPr lang="sl-SI" sz="1800" b="0" i="0" u="none" strike="noStrike" baseline="0" dirty="0">
                <a:latin typeface="+mn-lt"/>
              </a:rPr>
              <a:t>:</a:t>
            </a:r>
          </a:p>
          <a:p>
            <a:pPr lvl="2" algn="just">
              <a:buFontTx/>
              <a:buChar char="-"/>
            </a:pPr>
            <a:r>
              <a:rPr lang="sl-SI" sz="1800" dirty="0">
                <a:latin typeface="+mn-lt"/>
              </a:rPr>
              <a:t>n</a:t>
            </a:r>
            <a:r>
              <a:rPr lang="sl-SI" sz="1800" b="0" i="0" u="none" strike="noStrike" baseline="0" dirty="0">
                <a:latin typeface="+mn-lt"/>
              </a:rPr>
              <a:t>otranja prijavna pot,</a:t>
            </a:r>
          </a:p>
          <a:p>
            <a:pPr lvl="2" algn="just">
              <a:buFontTx/>
              <a:buChar char="-"/>
            </a:pPr>
            <a:r>
              <a:rPr lang="sl-SI" sz="1800" dirty="0">
                <a:latin typeface="+mn-lt"/>
              </a:rPr>
              <a:t>zunanja prijavna pot,</a:t>
            </a:r>
          </a:p>
          <a:p>
            <a:pPr lvl="2" algn="just">
              <a:buFontTx/>
              <a:buChar char="-"/>
            </a:pPr>
            <a:r>
              <a:rPr lang="sl-SI" sz="1800" dirty="0">
                <a:latin typeface="+mn-lt"/>
              </a:rPr>
              <a:t>j</a:t>
            </a:r>
            <a:r>
              <a:rPr lang="sl-SI" sz="1800" b="0" i="0" u="none" strike="noStrike" baseline="0" dirty="0">
                <a:latin typeface="+mn-lt"/>
              </a:rPr>
              <a:t>avno razkritje kršitev;</a:t>
            </a:r>
            <a:endParaRPr lang="en-GB" sz="1800" b="0" i="0" u="none" strike="noStrike" baseline="0" dirty="0">
              <a:latin typeface="+mn-lt"/>
            </a:endParaRPr>
          </a:p>
          <a:p>
            <a:pPr algn="l"/>
            <a:r>
              <a:rPr lang="sl-SI" sz="1800" b="0" i="0" u="none" strike="noStrike" baseline="0" dirty="0">
                <a:latin typeface="+mn-lt"/>
              </a:rPr>
              <a:t>ukrepe za </a:t>
            </a:r>
            <a:r>
              <a:rPr lang="en-GB" sz="1800" b="0" i="0" u="none" strike="noStrike" baseline="0" dirty="0" err="1">
                <a:latin typeface="+mn-lt"/>
              </a:rPr>
              <a:t>zaščito</a:t>
            </a:r>
            <a:r>
              <a:rPr lang="en-GB" sz="1800" b="0" i="0" u="none" strike="noStrike" baseline="0" dirty="0">
                <a:latin typeface="+mn-lt"/>
              </a:rPr>
              <a:t> </a:t>
            </a:r>
            <a:r>
              <a:rPr lang="en-GB" sz="1800" b="0" i="0" u="none" strike="noStrike" baseline="0" dirty="0" err="1">
                <a:latin typeface="+mn-lt"/>
              </a:rPr>
              <a:t>posameznikov</a:t>
            </a:r>
            <a:r>
              <a:rPr lang="en-GB" sz="1800" b="0" i="0" u="none" strike="noStrike" baseline="0" dirty="0">
                <a:latin typeface="+mn-lt"/>
              </a:rPr>
              <a:t>, ki </a:t>
            </a:r>
            <a:r>
              <a:rPr lang="en-GB" sz="1800" b="0" i="0" u="none" strike="noStrike" baseline="0" dirty="0" err="1">
                <a:latin typeface="+mn-lt"/>
              </a:rPr>
              <a:t>prijavijo</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javno</a:t>
            </a:r>
            <a:r>
              <a:rPr lang="en-GB" sz="1800" b="0" i="0" u="none" strike="noStrike" baseline="0" dirty="0">
                <a:latin typeface="+mn-lt"/>
              </a:rPr>
              <a:t> </a:t>
            </a:r>
            <a:r>
              <a:rPr lang="en-GB" sz="1800" b="0" i="0" u="none" strike="noStrike" baseline="0" dirty="0" err="1">
                <a:latin typeface="+mn-lt"/>
              </a:rPr>
              <a:t>razkrijejo</a:t>
            </a:r>
            <a:r>
              <a:rPr lang="en-GB" sz="1800" b="0" i="0" u="none" strike="noStrike" baseline="0" dirty="0">
                <a:latin typeface="+mn-lt"/>
              </a:rPr>
              <a:t> </a:t>
            </a:r>
            <a:r>
              <a:rPr lang="en-GB" sz="1800" b="0" i="0" u="none" strike="noStrike" baseline="0" dirty="0" err="1">
                <a:latin typeface="+mn-lt"/>
              </a:rPr>
              <a:t>informacije</a:t>
            </a:r>
            <a:r>
              <a:rPr lang="sl-SI" sz="1800" dirty="0">
                <a:latin typeface="+mn-lt"/>
              </a:rPr>
              <a:t> </a:t>
            </a:r>
            <a:r>
              <a:rPr lang="en-GB" sz="1800" b="0" i="0" u="none" strike="noStrike" baseline="0" dirty="0">
                <a:latin typeface="+mn-lt"/>
              </a:rPr>
              <a:t>o </a:t>
            </a:r>
            <a:r>
              <a:rPr lang="en-GB" sz="1800" b="0" i="0" u="none" strike="noStrike" baseline="0" dirty="0" err="1">
                <a:latin typeface="+mn-lt"/>
              </a:rPr>
              <a:t>kršitvi</a:t>
            </a:r>
            <a:r>
              <a:rPr lang="sl-SI" sz="1800" dirty="0">
                <a:latin typeface="+mn-lt"/>
              </a:rPr>
              <a:t>;</a:t>
            </a:r>
            <a:r>
              <a:rPr lang="en-GB" sz="1800" b="0" i="0" u="none" strike="noStrike" baseline="0" dirty="0">
                <a:latin typeface="+mn-lt"/>
              </a:rPr>
              <a:t>  </a:t>
            </a:r>
            <a:endParaRPr lang="sl-SI" sz="1800" b="0" i="0" u="none" strike="noStrike" baseline="0" dirty="0">
              <a:latin typeface="+mn-lt"/>
            </a:endParaRPr>
          </a:p>
          <a:p>
            <a:r>
              <a:rPr lang="en-GB" sz="1800" b="0" i="0" u="none" strike="noStrike" baseline="0" dirty="0" err="1">
                <a:latin typeface="+mn-lt"/>
              </a:rPr>
              <a:t>podporne</a:t>
            </a:r>
            <a:r>
              <a:rPr lang="en-GB" sz="1800" b="0" i="0" u="none" strike="noStrike" baseline="0" dirty="0">
                <a:latin typeface="+mn-lt"/>
              </a:rPr>
              <a:t> </a:t>
            </a:r>
            <a:r>
              <a:rPr lang="en-GB" sz="1800" b="0" i="0" u="none" strike="noStrike" baseline="0" dirty="0" err="1">
                <a:latin typeface="+mn-lt"/>
              </a:rPr>
              <a:t>ukrepe</a:t>
            </a:r>
            <a:r>
              <a:rPr lang="en-GB" sz="1800" b="0" i="0" u="none" strike="noStrike" baseline="0" dirty="0">
                <a:latin typeface="+mn-lt"/>
              </a:rPr>
              <a:t> </a:t>
            </a:r>
            <a:r>
              <a:rPr lang="en-GB" sz="1800" b="0" i="0" u="none" strike="noStrike" baseline="0" dirty="0" err="1">
                <a:latin typeface="+mn-lt"/>
              </a:rPr>
              <a:t>zaradi</a:t>
            </a:r>
            <a:r>
              <a:rPr lang="en-GB" sz="1800" b="0" i="0" u="none" strike="noStrike" baseline="0" dirty="0">
                <a:latin typeface="+mn-lt"/>
              </a:rPr>
              <a:t> </a:t>
            </a:r>
            <a:r>
              <a:rPr lang="en-GB" sz="1800" b="0" i="0" u="none" strike="noStrike" baseline="0" dirty="0" err="1">
                <a:latin typeface="+mn-lt"/>
              </a:rPr>
              <a:t>preprečitve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odprave</a:t>
            </a:r>
            <a:r>
              <a:rPr lang="en-GB" sz="1800" b="0" i="0" u="none" strike="noStrike" baseline="0" dirty="0">
                <a:latin typeface="+mn-lt"/>
              </a:rPr>
              <a:t> </a:t>
            </a:r>
            <a:r>
              <a:rPr lang="en-GB" sz="1800" b="0" i="0" u="none" strike="noStrike" baseline="0" dirty="0" err="1">
                <a:latin typeface="+mn-lt"/>
              </a:rPr>
              <a:t>povračilnih</a:t>
            </a:r>
            <a:r>
              <a:rPr lang="en-GB" sz="1800" b="0" i="0" u="none" strike="noStrike" baseline="0" dirty="0">
                <a:latin typeface="+mn-lt"/>
              </a:rPr>
              <a:t> </a:t>
            </a:r>
            <a:r>
              <a:rPr lang="en-GB" sz="1800" b="0" i="0" u="none" strike="noStrike" baseline="0" dirty="0" err="1">
                <a:latin typeface="+mn-lt"/>
              </a:rPr>
              <a:t>ukrepov</a:t>
            </a:r>
            <a:r>
              <a:rPr lang="sl-SI" sz="1800" dirty="0">
                <a:latin typeface="+mn-lt"/>
              </a:rPr>
              <a:t>;</a:t>
            </a:r>
            <a:endParaRPr lang="sl-SI" sz="1800" b="0" i="0" u="none" strike="noStrike" baseline="0" dirty="0">
              <a:latin typeface="+mn-lt"/>
            </a:endParaRPr>
          </a:p>
          <a:p>
            <a:pPr algn="l"/>
            <a:r>
              <a:rPr lang="en-GB" sz="1800" b="0" i="0" u="none" strike="noStrike" baseline="0" dirty="0" err="1">
                <a:latin typeface="+mn-lt"/>
              </a:rPr>
              <a:t>pristojnosti</a:t>
            </a:r>
            <a:r>
              <a:rPr lang="en-GB" sz="1800" b="0" i="0" u="none" strike="noStrike" baseline="0" dirty="0">
                <a:latin typeface="+mn-lt"/>
              </a:rPr>
              <a:t> </a:t>
            </a:r>
            <a:r>
              <a:rPr lang="en-GB" sz="1800" b="0" i="0" u="none" strike="noStrike" baseline="0" dirty="0" err="1">
                <a:latin typeface="+mn-lt"/>
              </a:rPr>
              <a:t>Komisije</a:t>
            </a:r>
            <a:r>
              <a:rPr lang="en-GB" sz="1800" b="0" i="0" u="none" strike="noStrike" baseline="0" dirty="0">
                <a:latin typeface="+mn-lt"/>
              </a:rPr>
              <a:t> za </a:t>
            </a:r>
            <a:r>
              <a:rPr lang="en-GB" sz="1800" b="0" i="0" u="none" strike="noStrike" baseline="0" dirty="0" err="1">
                <a:latin typeface="+mn-lt"/>
              </a:rPr>
              <a:t>preprečevanje</a:t>
            </a:r>
            <a:r>
              <a:rPr lang="en-GB" sz="1800" b="0" i="0" u="none" strike="noStrike" baseline="0" dirty="0">
                <a:latin typeface="+mn-lt"/>
              </a:rPr>
              <a:t> </a:t>
            </a:r>
            <a:r>
              <a:rPr lang="en-GB" sz="1800" b="0" i="0" u="none" strike="noStrike" baseline="0" dirty="0" err="1">
                <a:latin typeface="+mn-lt"/>
              </a:rPr>
              <a:t>korupcije</a:t>
            </a:r>
            <a:r>
              <a:rPr lang="sl-SI" sz="1800" dirty="0">
                <a:latin typeface="+mn-lt"/>
              </a:rPr>
              <a:t>;</a:t>
            </a:r>
          </a:p>
          <a:p>
            <a:pPr algn="l"/>
            <a:r>
              <a:rPr lang="sl-SI" sz="1800" dirty="0">
                <a:latin typeface="+mn-lt"/>
              </a:rPr>
              <a:t>k</a:t>
            </a:r>
            <a:r>
              <a:rPr lang="sl-SI" sz="1800" b="0" i="0" u="none" strike="noStrike" baseline="0" dirty="0">
                <a:latin typeface="+mn-lt"/>
              </a:rPr>
              <a:t>azenske določbe (prekrški).</a:t>
            </a:r>
            <a:endParaRPr lang="en-GB" sz="1800" b="0" i="0" u="none" strike="noStrike" baseline="0" dirty="0">
              <a:latin typeface="+mn-lt"/>
            </a:endParaRPr>
          </a:p>
        </p:txBody>
      </p:sp>
    </p:spTree>
    <p:extLst>
      <p:ext uri="{BB962C8B-B14F-4D97-AF65-F5344CB8AC3E}">
        <p14:creationId xmlns:p14="http://schemas.microsoft.com/office/powerpoint/2010/main" val="212674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D6AFEE-BF53-8F0E-775E-869FE21EAFE7}"/>
              </a:ext>
            </a:extLst>
          </p:cNvPr>
          <p:cNvSpPr>
            <a:spLocks noGrp="1"/>
          </p:cNvSpPr>
          <p:nvPr>
            <p:ph type="title"/>
          </p:nvPr>
        </p:nvSpPr>
        <p:spPr/>
        <p:txBody>
          <a:bodyPr>
            <a:normAutofit/>
          </a:bodyPr>
          <a:lstStyle/>
          <a:p>
            <a:r>
              <a:rPr lang="sl-SI" sz="2800" b="1" dirty="0">
                <a:latin typeface="+mn-lt"/>
              </a:rPr>
              <a:t>SPLOŠNI POJMI PO </a:t>
            </a:r>
            <a:r>
              <a:rPr lang="sl-SI" sz="2800" b="1" dirty="0" err="1">
                <a:latin typeface="+mn-lt"/>
              </a:rPr>
              <a:t>ZZPri</a:t>
            </a:r>
            <a:endParaRPr lang="en-GB" sz="2800" b="1" dirty="0">
              <a:latin typeface="+mn-lt"/>
            </a:endParaRPr>
          </a:p>
        </p:txBody>
      </p:sp>
      <p:sp>
        <p:nvSpPr>
          <p:cNvPr id="3" name="Označba mesta vsebine 2">
            <a:extLst>
              <a:ext uri="{FF2B5EF4-FFF2-40B4-BE49-F238E27FC236}">
                <a16:creationId xmlns:a16="http://schemas.microsoft.com/office/drawing/2014/main" id="{00A544EE-B8CF-FA0A-C2D1-E37FEB549450}"/>
              </a:ext>
            </a:extLst>
          </p:cNvPr>
          <p:cNvSpPr>
            <a:spLocks noGrp="1"/>
          </p:cNvSpPr>
          <p:nvPr>
            <p:ph idx="1"/>
          </p:nvPr>
        </p:nvSpPr>
        <p:spPr/>
        <p:txBody>
          <a:bodyPr>
            <a:normAutofit/>
          </a:bodyPr>
          <a:lstStyle/>
          <a:p>
            <a:pPr algn="just"/>
            <a:r>
              <a:rPr lang="en-GB" sz="1800" b="0" i="0" u="sng" strike="noStrike" baseline="0" dirty="0" err="1">
                <a:latin typeface="+mn-lt"/>
              </a:rPr>
              <a:t>Prijavitelj</a:t>
            </a:r>
            <a:r>
              <a:rPr lang="en-GB" sz="1800" b="0" i="0" u="sng" strike="noStrike" baseline="0" dirty="0">
                <a:latin typeface="+mn-lt"/>
              </a:rPr>
              <a:t> </a:t>
            </a:r>
            <a:r>
              <a:rPr lang="en-GB" sz="1800" b="0" i="0" u="sng" strike="noStrike" baseline="0" dirty="0" err="1">
                <a:latin typeface="+mn-lt"/>
              </a:rPr>
              <a:t>ali</a:t>
            </a:r>
            <a:r>
              <a:rPr lang="en-GB" sz="1800" b="0" i="0" u="sng" strike="noStrike" baseline="0" dirty="0">
                <a:latin typeface="+mn-lt"/>
              </a:rPr>
              <a:t> </a:t>
            </a:r>
            <a:r>
              <a:rPr lang="en-GB" sz="1800" b="0" i="0" u="sng" strike="noStrike" baseline="0" dirty="0" err="1">
                <a:latin typeface="+mn-lt"/>
              </a:rPr>
              <a:t>prijaviteljica</a:t>
            </a:r>
            <a:r>
              <a:rPr lang="en-GB" sz="1800" b="0" i="0" u="none" strike="noStrike" baseline="0" dirty="0">
                <a:latin typeface="+mn-lt"/>
              </a:rPr>
              <a:t> je </a:t>
            </a:r>
            <a:r>
              <a:rPr lang="en-GB" sz="1800" b="0" i="0" u="none" strike="noStrike" baseline="0" dirty="0" err="1">
                <a:latin typeface="+mn-lt"/>
              </a:rPr>
              <a:t>fizična</a:t>
            </a:r>
            <a:r>
              <a:rPr lang="sl-SI" sz="1800" dirty="0">
                <a:latin typeface="+mn-lt"/>
              </a:rPr>
              <a:t> </a:t>
            </a:r>
            <a:r>
              <a:rPr lang="en-GB" sz="1800" b="0" i="0" u="none" strike="noStrike" baseline="0" dirty="0" err="1">
                <a:latin typeface="+mn-lt"/>
              </a:rPr>
              <a:t>oseba</a:t>
            </a:r>
            <a:r>
              <a:rPr lang="en-GB" sz="1800" b="0" i="0" u="none" strike="noStrike" baseline="0" dirty="0">
                <a:latin typeface="+mn-lt"/>
              </a:rPr>
              <a:t>, ki </a:t>
            </a:r>
            <a:r>
              <a:rPr lang="en-GB" sz="1800" b="0" i="0" u="none" strike="noStrike" baseline="0" dirty="0" err="1">
                <a:latin typeface="+mn-lt"/>
              </a:rPr>
              <a:t>prijavi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javno</a:t>
            </a:r>
            <a:r>
              <a:rPr lang="en-GB" sz="1800" b="0" i="0" u="none" strike="noStrike" baseline="0" dirty="0">
                <a:latin typeface="+mn-lt"/>
              </a:rPr>
              <a:t> </a:t>
            </a:r>
            <a:r>
              <a:rPr lang="en-GB" sz="1800" b="0" i="0" u="none" strike="noStrike" baseline="0" dirty="0" err="1">
                <a:latin typeface="+mn-lt"/>
              </a:rPr>
              <a:t>razkrije</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o </a:t>
            </a:r>
            <a:r>
              <a:rPr lang="en-GB" sz="1800" b="0" i="0" u="none" strike="noStrike" baseline="0" dirty="0" err="1">
                <a:latin typeface="+mn-lt"/>
              </a:rPr>
              <a:t>kršitvi</a:t>
            </a:r>
            <a:r>
              <a:rPr lang="en-GB" sz="1800" b="0" i="0" u="none" strike="noStrike" baseline="0" dirty="0">
                <a:latin typeface="+mn-lt"/>
              </a:rPr>
              <a:t>, </a:t>
            </a:r>
            <a:r>
              <a:rPr lang="en-GB" sz="1800" b="0" i="0" u="none" strike="noStrike" baseline="0" dirty="0" err="1">
                <a:latin typeface="+mn-lt"/>
              </a:rPr>
              <a:t>pridobljene</a:t>
            </a:r>
            <a:r>
              <a:rPr lang="en-GB" sz="1800" b="0" i="0" u="none" strike="noStrike" baseline="0" dirty="0">
                <a:latin typeface="+mn-lt"/>
              </a:rPr>
              <a:t> v </a:t>
            </a:r>
            <a:r>
              <a:rPr lang="en-GB" sz="1800" b="0" i="0" u="none" strike="noStrike" baseline="0" dirty="0" err="1">
                <a:latin typeface="+mn-lt"/>
              </a:rPr>
              <a:t>svojem</a:t>
            </a:r>
            <a:r>
              <a:rPr lang="en-GB" sz="1800" b="0" i="0" u="none" strike="noStrike" baseline="0" dirty="0">
                <a:latin typeface="+mn-lt"/>
              </a:rPr>
              <a:t> </a:t>
            </a:r>
            <a:r>
              <a:rPr lang="en-GB" sz="1800" b="0" i="0" u="none" strike="noStrike" baseline="0" dirty="0" err="1">
                <a:latin typeface="+mn-lt"/>
              </a:rPr>
              <a:t>delovnem</a:t>
            </a:r>
            <a:r>
              <a:rPr lang="sl-SI" sz="1800" dirty="0">
                <a:latin typeface="+mn-lt"/>
              </a:rPr>
              <a:t> </a:t>
            </a:r>
            <a:r>
              <a:rPr lang="en-GB" sz="1800" b="0" i="0" u="none" strike="noStrike" baseline="0" dirty="0" err="1">
                <a:latin typeface="+mn-lt"/>
              </a:rPr>
              <a:t>okolju</a:t>
            </a:r>
            <a:r>
              <a:rPr lang="en-GB" sz="1800" b="0" i="0" u="none" strike="noStrike" baseline="0" dirty="0">
                <a:latin typeface="+mn-lt"/>
              </a:rPr>
              <a:t>.</a:t>
            </a:r>
            <a:endParaRPr lang="sl-SI" sz="1800" b="0" i="0" u="none" strike="noStrike" baseline="0" dirty="0">
              <a:latin typeface="+mn-lt"/>
            </a:endParaRPr>
          </a:p>
          <a:p>
            <a:pPr algn="just"/>
            <a:r>
              <a:rPr lang="sl-SI" sz="1800" u="sng" dirty="0">
                <a:latin typeface="+mn-lt"/>
              </a:rPr>
              <a:t>D</a:t>
            </a:r>
            <a:r>
              <a:rPr lang="en-GB" sz="1800" b="0" i="0" u="sng" strike="noStrike" baseline="0" dirty="0" err="1">
                <a:latin typeface="+mn-lt"/>
              </a:rPr>
              <a:t>elovno</a:t>
            </a:r>
            <a:r>
              <a:rPr lang="en-GB" sz="1800" b="0" i="0" u="sng" strike="noStrike" baseline="0" dirty="0">
                <a:latin typeface="+mn-lt"/>
              </a:rPr>
              <a:t> </a:t>
            </a:r>
            <a:r>
              <a:rPr lang="en-GB" sz="1800" b="0" i="0" u="sng" strike="noStrike" baseline="0" dirty="0" err="1">
                <a:latin typeface="+mn-lt"/>
              </a:rPr>
              <a:t>okolje</a:t>
            </a:r>
            <a:r>
              <a:rPr lang="en-GB" sz="1800" b="0" i="0" u="none" strike="noStrike" baseline="0" dirty="0">
                <a:latin typeface="+mn-lt"/>
              </a:rPr>
              <a:t> je </a:t>
            </a:r>
            <a:r>
              <a:rPr lang="en-GB" sz="1800" b="0" i="0" u="none" strike="noStrike" baseline="0" dirty="0" err="1">
                <a:latin typeface="+mn-lt"/>
              </a:rPr>
              <a:t>sedanje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preteklo</a:t>
            </a:r>
            <a:r>
              <a:rPr lang="en-GB" sz="1800" b="0" i="0" u="none" strike="noStrike" baseline="0" dirty="0">
                <a:latin typeface="+mn-lt"/>
              </a:rPr>
              <a:t> </a:t>
            </a:r>
            <a:r>
              <a:rPr lang="en-GB" sz="1800" b="0" i="0" u="none" strike="noStrike" baseline="0" dirty="0" err="1">
                <a:latin typeface="+mn-lt"/>
              </a:rPr>
              <a:t>delovno</a:t>
            </a:r>
            <a:r>
              <a:rPr lang="en-GB" sz="1800" b="0" i="0" u="none" strike="noStrike" baseline="0" dirty="0">
                <a:latin typeface="+mn-lt"/>
              </a:rPr>
              <a:t> in </a:t>
            </a:r>
            <a:r>
              <a:rPr lang="en-GB" sz="1800" b="0" i="0" u="none" strike="noStrike" baseline="0" dirty="0" err="1">
                <a:latin typeface="+mn-lt"/>
              </a:rPr>
              <a:t>podobno</a:t>
            </a:r>
            <a:r>
              <a:rPr lang="en-GB" sz="1800" b="0" i="0" u="none" strike="noStrike" baseline="0" dirty="0">
                <a:latin typeface="+mn-lt"/>
              </a:rPr>
              <a:t> </a:t>
            </a:r>
            <a:r>
              <a:rPr lang="en-GB" sz="1800" b="0" i="0" u="none" strike="noStrike" baseline="0" dirty="0" err="1">
                <a:latin typeface="+mn-lt"/>
              </a:rPr>
              <a:t>razmerje</a:t>
            </a:r>
            <a:r>
              <a:rPr lang="en-GB" sz="1800" b="0" i="0" u="none" strike="noStrike" baseline="0" dirty="0">
                <a:latin typeface="+mn-lt"/>
              </a:rPr>
              <a:t> v </a:t>
            </a:r>
            <a:r>
              <a:rPr lang="en-GB" sz="1800" b="0" i="0" u="none" strike="noStrike" baseline="0" dirty="0" err="1">
                <a:latin typeface="+mn-lt"/>
              </a:rPr>
              <a:t>zasebnem</a:t>
            </a:r>
            <a:r>
              <a:rPr lang="sl-SI" sz="180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javnem</a:t>
            </a:r>
            <a:r>
              <a:rPr lang="en-GB" sz="1800" b="0" i="0" u="none" strike="noStrike" baseline="0" dirty="0">
                <a:latin typeface="+mn-lt"/>
              </a:rPr>
              <a:t> </a:t>
            </a:r>
            <a:r>
              <a:rPr lang="en-GB" sz="1800" b="0" i="0" u="none" strike="noStrike" baseline="0" dirty="0" err="1">
                <a:latin typeface="+mn-lt"/>
              </a:rPr>
              <a:t>sektorju</a:t>
            </a:r>
            <a:r>
              <a:rPr lang="en-GB" sz="1800" b="0" i="0" u="none" strike="noStrike" baseline="0" dirty="0">
                <a:latin typeface="+mn-lt"/>
              </a:rPr>
              <a:t>, v </a:t>
            </a:r>
            <a:r>
              <a:rPr lang="en-GB" sz="1800" b="0" i="0" u="none" strike="noStrike" baseline="0" dirty="0" err="1">
                <a:latin typeface="+mn-lt"/>
              </a:rPr>
              <a:t>okviru</a:t>
            </a:r>
            <a:r>
              <a:rPr lang="en-GB" sz="1800" b="0" i="0" u="none" strike="noStrike" baseline="0" dirty="0">
                <a:latin typeface="+mn-lt"/>
              </a:rPr>
              <a:t> </a:t>
            </a:r>
            <a:r>
              <a:rPr lang="en-GB" sz="1800" b="0" i="0" u="none" strike="noStrike" baseline="0" dirty="0" err="1">
                <a:latin typeface="+mn-lt"/>
              </a:rPr>
              <a:t>katerega</a:t>
            </a:r>
            <a:r>
              <a:rPr lang="en-GB" sz="1800" b="0" i="0" u="none" strike="noStrike" baseline="0" dirty="0">
                <a:latin typeface="+mn-lt"/>
              </a:rPr>
              <a:t> </a:t>
            </a:r>
            <a:r>
              <a:rPr lang="en-GB" sz="1800" b="0" i="0" u="none" strike="noStrike" baseline="0" dirty="0" err="1">
                <a:latin typeface="+mn-lt"/>
              </a:rPr>
              <a:t>posameznik</a:t>
            </a:r>
            <a:r>
              <a:rPr lang="en-GB" sz="1800" b="0" i="0" u="none" strike="noStrike" baseline="0" dirty="0">
                <a:latin typeface="+mn-lt"/>
              </a:rPr>
              <a:t> </a:t>
            </a:r>
            <a:r>
              <a:rPr lang="en-GB" sz="1800" b="0" i="0" u="none" strike="noStrike" baseline="0" dirty="0" err="1">
                <a:latin typeface="+mn-lt"/>
              </a:rPr>
              <a:t>pridobi</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o </a:t>
            </a:r>
            <a:r>
              <a:rPr lang="en-GB" sz="1800" b="0" i="0" u="none" strike="noStrike" baseline="0" dirty="0" err="1">
                <a:latin typeface="+mn-lt"/>
              </a:rPr>
              <a:t>kršitvi</a:t>
            </a:r>
            <a:r>
              <a:rPr lang="en-GB" sz="1800" b="0" i="0" u="none" strike="noStrike" baseline="0" dirty="0">
                <a:latin typeface="+mn-lt"/>
              </a:rPr>
              <a:t> in v</a:t>
            </a:r>
            <a:r>
              <a:rPr lang="sl-SI" sz="1800" b="0" i="0" u="none" strike="noStrike" baseline="0" dirty="0">
                <a:latin typeface="+mn-lt"/>
              </a:rPr>
              <a:t> </a:t>
            </a:r>
            <a:r>
              <a:rPr lang="en-GB" sz="1800" b="0" i="0" u="none" strike="noStrike" baseline="0" dirty="0" err="1">
                <a:latin typeface="+mn-lt"/>
              </a:rPr>
              <a:t>okviru</a:t>
            </a:r>
            <a:r>
              <a:rPr lang="en-GB" sz="1800" b="0" i="0" u="none" strike="noStrike" baseline="0" dirty="0">
                <a:latin typeface="+mn-lt"/>
              </a:rPr>
              <a:t> </a:t>
            </a:r>
            <a:r>
              <a:rPr lang="en-GB" sz="1800" b="0" i="0" u="none" strike="noStrike" baseline="0" dirty="0" err="1">
                <a:latin typeface="+mn-lt"/>
              </a:rPr>
              <a:t>katerega</a:t>
            </a:r>
            <a:r>
              <a:rPr lang="en-GB" sz="1800" b="0" i="0" u="none" strike="noStrike" baseline="0" dirty="0">
                <a:latin typeface="+mn-lt"/>
              </a:rPr>
              <a:t> bi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tak</a:t>
            </a:r>
            <a:r>
              <a:rPr lang="en-GB" sz="1800" b="0" i="0" u="none" strike="noStrike" baseline="0" dirty="0">
                <a:latin typeface="+mn-lt"/>
              </a:rPr>
              <a:t> </a:t>
            </a:r>
            <a:r>
              <a:rPr lang="en-GB" sz="1800" b="0" i="0" u="none" strike="noStrike" baseline="0" dirty="0" err="1">
                <a:latin typeface="+mn-lt"/>
              </a:rPr>
              <a:t>posameznik</a:t>
            </a:r>
            <a:r>
              <a:rPr lang="en-GB" sz="1800" b="0" i="0" u="none" strike="noStrike" baseline="0" dirty="0">
                <a:latin typeface="+mn-lt"/>
              </a:rPr>
              <a:t> </a:t>
            </a:r>
            <a:r>
              <a:rPr lang="en-GB" sz="1800" b="0" i="0" u="none" strike="noStrike" baseline="0" dirty="0" err="1">
                <a:latin typeface="+mn-lt"/>
              </a:rPr>
              <a:t>utrpel</a:t>
            </a:r>
            <a:r>
              <a:rPr lang="en-GB" sz="1800" b="0" i="0" u="none" strike="noStrike" baseline="0" dirty="0">
                <a:latin typeface="+mn-lt"/>
              </a:rPr>
              <a:t> </a:t>
            </a:r>
            <a:r>
              <a:rPr lang="en-GB" sz="1800" b="0" i="0" u="none" strike="noStrike" baseline="0" dirty="0" err="1">
                <a:latin typeface="+mn-lt"/>
              </a:rPr>
              <a:t>povračilne</a:t>
            </a:r>
            <a:r>
              <a:rPr lang="en-GB" sz="1800" b="0" i="0" u="none" strike="noStrike" baseline="0" dirty="0">
                <a:latin typeface="+mn-lt"/>
              </a:rPr>
              <a:t> </a:t>
            </a:r>
            <a:r>
              <a:rPr lang="en-GB" sz="1800" b="0" i="0" u="none" strike="noStrike" baseline="0" dirty="0" err="1">
                <a:latin typeface="+mn-lt"/>
              </a:rPr>
              <a:t>ukrepe</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bi </a:t>
            </a:r>
            <a:r>
              <a:rPr lang="en-GB" sz="1800" b="0" i="0" u="none" strike="noStrike" baseline="0" dirty="0" err="1">
                <a:latin typeface="+mn-lt"/>
              </a:rPr>
              <a:t>tako</a:t>
            </a:r>
            <a:r>
              <a:rPr lang="en-GB" sz="1800" b="0" i="0" u="none" strike="noStrike" baseline="0" dirty="0">
                <a:latin typeface="+mn-lt"/>
              </a:rPr>
              <a:t> </a:t>
            </a:r>
            <a:r>
              <a:rPr lang="en-GB" sz="1800" b="0" i="0" u="none" strike="noStrike" baseline="0" dirty="0" err="1">
                <a:latin typeface="+mn-lt"/>
              </a:rPr>
              <a:t>kršitev</a:t>
            </a:r>
            <a:r>
              <a:rPr lang="sl-SI" sz="1800" dirty="0">
                <a:latin typeface="+mn-lt"/>
              </a:rPr>
              <a:t> </a:t>
            </a:r>
            <a:r>
              <a:rPr lang="en-GB" sz="1800" b="0" i="0" u="none" strike="noStrike" baseline="0" dirty="0" err="1">
                <a:latin typeface="+mn-lt"/>
              </a:rPr>
              <a:t>prijavil</a:t>
            </a:r>
            <a:r>
              <a:rPr lang="sl-SI" sz="1800" dirty="0">
                <a:latin typeface="+mn-lt"/>
              </a:rPr>
              <a:t>.</a:t>
            </a:r>
          </a:p>
          <a:p>
            <a:pPr algn="just"/>
            <a:r>
              <a:rPr lang="sl-SI" sz="1800" u="sng" dirty="0">
                <a:latin typeface="+mn-lt"/>
              </a:rPr>
              <a:t>D</a:t>
            </a:r>
            <a:r>
              <a:rPr lang="en-GB" sz="1800" b="0" i="0" u="sng" strike="noStrike" baseline="0" dirty="0" err="1">
                <a:latin typeface="+mn-lt"/>
              </a:rPr>
              <a:t>elovno</a:t>
            </a:r>
            <a:r>
              <a:rPr lang="en-GB" sz="1800" b="0" i="0" u="sng" strike="noStrike" baseline="0" dirty="0">
                <a:latin typeface="+mn-lt"/>
              </a:rPr>
              <a:t> in </a:t>
            </a:r>
            <a:r>
              <a:rPr lang="en-GB" sz="1800" b="0" i="0" u="sng" strike="noStrike" baseline="0" dirty="0" err="1">
                <a:latin typeface="+mn-lt"/>
              </a:rPr>
              <a:t>podobno</a:t>
            </a:r>
            <a:r>
              <a:rPr lang="en-GB" sz="1800" b="0" i="0" u="sng" strike="noStrike" baseline="0" dirty="0">
                <a:latin typeface="+mn-lt"/>
              </a:rPr>
              <a:t> </a:t>
            </a:r>
            <a:r>
              <a:rPr lang="en-GB" sz="1800" b="0" i="0" u="sng" strike="noStrike" baseline="0" dirty="0" err="1">
                <a:latin typeface="+mn-lt"/>
              </a:rPr>
              <a:t>razmerje</a:t>
            </a:r>
            <a:r>
              <a:rPr lang="en-GB" sz="1800" b="0" i="0" u="none" strike="noStrike" baseline="0" dirty="0">
                <a:latin typeface="+mn-lt"/>
              </a:rPr>
              <a:t> je </a:t>
            </a:r>
            <a:r>
              <a:rPr lang="en-GB" sz="1800" b="0" i="0" u="none" strike="noStrike" baseline="0" dirty="0" err="1">
                <a:latin typeface="+mn-lt"/>
              </a:rPr>
              <a:t>delovno</a:t>
            </a:r>
            <a:r>
              <a:rPr lang="en-GB" sz="1800" b="0" i="0" u="none" strike="noStrike" baseline="0" dirty="0">
                <a:latin typeface="+mn-lt"/>
              </a:rPr>
              <a:t> </a:t>
            </a:r>
            <a:r>
              <a:rPr lang="en-GB" sz="1800" b="0" i="0" u="none" strike="noStrike" baseline="0" dirty="0" err="1">
                <a:latin typeface="+mn-lt"/>
              </a:rPr>
              <a:t>razmerje</a:t>
            </a:r>
            <a:r>
              <a:rPr lang="en-GB" sz="1800" b="0" i="0" u="none" strike="noStrike" baseline="0" dirty="0">
                <a:latin typeface="+mn-lt"/>
              </a:rPr>
              <a:t>, </a:t>
            </a:r>
            <a:r>
              <a:rPr lang="en-GB" sz="1800" b="0" i="0" u="none" strike="noStrike" baseline="0" dirty="0" err="1">
                <a:latin typeface="+mn-lt"/>
              </a:rPr>
              <a:t>lahko</a:t>
            </a:r>
            <a:r>
              <a:rPr lang="en-GB" sz="1800" b="0" i="0" u="none" strike="noStrike" baseline="0" dirty="0">
                <a:latin typeface="+mn-lt"/>
              </a:rPr>
              <a:t> pa </a:t>
            </a:r>
            <a:r>
              <a:rPr lang="en-GB" sz="1800" b="0" i="0" u="none" strike="noStrike" baseline="0" dirty="0" err="1">
                <a:latin typeface="+mn-lt"/>
              </a:rPr>
              <a:t>tudi</a:t>
            </a:r>
            <a:r>
              <a:rPr lang="en-GB" sz="1800" b="0" i="0" u="none" strike="noStrike" baseline="0" dirty="0">
                <a:latin typeface="+mn-lt"/>
              </a:rPr>
              <a:t> </a:t>
            </a:r>
            <a:r>
              <a:rPr lang="en-GB" sz="1800" b="0" i="0" u="none" strike="noStrike" baseline="0" dirty="0" err="1">
                <a:latin typeface="+mn-lt"/>
              </a:rPr>
              <a:t>razmerje</a:t>
            </a:r>
            <a:r>
              <a:rPr lang="en-GB" sz="1800" b="0" i="0" u="none" strike="noStrike" baseline="0" dirty="0">
                <a:latin typeface="+mn-lt"/>
              </a:rPr>
              <a:t> </a:t>
            </a:r>
            <a:r>
              <a:rPr lang="en-GB" sz="1800" b="0" i="0" u="none" strike="noStrike" baseline="0" dirty="0" err="1">
                <a:latin typeface="+mn-lt"/>
              </a:rPr>
              <a:t>zunaj</a:t>
            </a:r>
            <a:r>
              <a:rPr lang="sl-SI" sz="1800" b="0" i="0" u="none" strike="noStrike" baseline="0" dirty="0">
                <a:latin typeface="+mn-lt"/>
              </a:rPr>
              <a:t> </a:t>
            </a:r>
            <a:r>
              <a:rPr lang="en-GB" sz="1800" b="0" i="0" u="none" strike="noStrike" baseline="0" dirty="0" err="1">
                <a:latin typeface="+mn-lt"/>
              </a:rPr>
              <a:t>delovnega</a:t>
            </a:r>
            <a:r>
              <a:rPr lang="en-GB" sz="1800" b="0" i="0" u="none" strike="noStrike" baseline="0" dirty="0">
                <a:latin typeface="+mn-lt"/>
              </a:rPr>
              <a:t> </a:t>
            </a:r>
            <a:r>
              <a:rPr lang="en-GB" sz="1800" b="0" i="0" u="none" strike="noStrike" baseline="0" dirty="0" err="1">
                <a:latin typeface="+mn-lt"/>
              </a:rPr>
              <a:t>razmerja</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a:t>
            </a:r>
            <a:r>
              <a:rPr lang="en-GB" sz="1800" b="0" i="0" u="none" strike="noStrike" baseline="0" dirty="0" err="1">
                <a:latin typeface="+mn-lt"/>
              </a:rPr>
              <a:t>gre</a:t>
            </a:r>
            <a:r>
              <a:rPr lang="en-GB" sz="1800" b="0" i="0" u="none" strike="noStrike" baseline="0" dirty="0">
                <a:latin typeface="+mn-lt"/>
              </a:rPr>
              <a:t> za </a:t>
            </a:r>
            <a:r>
              <a:rPr lang="en-GB" sz="1800" b="0" i="0" u="none" strike="noStrike" baseline="0" dirty="0" err="1">
                <a:latin typeface="+mn-lt"/>
              </a:rPr>
              <a:t>prostovoljstvo</a:t>
            </a:r>
            <a:r>
              <a:rPr lang="en-GB" sz="1800" b="0" i="0" u="none" strike="noStrike" baseline="0" dirty="0">
                <a:latin typeface="+mn-lt"/>
              </a:rPr>
              <a:t>, </a:t>
            </a:r>
            <a:r>
              <a:rPr lang="en-GB" sz="1800" b="0" i="0" u="none" strike="noStrike" baseline="0" dirty="0" err="1">
                <a:latin typeface="+mn-lt"/>
              </a:rPr>
              <a:t>pripravništvo</a:t>
            </a:r>
            <a:r>
              <a:rPr lang="en-GB" sz="1800" b="0" i="0" u="none" strike="noStrike" baseline="0" dirty="0">
                <a:latin typeface="+mn-lt"/>
              </a:rPr>
              <a:t>, </a:t>
            </a:r>
            <a:r>
              <a:rPr lang="en-GB" sz="1800" b="0" i="0" u="none" strike="noStrike" baseline="0" dirty="0" err="1">
                <a:latin typeface="+mn-lt"/>
              </a:rPr>
              <a:t>vajeništvo</a:t>
            </a:r>
            <a:r>
              <a:rPr lang="en-GB" sz="1800" b="0" i="0" u="none" strike="noStrike" baseline="0" dirty="0">
                <a:latin typeface="+mn-lt"/>
              </a:rPr>
              <a:t>, </a:t>
            </a:r>
            <a:r>
              <a:rPr lang="en-GB" sz="1800" b="0" i="0" u="none" strike="noStrike" baseline="0" dirty="0" err="1">
                <a:latin typeface="+mn-lt"/>
              </a:rPr>
              <a:t>pogodbeno</a:t>
            </a:r>
            <a:r>
              <a:rPr lang="sl-SI" sz="1800" dirty="0">
                <a:latin typeface="+mn-lt"/>
              </a:rPr>
              <a:t> </a:t>
            </a:r>
            <a:r>
              <a:rPr lang="nn-NO" sz="1800" b="0" i="0" u="none" strike="noStrike" baseline="0" dirty="0">
                <a:latin typeface="+mn-lt"/>
              </a:rPr>
              <a:t>delo, študentsko delo, sodelovanje v razpisnih postopkih v vlogi kandidata,</a:t>
            </a:r>
            <a:r>
              <a:rPr lang="sl-SI" sz="1800" b="0" i="0" u="none" strike="noStrike" baseline="0" dirty="0">
                <a:latin typeface="+mn-lt"/>
              </a:rPr>
              <a:t> </a:t>
            </a:r>
            <a:r>
              <a:rPr lang="en-GB" sz="1800" b="0" i="0" u="none" strike="noStrike" baseline="0" dirty="0" err="1">
                <a:latin typeface="+mn-lt"/>
              </a:rPr>
              <a:t>opravljanje</a:t>
            </a:r>
            <a:r>
              <a:rPr lang="en-GB" sz="1800" b="0" i="0" u="none" strike="noStrike" baseline="0" dirty="0">
                <a:latin typeface="+mn-lt"/>
              </a:rPr>
              <a:t> </a:t>
            </a:r>
            <a:r>
              <a:rPr lang="en-GB" sz="1800" b="0" i="0" u="none" strike="noStrike" baseline="0" dirty="0" err="1">
                <a:latin typeface="+mn-lt"/>
              </a:rPr>
              <a:t>funkcije</a:t>
            </a:r>
            <a:r>
              <a:rPr lang="en-GB" sz="1800" b="0" i="0" u="none" strike="noStrike" baseline="0" dirty="0">
                <a:latin typeface="+mn-lt"/>
              </a:rPr>
              <a:t>, </a:t>
            </a:r>
            <a:r>
              <a:rPr lang="en-GB" sz="1800" b="0" i="0" u="none" strike="noStrike" baseline="0" dirty="0" err="1">
                <a:latin typeface="+mn-lt"/>
              </a:rPr>
              <a:t>izvrševanje</a:t>
            </a:r>
            <a:r>
              <a:rPr lang="en-GB" sz="1800" b="0" i="0" u="none" strike="noStrike" baseline="0" dirty="0">
                <a:latin typeface="+mn-lt"/>
              </a:rPr>
              <a:t> </a:t>
            </a:r>
            <a:r>
              <a:rPr lang="en-GB" sz="1800" b="0" i="0" u="none" strike="noStrike" baseline="0" dirty="0" err="1">
                <a:latin typeface="+mn-lt"/>
              </a:rPr>
              <a:t>upravičenj</a:t>
            </a:r>
            <a:r>
              <a:rPr lang="en-GB" sz="1800" b="0" i="0" u="none" strike="noStrike" baseline="0" dirty="0">
                <a:latin typeface="+mn-lt"/>
              </a:rPr>
              <a:t>, </a:t>
            </a:r>
            <a:r>
              <a:rPr lang="en-GB" sz="1800" b="0" i="0" u="none" strike="noStrike" baseline="0" dirty="0" err="1">
                <a:latin typeface="+mn-lt"/>
              </a:rPr>
              <a:t>nalog</a:t>
            </a:r>
            <a:r>
              <a:rPr lang="en-GB" sz="1800" b="0" i="0" u="none" strike="noStrike" baseline="0" dirty="0">
                <a:latin typeface="+mn-lt"/>
              </a:rPr>
              <a:t> in </a:t>
            </a:r>
            <a:r>
              <a:rPr lang="en-GB" sz="1800" b="0" i="0" u="none" strike="noStrike" baseline="0" dirty="0" err="1">
                <a:latin typeface="+mn-lt"/>
              </a:rPr>
              <a:t>pooblastil</a:t>
            </a:r>
            <a:r>
              <a:rPr lang="en-GB" sz="1800" b="0" i="0" u="none" strike="noStrike" baseline="0" dirty="0">
                <a:latin typeface="+mn-lt"/>
              </a:rPr>
              <a:t> </a:t>
            </a:r>
            <a:r>
              <a:rPr lang="en-GB" sz="1800" b="0" i="0" u="none" strike="noStrike" baseline="0" dirty="0" err="1">
                <a:latin typeface="+mn-lt"/>
              </a:rPr>
              <a:t>delničarja</a:t>
            </a:r>
            <a:r>
              <a:rPr lang="en-GB" sz="1800" b="0" i="0" u="none" strike="noStrike" baseline="0" dirty="0">
                <a:latin typeface="+mn-lt"/>
              </a:rPr>
              <a:t>, </a:t>
            </a:r>
            <a:r>
              <a:rPr lang="en-GB" sz="1800" b="0" i="0" u="none" strike="noStrike" baseline="0" dirty="0" err="1">
                <a:latin typeface="+mn-lt"/>
              </a:rPr>
              <a:t>član</a:t>
            </a:r>
            <a:r>
              <a:rPr lang="sl-SI" sz="1800" b="0" i="0" u="none" strike="noStrike" baseline="0" dirty="0">
                <a:latin typeface="+mn-lt"/>
              </a:rPr>
              <a:t>a </a:t>
            </a:r>
            <a:r>
              <a:rPr lang="en-GB" sz="1800" b="0" i="0" u="none" strike="noStrike" baseline="0" dirty="0" err="1">
                <a:latin typeface="+mn-lt"/>
              </a:rPr>
              <a:t>nadzornega</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upravnega</a:t>
            </a:r>
            <a:r>
              <a:rPr lang="en-GB" sz="1800" b="0" i="0" u="none" strike="noStrike" baseline="0" dirty="0">
                <a:latin typeface="+mn-lt"/>
              </a:rPr>
              <a:t> organa </a:t>
            </a:r>
            <a:r>
              <a:rPr lang="en-GB" sz="1800" b="0" i="0" u="none" strike="noStrike" baseline="0" dirty="0" err="1">
                <a:latin typeface="+mn-lt"/>
              </a:rPr>
              <a:t>subjekta</a:t>
            </a:r>
            <a:r>
              <a:rPr lang="en-GB" sz="1800" b="0" i="0" u="none" strike="noStrike" baseline="0" dirty="0">
                <a:latin typeface="+mn-lt"/>
              </a:rPr>
              <a:t>, </a:t>
            </a:r>
            <a:r>
              <a:rPr lang="en-GB" sz="1800" b="0" i="0" u="none" strike="noStrike" baseline="0" dirty="0" err="1">
                <a:latin typeface="+mn-lt"/>
              </a:rPr>
              <a:t>kot</a:t>
            </a:r>
            <a:r>
              <a:rPr lang="en-GB" sz="1800" b="0" i="0" u="none" strike="noStrike" baseline="0" dirty="0">
                <a:latin typeface="+mn-lt"/>
              </a:rPr>
              <a:t> </a:t>
            </a:r>
            <a:r>
              <a:rPr lang="en-GB" sz="1800" b="0" i="0" u="none" strike="noStrike" baseline="0" dirty="0" err="1">
                <a:latin typeface="+mn-lt"/>
              </a:rPr>
              <a:t>tudi</a:t>
            </a:r>
            <a:r>
              <a:rPr lang="en-GB" sz="1800" b="0" i="0" u="none" strike="noStrike" baseline="0" dirty="0">
                <a:latin typeface="+mn-lt"/>
              </a:rPr>
              <a:t> </a:t>
            </a:r>
            <a:r>
              <a:rPr lang="en-GB" sz="1800" b="0" i="0" u="none" strike="noStrike" baseline="0" dirty="0" err="1">
                <a:latin typeface="+mn-lt"/>
              </a:rPr>
              <a:t>vsako</a:t>
            </a:r>
            <a:r>
              <a:rPr lang="en-GB" sz="1800" b="0" i="0" u="none" strike="noStrike" baseline="0" dirty="0">
                <a:latin typeface="+mn-lt"/>
              </a:rPr>
              <a:t> </a:t>
            </a:r>
            <a:r>
              <a:rPr lang="en-GB" sz="1800" b="0" i="0" u="none" strike="noStrike" baseline="0" dirty="0" err="1">
                <a:latin typeface="+mn-lt"/>
              </a:rPr>
              <a:t>drugo</a:t>
            </a:r>
            <a:r>
              <a:rPr lang="en-GB" sz="1800" b="0" i="0" u="none" strike="noStrike" baseline="0" dirty="0">
                <a:latin typeface="+mn-lt"/>
              </a:rPr>
              <a:t> </a:t>
            </a:r>
            <a:r>
              <a:rPr lang="en-GB" sz="1800" b="0" i="0" u="none" strike="noStrike" baseline="0" dirty="0" err="1">
                <a:latin typeface="+mn-lt"/>
              </a:rPr>
              <a:t>sodelovanje</a:t>
            </a:r>
            <a:r>
              <a:rPr lang="en-GB" sz="1800" b="0" i="0" u="none" strike="noStrike" baseline="0" dirty="0">
                <a:latin typeface="+mn-lt"/>
              </a:rPr>
              <a:t> v</a:t>
            </a:r>
            <a:r>
              <a:rPr lang="sl-SI" sz="1800" b="0" i="0" u="none" strike="noStrike" baseline="0" dirty="0">
                <a:latin typeface="+mn-lt"/>
              </a:rPr>
              <a:t> </a:t>
            </a:r>
            <a:r>
              <a:rPr lang="en-GB" sz="1800" b="0" i="0" u="none" strike="noStrike" baseline="0" dirty="0" err="1">
                <a:latin typeface="+mn-lt"/>
              </a:rPr>
              <a:t>dejavnosti</a:t>
            </a:r>
            <a:r>
              <a:rPr lang="en-GB" sz="1800" b="0" i="0" u="none" strike="noStrike" baseline="0" dirty="0">
                <a:latin typeface="+mn-lt"/>
              </a:rPr>
              <a:t> </a:t>
            </a:r>
            <a:r>
              <a:rPr lang="en-GB" sz="1800" b="0" i="0" u="none" strike="noStrike" baseline="0" dirty="0" err="1">
                <a:latin typeface="+mn-lt"/>
              </a:rPr>
              <a:t>pravne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fizične</a:t>
            </a:r>
            <a:r>
              <a:rPr lang="en-GB" sz="1800" b="0" i="0" u="none" strike="noStrike" baseline="0" dirty="0">
                <a:latin typeface="+mn-lt"/>
              </a:rPr>
              <a:t> </a:t>
            </a:r>
            <a:r>
              <a:rPr lang="en-GB" sz="1800" b="0" i="0" u="none" strike="noStrike" baseline="0" dirty="0" err="1">
                <a:latin typeface="+mn-lt"/>
              </a:rPr>
              <a:t>osebe</a:t>
            </a:r>
            <a:r>
              <a:rPr lang="en-GB" sz="1800" b="0" i="0" u="none" strike="noStrike" baseline="0" dirty="0">
                <a:latin typeface="+mn-lt"/>
              </a:rPr>
              <a:t>, ki jo </a:t>
            </a:r>
            <a:r>
              <a:rPr lang="en-GB" sz="1800" b="0" i="0" u="none" strike="noStrike" baseline="0" dirty="0" err="1">
                <a:latin typeface="+mn-lt"/>
              </a:rPr>
              <a:t>izvajajo</a:t>
            </a:r>
            <a:r>
              <a:rPr lang="en-GB" sz="1800" b="0" i="0" u="none" strike="noStrike" baseline="0" dirty="0">
                <a:latin typeface="+mn-lt"/>
              </a:rPr>
              <a:t> </a:t>
            </a:r>
            <a:r>
              <a:rPr lang="en-GB" sz="1800" b="0" i="0" u="none" strike="noStrike" baseline="0" dirty="0" err="1">
                <a:latin typeface="+mn-lt"/>
              </a:rPr>
              <a:t>samozaposlene</a:t>
            </a:r>
            <a:r>
              <a:rPr lang="en-GB" sz="1800" b="0" i="0" u="none" strike="noStrike" baseline="0" dirty="0">
                <a:latin typeface="+mn-lt"/>
              </a:rPr>
              <a:t> </a:t>
            </a:r>
            <a:r>
              <a:rPr lang="en-GB" sz="1800" b="0" i="0" u="none" strike="noStrike" baseline="0" dirty="0" err="1">
                <a:latin typeface="+mn-lt"/>
              </a:rPr>
              <a:t>osebe</a:t>
            </a:r>
            <a:r>
              <a:rPr lang="en-GB" sz="1800" b="0" i="0" u="none" strike="noStrike" baseline="0" dirty="0">
                <a:latin typeface="+mn-lt"/>
              </a:rPr>
              <a:t>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podlagi</a:t>
            </a:r>
            <a:r>
              <a:rPr lang="sl-SI" sz="1800" dirty="0">
                <a:latin typeface="+mn-lt"/>
              </a:rPr>
              <a:t> </a:t>
            </a:r>
            <a:r>
              <a:rPr lang="en-GB" sz="1800" b="0" i="0" u="none" strike="noStrike" baseline="0" dirty="0" err="1">
                <a:latin typeface="+mn-lt"/>
              </a:rPr>
              <a:t>pogodbe</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delo</a:t>
            </a:r>
            <a:r>
              <a:rPr lang="en-GB" sz="1800" b="0" i="0" u="none" strike="noStrike" baseline="0" dirty="0">
                <a:latin typeface="+mn-lt"/>
              </a:rPr>
              <a:t> pod </a:t>
            </a:r>
            <a:r>
              <a:rPr lang="en-GB" sz="1800" b="0" i="0" u="none" strike="noStrike" baseline="0" dirty="0" err="1">
                <a:latin typeface="+mn-lt"/>
              </a:rPr>
              <a:t>nadzorom</a:t>
            </a:r>
            <a:r>
              <a:rPr lang="en-GB" sz="1800" b="0" i="0" u="none" strike="noStrike" baseline="0" dirty="0">
                <a:latin typeface="+mn-lt"/>
              </a:rPr>
              <a:t> in </a:t>
            </a:r>
            <a:r>
              <a:rPr lang="en-GB" sz="1800" b="0" i="0" u="none" strike="noStrike" baseline="0" dirty="0" err="1">
                <a:latin typeface="+mn-lt"/>
              </a:rPr>
              <a:t>vodstvom</a:t>
            </a:r>
            <a:r>
              <a:rPr lang="en-GB" sz="1800" b="0" i="0" u="none" strike="noStrike" baseline="0" dirty="0">
                <a:latin typeface="+mn-lt"/>
              </a:rPr>
              <a:t> </a:t>
            </a:r>
            <a:r>
              <a:rPr lang="en-GB" sz="1800" b="0" i="0" u="none" strike="noStrike" baseline="0" dirty="0" err="1">
                <a:latin typeface="+mn-lt"/>
              </a:rPr>
              <a:t>zunanjih</a:t>
            </a:r>
            <a:r>
              <a:rPr lang="en-GB" sz="1800" b="0" i="0" u="none" strike="noStrike" baseline="0" dirty="0">
                <a:latin typeface="+mn-lt"/>
              </a:rPr>
              <a:t> </a:t>
            </a:r>
            <a:r>
              <a:rPr lang="en-GB" sz="1800" b="0" i="0" u="none" strike="noStrike" baseline="0" dirty="0" err="1">
                <a:latin typeface="+mn-lt"/>
              </a:rPr>
              <a:t>izvajalcev</a:t>
            </a:r>
            <a:r>
              <a:rPr lang="en-GB" sz="1800" b="0" i="0" u="none" strike="noStrike" baseline="0" dirty="0">
                <a:latin typeface="+mn-lt"/>
              </a:rPr>
              <a:t>, </a:t>
            </a:r>
            <a:r>
              <a:rPr lang="en-GB" sz="1800" b="0" i="0" u="none" strike="noStrike" baseline="0" dirty="0" err="1">
                <a:latin typeface="+mn-lt"/>
              </a:rPr>
              <a:t>podizvajalcev</a:t>
            </a:r>
            <a:r>
              <a:rPr lang="en-GB" sz="1800" b="0" i="0" u="none" strike="noStrike" baseline="0" dirty="0">
                <a:latin typeface="+mn-lt"/>
              </a:rPr>
              <a:t> </a:t>
            </a:r>
            <a:r>
              <a:rPr lang="en-GB" sz="1800" b="0" i="0" u="none" strike="noStrike" baseline="0" dirty="0" err="1">
                <a:latin typeface="+mn-lt"/>
              </a:rPr>
              <a:t>ali</a:t>
            </a:r>
            <a:r>
              <a:rPr lang="sl-SI" sz="1800" dirty="0">
                <a:latin typeface="+mn-lt"/>
              </a:rPr>
              <a:t> </a:t>
            </a:r>
            <a:r>
              <a:rPr lang="en-GB" sz="1800" b="0" i="0" u="none" strike="noStrike" baseline="0" dirty="0" err="1">
                <a:latin typeface="+mn-lt"/>
              </a:rPr>
              <a:t>dobaviteljev</a:t>
            </a:r>
            <a:r>
              <a:rPr lang="en-GB" sz="1800" b="0" i="0" u="none" strike="noStrike" baseline="0" dirty="0">
                <a:latin typeface="+mn-lt"/>
              </a:rPr>
              <a:t>, ne glede </a:t>
            </a:r>
            <a:r>
              <a:rPr lang="en-GB" sz="1800" b="0" i="0" u="none" strike="noStrike" baseline="0" dirty="0" err="1">
                <a:latin typeface="+mn-lt"/>
              </a:rPr>
              <a:t>na</a:t>
            </a:r>
            <a:r>
              <a:rPr lang="en-GB" sz="1800" b="0" i="0" u="none" strike="noStrike" baseline="0" dirty="0">
                <a:latin typeface="+mn-lt"/>
              </a:rPr>
              <a:t> </a:t>
            </a:r>
            <a:r>
              <a:rPr lang="en-GB" sz="1800" b="0" i="0" u="none" strike="noStrike" baseline="0" dirty="0" err="1">
                <a:latin typeface="+mn-lt"/>
              </a:rPr>
              <a:t>plačilo</a:t>
            </a:r>
            <a:r>
              <a:rPr lang="en-GB" sz="1800" b="0" i="0" u="none" strike="noStrike" baseline="0" dirty="0">
                <a:latin typeface="+mn-lt"/>
              </a:rPr>
              <a:t> in ne glede </a:t>
            </a:r>
            <a:r>
              <a:rPr lang="en-GB" sz="1800" b="0" i="0" u="none" strike="noStrike" baseline="0" dirty="0" err="1">
                <a:latin typeface="+mn-lt"/>
              </a:rPr>
              <a:t>na</a:t>
            </a:r>
            <a:r>
              <a:rPr lang="en-GB" sz="1800" b="0" i="0" u="none" strike="noStrike" baseline="0" dirty="0">
                <a:latin typeface="+mn-lt"/>
              </a:rPr>
              <a:t> to, </a:t>
            </a:r>
            <a:r>
              <a:rPr lang="en-GB" sz="1800" b="0" i="0" u="none" strike="noStrike" baseline="0" dirty="0" err="1">
                <a:latin typeface="+mn-lt"/>
              </a:rPr>
              <a:t>ali</a:t>
            </a:r>
            <a:r>
              <a:rPr lang="en-GB" sz="1800" b="0" i="0" u="none" strike="noStrike" baseline="0" dirty="0">
                <a:latin typeface="+mn-lt"/>
              </a:rPr>
              <a:t> se je </a:t>
            </a:r>
            <a:r>
              <a:rPr lang="en-GB" sz="1800" b="0" i="0" u="none" strike="noStrike" baseline="0" dirty="0" err="1">
                <a:latin typeface="+mn-lt"/>
              </a:rPr>
              <a:t>razmerje</a:t>
            </a:r>
            <a:r>
              <a:rPr lang="en-GB" sz="1800" b="0" i="0" u="none" strike="noStrike" baseline="0" dirty="0">
                <a:latin typeface="+mn-lt"/>
              </a:rPr>
              <a:t> </a:t>
            </a:r>
            <a:r>
              <a:rPr lang="en-GB" sz="1800" b="0" i="0" u="none" strike="noStrike" baseline="0" dirty="0" err="1">
                <a:latin typeface="+mn-lt"/>
              </a:rPr>
              <a:t>že</a:t>
            </a:r>
            <a:r>
              <a:rPr lang="en-GB" sz="1800" b="0" i="0" u="none" strike="noStrike" baseline="0" dirty="0">
                <a:latin typeface="+mn-lt"/>
              </a:rPr>
              <a:t> </a:t>
            </a:r>
            <a:r>
              <a:rPr lang="en-GB" sz="1800" b="0" i="0" u="none" strike="noStrike" baseline="0" dirty="0" err="1">
                <a:latin typeface="+mn-lt"/>
              </a:rPr>
              <a:t>končalo</a:t>
            </a:r>
            <a:r>
              <a:rPr lang="en-GB" sz="1800" b="0" i="0" u="none" strike="noStrike" baseline="0" dirty="0">
                <a:latin typeface="+mn-lt"/>
              </a:rPr>
              <a:t> </a:t>
            </a:r>
            <a:r>
              <a:rPr lang="en-GB" sz="1800" b="0" i="0" u="none" strike="noStrike" baseline="0" dirty="0" err="1">
                <a:latin typeface="+mn-lt"/>
              </a:rPr>
              <a:t>ali</a:t>
            </a:r>
            <a:r>
              <a:rPr lang="sl-SI" sz="1800" dirty="0">
                <a:latin typeface="+mn-lt"/>
              </a:rPr>
              <a:t> </a:t>
            </a:r>
            <a:r>
              <a:rPr lang="en-GB" sz="1800" b="0" i="0" u="none" strike="noStrike" baseline="0" dirty="0">
                <a:latin typeface="+mn-lt"/>
              </a:rPr>
              <a:t>se </a:t>
            </a:r>
            <a:r>
              <a:rPr lang="en-GB" sz="1800" b="0" i="0" u="none" strike="noStrike" baseline="0" dirty="0" err="1">
                <a:latin typeface="+mn-lt"/>
              </a:rPr>
              <a:t>šele</a:t>
            </a:r>
            <a:r>
              <a:rPr lang="en-GB" sz="1800" b="0" i="0" u="none" strike="noStrike" baseline="0" dirty="0">
                <a:latin typeface="+mn-lt"/>
              </a:rPr>
              <a:t> </a:t>
            </a:r>
            <a:r>
              <a:rPr lang="en-GB" sz="1800" b="0" i="0" u="none" strike="noStrike" baseline="0" dirty="0" err="1">
                <a:latin typeface="+mn-lt"/>
              </a:rPr>
              <a:t>vzpostavlja</a:t>
            </a:r>
            <a:r>
              <a:rPr lang="en-GB" sz="1800" b="0" i="0" u="none" strike="noStrike" baseline="0" dirty="0">
                <a:latin typeface="+mn-lt"/>
              </a:rPr>
              <a:t> s </a:t>
            </a:r>
            <a:r>
              <a:rPr lang="en-GB" sz="1800" b="0" i="0" u="none" strike="noStrike" baseline="0" dirty="0" err="1">
                <a:latin typeface="+mn-lt"/>
              </a:rPr>
              <a:t>postopkom</a:t>
            </a:r>
            <a:r>
              <a:rPr lang="en-GB" sz="1800" b="0" i="0" u="none" strike="noStrike" baseline="0" dirty="0">
                <a:latin typeface="+mn-lt"/>
              </a:rPr>
              <a:t> </a:t>
            </a:r>
            <a:r>
              <a:rPr lang="en-GB" sz="1800" b="0" i="0" u="none" strike="noStrike" baseline="0" dirty="0" err="1">
                <a:latin typeface="+mn-lt"/>
              </a:rPr>
              <a:t>zaposlovanja</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s </a:t>
            </a:r>
            <a:r>
              <a:rPr lang="en-GB" sz="1800" b="0" i="0" u="none" strike="noStrike" baseline="0" dirty="0" err="1">
                <a:latin typeface="+mn-lt"/>
              </a:rPr>
              <a:t>pogajanji</a:t>
            </a:r>
            <a:r>
              <a:rPr lang="en-GB" sz="1800" b="0" i="0" u="none" strike="noStrike" baseline="0" dirty="0">
                <a:latin typeface="+mn-lt"/>
              </a:rPr>
              <a:t> pred </a:t>
            </a:r>
            <a:r>
              <a:rPr lang="en-GB" sz="1800" b="0" i="0" u="none" strike="noStrike" baseline="0" dirty="0" err="1">
                <a:latin typeface="+mn-lt"/>
              </a:rPr>
              <a:t>podpisom</a:t>
            </a:r>
            <a:r>
              <a:rPr lang="sl-SI" sz="1800" b="0" i="0" u="none" strike="noStrike" baseline="0" dirty="0">
                <a:latin typeface="+mn-lt"/>
              </a:rPr>
              <a:t> </a:t>
            </a:r>
            <a:r>
              <a:rPr lang="en-GB" sz="1800" b="0" i="0" u="none" strike="noStrike" baseline="0" dirty="0" err="1">
                <a:latin typeface="+mn-lt"/>
              </a:rPr>
              <a:t>pogodbe</a:t>
            </a:r>
            <a:r>
              <a:rPr lang="sl-SI" sz="1800" dirty="0">
                <a:latin typeface="+mn-lt"/>
              </a:rPr>
              <a:t>.</a:t>
            </a:r>
            <a:endParaRPr lang="sl-SI" sz="1800" b="0" i="0" u="none" strike="noStrike" baseline="0" dirty="0">
              <a:latin typeface="+mn-lt"/>
            </a:endParaRPr>
          </a:p>
          <a:p>
            <a:pPr algn="just"/>
            <a:endParaRPr lang="en-GB" dirty="0"/>
          </a:p>
        </p:txBody>
      </p:sp>
    </p:spTree>
    <p:extLst>
      <p:ext uri="{BB962C8B-B14F-4D97-AF65-F5344CB8AC3E}">
        <p14:creationId xmlns:p14="http://schemas.microsoft.com/office/powerpoint/2010/main" val="263359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4DB71E-31E8-3F7C-82EF-0037DC2345C6}"/>
              </a:ext>
            </a:extLst>
          </p:cNvPr>
          <p:cNvSpPr>
            <a:spLocks noGrp="1"/>
          </p:cNvSpPr>
          <p:nvPr>
            <p:ph type="title"/>
          </p:nvPr>
        </p:nvSpPr>
        <p:spPr/>
        <p:txBody>
          <a:bodyPr>
            <a:normAutofit/>
          </a:bodyPr>
          <a:lstStyle/>
          <a:p>
            <a:r>
              <a:rPr lang="sl-SI" sz="2800" b="1" dirty="0">
                <a:latin typeface="+mn-lt"/>
              </a:rPr>
              <a:t>SPLOŠNE DOLOČBE </a:t>
            </a:r>
            <a:r>
              <a:rPr lang="sl-SI" sz="2800" b="1" dirty="0" err="1">
                <a:latin typeface="+mn-lt"/>
              </a:rPr>
              <a:t>ZZPri</a:t>
            </a:r>
            <a:endParaRPr lang="en-GB" sz="2800" b="1" dirty="0">
              <a:latin typeface="+mn-lt"/>
            </a:endParaRPr>
          </a:p>
        </p:txBody>
      </p:sp>
      <p:sp>
        <p:nvSpPr>
          <p:cNvPr id="3" name="Označba mesta vsebine 2">
            <a:extLst>
              <a:ext uri="{FF2B5EF4-FFF2-40B4-BE49-F238E27FC236}">
                <a16:creationId xmlns:a16="http://schemas.microsoft.com/office/drawing/2014/main" id="{A1B7F14D-3241-D7B1-EF20-61D969CABA24}"/>
              </a:ext>
            </a:extLst>
          </p:cNvPr>
          <p:cNvSpPr>
            <a:spLocks noGrp="1"/>
          </p:cNvSpPr>
          <p:nvPr>
            <p:ph idx="1"/>
          </p:nvPr>
        </p:nvSpPr>
        <p:spPr/>
        <p:txBody>
          <a:bodyPr/>
          <a:lstStyle/>
          <a:p>
            <a:pPr algn="just"/>
            <a:r>
              <a:rPr lang="pl-PL" sz="1800" b="0" i="0" u="none" strike="noStrike" baseline="0" dirty="0">
                <a:latin typeface="+mn-lt"/>
              </a:rPr>
              <a:t>Prijavitelj je do zaščite po ZZPri upravičen, če je na podlagi </a:t>
            </a:r>
            <a:r>
              <a:rPr lang="en-GB" sz="1800" b="0" i="0" u="none" strike="noStrike" baseline="0" dirty="0" err="1">
                <a:latin typeface="+mn-lt"/>
              </a:rPr>
              <a:t>utemeljenih</a:t>
            </a:r>
            <a:r>
              <a:rPr lang="en-GB" sz="1800" b="0" i="0" u="none" strike="noStrike" baseline="0" dirty="0">
                <a:latin typeface="+mn-lt"/>
              </a:rPr>
              <a:t> </a:t>
            </a:r>
            <a:r>
              <a:rPr lang="en-GB" sz="1800" b="0" i="0" u="none" strike="noStrike" baseline="0" dirty="0" err="1">
                <a:latin typeface="+mn-lt"/>
              </a:rPr>
              <a:t>razlogov</a:t>
            </a:r>
            <a:r>
              <a:rPr lang="en-GB" sz="1800" b="0" i="0" u="none" strike="noStrike" baseline="0" dirty="0">
                <a:latin typeface="+mn-lt"/>
              </a:rPr>
              <a:t> </a:t>
            </a:r>
            <a:r>
              <a:rPr lang="en-GB" sz="1800" b="0" i="0" u="none" strike="noStrike" baseline="0" dirty="0" err="1">
                <a:latin typeface="+mn-lt"/>
              </a:rPr>
              <a:t>menil</a:t>
            </a:r>
            <a:r>
              <a:rPr lang="en-GB" sz="1800" b="0" i="0" u="none" strike="noStrike" baseline="0" dirty="0">
                <a:latin typeface="+mn-lt"/>
              </a:rPr>
              <a:t>, da so bile </a:t>
            </a:r>
            <a:r>
              <a:rPr lang="en-GB" sz="1800" b="0" i="0" u="none" strike="noStrike" baseline="0" dirty="0" err="1">
                <a:latin typeface="+mn-lt"/>
              </a:rPr>
              <a:t>prijavljene</a:t>
            </a:r>
            <a:r>
              <a:rPr lang="en-GB" sz="1800" b="0" i="0" u="none" strike="noStrike" baseline="0" dirty="0">
                <a:latin typeface="+mn-lt"/>
              </a:rPr>
              <a:t> </a:t>
            </a:r>
            <a:r>
              <a:rPr lang="en-GB" sz="1800" b="0" i="0" u="none" strike="noStrike" baseline="0" dirty="0" err="1">
                <a:latin typeface="+mn-lt"/>
              </a:rPr>
              <a:t>informacije</a:t>
            </a:r>
            <a:r>
              <a:rPr lang="en-GB" sz="1800" b="0" i="0" u="none" strike="noStrike" baseline="0" dirty="0">
                <a:latin typeface="+mn-lt"/>
              </a:rPr>
              <a:t> o </a:t>
            </a:r>
            <a:r>
              <a:rPr lang="en-GB" sz="1800" b="0" i="0" u="none" strike="noStrike" baseline="0" dirty="0" err="1">
                <a:latin typeface="+mn-lt"/>
              </a:rPr>
              <a:t>kršitvah</a:t>
            </a:r>
            <a:r>
              <a:rPr lang="en-GB" sz="1800" b="0" i="0" u="none" strike="noStrike" baseline="0" dirty="0">
                <a:latin typeface="+mn-lt"/>
              </a:rPr>
              <a:t> </a:t>
            </a:r>
            <a:r>
              <a:rPr lang="en-GB" sz="1800" b="0" i="0" u="none" strike="noStrike" baseline="0" dirty="0" err="1">
                <a:latin typeface="+mn-lt"/>
              </a:rPr>
              <a:t>ob</a:t>
            </a:r>
            <a:r>
              <a:rPr lang="en-GB" sz="1800" b="0" i="0" u="none" strike="noStrike" baseline="0" dirty="0">
                <a:latin typeface="+mn-lt"/>
              </a:rPr>
              <a:t> </a:t>
            </a:r>
            <a:r>
              <a:rPr lang="en-GB" sz="1800" b="0" i="0" u="none" strike="noStrike" baseline="0" dirty="0" err="1">
                <a:latin typeface="+mn-lt"/>
              </a:rPr>
              <a:t>prijavi</a:t>
            </a:r>
            <a:r>
              <a:rPr lang="sl-SI" sz="1800" dirty="0">
                <a:latin typeface="+mn-lt"/>
              </a:rPr>
              <a:t> </a:t>
            </a:r>
            <a:r>
              <a:rPr lang="en-GB" sz="1800" b="1" i="0" u="none" strike="noStrike" baseline="0" dirty="0" err="1">
                <a:latin typeface="+mn-lt"/>
              </a:rPr>
              <a:t>resnične</a:t>
            </a:r>
            <a:r>
              <a:rPr lang="en-GB" sz="1800" b="0" i="0" u="none" strike="noStrike" baseline="0" dirty="0">
                <a:latin typeface="+mn-lt"/>
              </a:rPr>
              <a:t>, in je </a:t>
            </a:r>
            <a:r>
              <a:rPr lang="en-GB" sz="1800" b="0" i="0" u="none" strike="noStrike" baseline="0" dirty="0" err="1">
                <a:latin typeface="+mn-lt"/>
              </a:rPr>
              <a:t>podal</a:t>
            </a:r>
            <a:r>
              <a:rPr lang="en-GB" sz="1800" b="0" i="0" u="none" strike="noStrike" baseline="0" dirty="0">
                <a:latin typeface="+mn-lt"/>
              </a:rPr>
              <a:t> </a:t>
            </a:r>
            <a:r>
              <a:rPr lang="en-GB" sz="1800" b="1" i="0" u="none" strike="noStrike" baseline="0" dirty="0" err="1">
                <a:latin typeface="+mn-lt"/>
              </a:rPr>
              <a:t>notranjo</a:t>
            </a:r>
            <a:r>
              <a:rPr lang="en-GB" sz="1800" b="1" i="0" u="none" strike="noStrike" baseline="0" dirty="0">
                <a:latin typeface="+mn-lt"/>
              </a:rPr>
              <a:t> </a:t>
            </a:r>
            <a:r>
              <a:rPr lang="en-GB" sz="1800" b="1" i="0" u="none" strike="noStrike" baseline="0" dirty="0" err="1">
                <a:latin typeface="+mn-lt"/>
              </a:rPr>
              <a:t>prijavo</a:t>
            </a:r>
            <a:r>
              <a:rPr lang="sl-SI" sz="1800" b="1" dirty="0">
                <a:latin typeface="+mn-lt"/>
              </a:rPr>
              <a:t>, </a:t>
            </a:r>
            <a:r>
              <a:rPr lang="en-GB" sz="1800" b="1" i="0" u="none" strike="noStrike" baseline="0" dirty="0" err="1">
                <a:latin typeface="+mn-lt"/>
              </a:rPr>
              <a:t>zunanjo</a:t>
            </a:r>
            <a:r>
              <a:rPr lang="en-GB" sz="1800" b="1" i="0" u="none" strike="noStrike" baseline="0" dirty="0">
                <a:latin typeface="+mn-lt"/>
              </a:rPr>
              <a:t> </a:t>
            </a:r>
            <a:r>
              <a:rPr lang="en-GB" sz="1800" b="1" i="0" u="none" strike="noStrike" baseline="0" dirty="0" err="1">
                <a:latin typeface="+mn-lt"/>
              </a:rPr>
              <a:t>prijavo</a:t>
            </a:r>
            <a:r>
              <a:rPr lang="sl-SI" sz="1800" b="1" dirty="0">
                <a:latin typeface="+mn-lt"/>
              </a:rPr>
              <a:t> </a:t>
            </a:r>
            <a:r>
              <a:rPr lang="en-GB" sz="1800" b="1" i="0" u="none" strike="noStrike" baseline="0" dirty="0" err="1">
                <a:latin typeface="+mn-lt"/>
              </a:rPr>
              <a:t>ali</a:t>
            </a:r>
            <a:r>
              <a:rPr lang="en-GB" sz="1800" b="1" i="0" u="none" strike="noStrike" baseline="0" dirty="0">
                <a:latin typeface="+mn-lt"/>
              </a:rPr>
              <a:t> </a:t>
            </a:r>
            <a:r>
              <a:rPr lang="en-GB" sz="1800" b="1" i="0" u="none" strike="noStrike" baseline="0" dirty="0" err="1">
                <a:latin typeface="+mn-lt"/>
              </a:rPr>
              <a:t>javno</a:t>
            </a:r>
            <a:r>
              <a:rPr lang="en-GB" sz="1800" b="1" i="0" u="none" strike="noStrike" baseline="0" dirty="0">
                <a:latin typeface="+mn-lt"/>
              </a:rPr>
              <a:t> </a:t>
            </a:r>
            <a:r>
              <a:rPr lang="en-GB" sz="1800" b="1" i="0" u="none" strike="noStrike" baseline="0" dirty="0" err="1">
                <a:latin typeface="+mn-lt"/>
              </a:rPr>
              <a:t>razkril</a:t>
            </a:r>
            <a:r>
              <a:rPr lang="en-GB" sz="1800" b="1" i="0" u="none" strike="noStrike" baseline="0" dirty="0">
                <a:latin typeface="+mn-lt"/>
              </a:rPr>
              <a:t> </a:t>
            </a:r>
            <a:r>
              <a:rPr lang="en-GB" sz="1800" b="1" i="0" u="none" strike="noStrike" baseline="0" dirty="0" err="1">
                <a:latin typeface="+mn-lt"/>
              </a:rPr>
              <a:t>informacije</a:t>
            </a:r>
            <a:r>
              <a:rPr lang="en-GB" sz="1800" b="1" i="0" u="none" strike="noStrike" baseline="0" dirty="0">
                <a:latin typeface="+mn-lt"/>
              </a:rPr>
              <a:t> o </a:t>
            </a:r>
            <a:r>
              <a:rPr lang="en-GB" sz="1800" b="1" i="0" u="none" strike="noStrike" baseline="0" dirty="0" err="1">
                <a:latin typeface="+mn-lt"/>
              </a:rPr>
              <a:t>kršitvah</a:t>
            </a:r>
            <a:r>
              <a:rPr lang="en-GB" sz="1800" b="1" i="0" u="none" strike="noStrike" baseline="0" dirty="0">
                <a:latin typeface="+mn-lt"/>
              </a:rPr>
              <a:t> </a:t>
            </a:r>
            <a:r>
              <a:rPr lang="en-GB" sz="1800" b="0" i="0" u="none" strike="noStrike" baseline="0" dirty="0">
                <a:latin typeface="+mn-lt"/>
              </a:rPr>
              <a:t>v </a:t>
            </a:r>
            <a:r>
              <a:rPr lang="en-GB" sz="1800" b="0" i="0" u="none" strike="noStrike" baseline="0" dirty="0" err="1">
                <a:latin typeface="+mn-lt"/>
              </a:rPr>
              <a:t>skladu</a:t>
            </a:r>
            <a:r>
              <a:rPr lang="en-GB" sz="1800" b="0" i="0" u="none" strike="noStrike" baseline="0" dirty="0">
                <a:latin typeface="+mn-lt"/>
              </a:rPr>
              <a:t> z </a:t>
            </a:r>
            <a:r>
              <a:rPr lang="sl-SI" sz="1800" b="0" i="0" u="none" strike="noStrike" baseline="0" dirty="0">
                <a:latin typeface="+mn-lt"/>
              </a:rPr>
              <a:t>določbami </a:t>
            </a:r>
            <a:r>
              <a:rPr lang="sl-SI" sz="1800" b="0" i="0" u="none" strike="noStrike" baseline="0" dirty="0" err="1">
                <a:latin typeface="+mn-lt"/>
              </a:rPr>
              <a:t>ZZPri</a:t>
            </a:r>
            <a:r>
              <a:rPr lang="en-GB" sz="1800" b="0" i="0" u="none" strike="noStrike" baseline="0" dirty="0">
                <a:latin typeface="+mn-lt"/>
              </a:rPr>
              <a:t>.</a:t>
            </a:r>
            <a:endParaRPr lang="sl-SI" sz="1800" b="0" i="0" u="none" strike="noStrike" baseline="0" dirty="0">
              <a:latin typeface="+mn-lt"/>
            </a:endParaRPr>
          </a:p>
          <a:p>
            <a:pPr algn="just"/>
            <a:r>
              <a:rPr lang="en-GB" sz="1800" b="0" i="0" u="none" strike="noStrike" baseline="0" dirty="0" err="1">
                <a:latin typeface="+mn-lt"/>
              </a:rPr>
              <a:t>Prijavitelj</a:t>
            </a:r>
            <a:r>
              <a:rPr lang="en-GB" sz="1800" b="0" i="0" u="none" strike="noStrike" baseline="0" dirty="0">
                <a:latin typeface="+mn-lt"/>
              </a:rPr>
              <a:t> do </a:t>
            </a:r>
            <a:r>
              <a:rPr lang="en-GB" sz="1800" b="0" i="0" u="none" strike="noStrike" baseline="0" dirty="0" err="1">
                <a:latin typeface="+mn-lt"/>
              </a:rPr>
              <a:t>zaščite</a:t>
            </a:r>
            <a:r>
              <a:rPr lang="en-GB" sz="1800" b="0" i="0" u="none" strike="noStrike" baseline="0" dirty="0">
                <a:latin typeface="+mn-lt"/>
              </a:rPr>
              <a:t> po </a:t>
            </a:r>
            <a:r>
              <a:rPr lang="sl-SI" sz="1800" b="0" i="0" u="none" strike="noStrike" baseline="0" dirty="0" err="1">
                <a:latin typeface="+mn-lt"/>
              </a:rPr>
              <a:t>ZZPri</a:t>
            </a:r>
            <a:r>
              <a:rPr lang="sl-SI" sz="1800" b="0" i="0" u="none" strike="noStrike" baseline="0" dirty="0">
                <a:latin typeface="+mn-lt"/>
              </a:rPr>
              <a:t> </a:t>
            </a:r>
            <a:r>
              <a:rPr lang="en-GB" sz="1800" b="0" i="0" u="none" strike="noStrike" baseline="0" dirty="0" err="1">
                <a:latin typeface="+mn-lt"/>
              </a:rPr>
              <a:t>ni</a:t>
            </a:r>
            <a:r>
              <a:rPr lang="en-GB" sz="1800" b="0" i="0" u="none" strike="noStrike" baseline="0" dirty="0">
                <a:latin typeface="+mn-lt"/>
              </a:rPr>
              <a:t> </a:t>
            </a:r>
            <a:r>
              <a:rPr lang="en-GB" sz="1800" b="0" i="0" u="none" strike="noStrike" baseline="0" dirty="0" err="1">
                <a:latin typeface="+mn-lt"/>
              </a:rPr>
              <a:t>upravičen</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je </a:t>
            </a:r>
            <a:r>
              <a:rPr lang="en-GB" sz="1800" b="0" i="0" u="none" strike="noStrike" baseline="0" dirty="0" err="1">
                <a:latin typeface="+mn-lt"/>
              </a:rPr>
              <a:t>prijavo</a:t>
            </a:r>
            <a:r>
              <a:rPr lang="en-GB" sz="1800" b="0" i="0" u="none" strike="noStrike" baseline="0" dirty="0">
                <a:latin typeface="+mn-lt"/>
              </a:rPr>
              <a:t> </a:t>
            </a:r>
            <a:r>
              <a:rPr lang="en-GB" sz="1800" b="0" i="0" u="none" strike="noStrike" baseline="0" dirty="0" err="1">
                <a:latin typeface="+mn-lt"/>
              </a:rPr>
              <a:t>podal</a:t>
            </a:r>
            <a:r>
              <a:rPr lang="en-GB" sz="1800" b="0" i="0" u="none" strike="noStrike" baseline="0" dirty="0">
                <a:latin typeface="+mn-lt"/>
              </a:rPr>
              <a:t> </a:t>
            </a:r>
            <a:r>
              <a:rPr lang="en-GB" sz="1800" b="1" i="0" u="none" strike="noStrike" baseline="0" dirty="0" err="1">
                <a:latin typeface="+mn-lt"/>
              </a:rPr>
              <a:t>dve</a:t>
            </a:r>
            <a:r>
              <a:rPr lang="sl-SI" sz="1800" b="1" dirty="0">
                <a:latin typeface="+mn-lt"/>
              </a:rPr>
              <a:t> </a:t>
            </a:r>
            <a:r>
              <a:rPr lang="en-GB" sz="1800" b="1" i="0" u="none" strike="noStrike" baseline="0" dirty="0" err="1">
                <a:latin typeface="+mn-lt"/>
              </a:rPr>
              <a:t>leti</a:t>
            </a:r>
            <a:r>
              <a:rPr lang="en-GB" sz="1800" b="0" i="0" u="none" strike="noStrike" baseline="0" dirty="0">
                <a:latin typeface="+mn-lt"/>
              </a:rPr>
              <a:t> </a:t>
            </a:r>
            <a:r>
              <a:rPr lang="en-GB" sz="1800" b="0" i="0" u="none" strike="noStrike" baseline="0" dirty="0" err="1">
                <a:latin typeface="+mn-lt"/>
              </a:rPr>
              <a:t>ali</a:t>
            </a:r>
            <a:r>
              <a:rPr lang="en-GB" sz="1800" b="0" i="0" u="none" strike="noStrike" baseline="0" dirty="0">
                <a:latin typeface="+mn-lt"/>
              </a:rPr>
              <a:t> </a:t>
            </a:r>
            <a:r>
              <a:rPr lang="en-GB" sz="1800" b="0" i="0" u="none" strike="noStrike" baseline="0" dirty="0" err="1">
                <a:latin typeface="+mn-lt"/>
              </a:rPr>
              <a:t>več</a:t>
            </a:r>
            <a:r>
              <a:rPr lang="en-GB" sz="1800" b="0" i="0" u="none" strike="noStrike" baseline="0" dirty="0">
                <a:latin typeface="+mn-lt"/>
              </a:rPr>
              <a:t> po </a:t>
            </a:r>
            <a:r>
              <a:rPr lang="en-GB" sz="1800" b="0" i="0" u="none" strike="noStrike" baseline="0" dirty="0" err="1">
                <a:latin typeface="+mn-lt"/>
              </a:rPr>
              <a:t>prenehanju</a:t>
            </a:r>
            <a:r>
              <a:rPr lang="en-GB" sz="1800" b="0" i="0" u="none" strike="noStrike" baseline="0" dirty="0">
                <a:latin typeface="+mn-lt"/>
              </a:rPr>
              <a:t> </a:t>
            </a:r>
            <a:r>
              <a:rPr lang="en-GB" sz="1800" b="0" i="0" u="none" strike="noStrike" baseline="0" dirty="0" err="1">
                <a:latin typeface="+mn-lt"/>
              </a:rPr>
              <a:t>kršitve</a:t>
            </a:r>
            <a:r>
              <a:rPr lang="en-GB" sz="1800" b="0" i="0" u="none" strike="noStrike" baseline="0" dirty="0">
                <a:latin typeface="+mn-lt"/>
              </a:rPr>
              <a:t>.</a:t>
            </a:r>
            <a:endParaRPr lang="sl-SI" sz="1800" b="0" i="0" u="none" strike="noStrike" baseline="0" dirty="0">
              <a:latin typeface="+mn-lt"/>
            </a:endParaRPr>
          </a:p>
          <a:p>
            <a:pPr algn="just"/>
            <a:r>
              <a:rPr lang="pl-PL" sz="1800" b="0" i="0" u="none" strike="noStrike" baseline="0" dirty="0">
                <a:latin typeface="+mn-lt"/>
              </a:rPr>
              <a:t>Do zaščite po ZZPri je upravičen tudi prijavitelj, ki je prijavo podal </a:t>
            </a:r>
            <a:r>
              <a:rPr lang="en-GB" sz="1800" b="1" i="0" u="none" strike="noStrike" baseline="0" dirty="0" err="1">
                <a:latin typeface="+mn-lt"/>
              </a:rPr>
              <a:t>anonimno</a:t>
            </a:r>
            <a:r>
              <a:rPr lang="en-GB" sz="1800" b="0" i="0" u="none" strike="noStrike" baseline="0" dirty="0">
                <a:latin typeface="+mn-lt"/>
              </a:rPr>
              <a:t>, pa je </a:t>
            </a:r>
            <a:r>
              <a:rPr lang="en-GB" sz="1800" b="0" i="0" u="none" strike="noStrike" baseline="0" dirty="0" err="1">
                <a:latin typeface="+mn-lt"/>
              </a:rPr>
              <a:t>bila</a:t>
            </a:r>
            <a:r>
              <a:rPr lang="en-GB" sz="1800" b="0" i="0" u="none" strike="noStrike" baseline="0" dirty="0">
                <a:latin typeface="+mn-lt"/>
              </a:rPr>
              <a:t> </a:t>
            </a:r>
            <a:r>
              <a:rPr lang="en-GB" sz="1800" b="0" i="0" u="none" strike="noStrike" baseline="0" dirty="0" err="1">
                <a:latin typeface="+mn-lt"/>
              </a:rPr>
              <a:t>kasneje</a:t>
            </a:r>
            <a:r>
              <a:rPr lang="en-GB" sz="1800" b="0" i="0" u="none" strike="noStrike" baseline="0" dirty="0">
                <a:latin typeface="+mn-lt"/>
              </a:rPr>
              <a:t> </a:t>
            </a:r>
            <a:r>
              <a:rPr lang="en-GB" sz="1800" b="0" i="0" u="none" strike="noStrike" baseline="0" dirty="0" err="1">
                <a:latin typeface="+mn-lt"/>
              </a:rPr>
              <a:t>njegova</a:t>
            </a:r>
            <a:r>
              <a:rPr lang="en-GB" sz="1800" b="0" i="0" u="none" strike="noStrike" baseline="0" dirty="0">
                <a:latin typeface="+mn-lt"/>
              </a:rPr>
              <a:t> </a:t>
            </a:r>
            <a:r>
              <a:rPr lang="en-GB" sz="1800" b="0" i="0" u="none" strike="noStrike" baseline="0" dirty="0" err="1">
                <a:latin typeface="+mn-lt"/>
              </a:rPr>
              <a:t>identiteta</a:t>
            </a:r>
            <a:r>
              <a:rPr lang="en-GB" sz="1800" b="0" i="0" u="none" strike="noStrike" baseline="0" dirty="0">
                <a:latin typeface="+mn-lt"/>
              </a:rPr>
              <a:t> </a:t>
            </a:r>
            <a:r>
              <a:rPr lang="en-GB" sz="1800" b="0" i="0" u="none" strike="noStrike" baseline="0" dirty="0" err="1">
                <a:latin typeface="+mn-lt"/>
              </a:rPr>
              <a:t>razkrita</a:t>
            </a:r>
            <a:r>
              <a:rPr lang="en-GB" sz="1800" b="0" i="0" u="none" strike="noStrike" baseline="0" dirty="0">
                <a:latin typeface="+mn-lt"/>
              </a:rPr>
              <a:t>.</a:t>
            </a:r>
            <a:endParaRPr lang="sl-SI" sz="1800" b="0" i="0" u="none" strike="noStrike" baseline="0" dirty="0">
              <a:latin typeface="+mn-lt"/>
            </a:endParaRPr>
          </a:p>
          <a:p>
            <a:pPr algn="just"/>
            <a:r>
              <a:rPr lang="pl-PL" sz="1800" b="0" i="0" u="none" strike="noStrike" baseline="0" dirty="0">
                <a:latin typeface="+mn-lt"/>
              </a:rPr>
              <a:t>Do zaščite po ZZPri so upravičeni tudi </a:t>
            </a:r>
            <a:r>
              <a:rPr lang="pl-PL" sz="1800" b="1" i="0" u="none" strike="noStrike" baseline="0" dirty="0">
                <a:latin typeface="+mn-lt"/>
              </a:rPr>
              <a:t>posredniki in povezane </a:t>
            </a:r>
            <a:r>
              <a:rPr lang="en-GB" sz="1800" b="1" i="0" u="none" strike="noStrike" baseline="0" dirty="0" err="1">
                <a:latin typeface="+mn-lt"/>
              </a:rPr>
              <a:t>osebe</a:t>
            </a:r>
            <a:r>
              <a:rPr lang="en-GB" sz="1800" b="0" i="0" u="none" strike="noStrike" baseline="0" dirty="0">
                <a:latin typeface="+mn-lt"/>
              </a:rPr>
              <a:t>, </a:t>
            </a:r>
            <a:r>
              <a:rPr lang="en-GB" sz="1800" b="0" i="0" u="none" strike="noStrike" baseline="0" dirty="0" err="1">
                <a:latin typeface="+mn-lt"/>
              </a:rPr>
              <a:t>če</a:t>
            </a:r>
            <a:r>
              <a:rPr lang="en-GB" sz="1800" b="0" i="0" u="none" strike="noStrike" baseline="0" dirty="0">
                <a:latin typeface="+mn-lt"/>
              </a:rPr>
              <a:t> je </a:t>
            </a:r>
            <a:r>
              <a:rPr lang="en-GB" sz="1800" b="0" i="0" u="none" strike="noStrike" baseline="0" dirty="0" err="1">
                <a:latin typeface="+mn-lt"/>
              </a:rPr>
              <a:t>verjetno</a:t>
            </a:r>
            <a:r>
              <a:rPr lang="en-GB" sz="1800" b="0" i="0" u="none" strike="noStrike" baseline="0" dirty="0">
                <a:latin typeface="+mn-lt"/>
              </a:rPr>
              <a:t>, da so </a:t>
            </a:r>
            <a:r>
              <a:rPr lang="en-GB" sz="1800" b="0" i="0" u="none" strike="noStrike" baseline="0" dirty="0" err="1">
                <a:latin typeface="+mn-lt"/>
              </a:rPr>
              <a:t>ali</a:t>
            </a:r>
            <a:r>
              <a:rPr lang="en-GB" sz="1800" b="0" i="0" u="none" strike="noStrike" baseline="0" dirty="0">
                <a:latin typeface="+mn-lt"/>
              </a:rPr>
              <a:t> bi </a:t>
            </a:r>
            <a:r>
              <a:rPr lang="en-GB" sz="1800" b="0" i="0" u="none" strike="noStrike" baseline="0" dirty="0" err="1">
                <a:latin typeface="+mn-lt"/>
              </a:rPr>
              <a:t>lahko</a:t>
            </a:r>
            <a:r>
              <a:rPr lang="en-GB" sz="1800" b="0" i="0" u="none" strike="noStrike" baseline="0" dirty="0">
                <a:latin typeface="+mn-lt"/>
              </a:rPr>
              <a:t> </a:t>
            </a:r>
            <a:r>
              <a:rPr lang="en-GB" sz="1800" b="0" i="0" u="none" strike="noStrike" baseline="0" dirty="0" err="1">
                <a:latin typeface="+mn-lt"/>
              </a:rPr>
              <a:t>bili</a:t>
            </a:r>
            <a:r>
              <a:rPr lang="en-GB" sz="1800" b="0" i="0" u="none" strike="noStrike" baseline="0" dirty="0">
                <a:latin typeface="+mn-lt"/>
              </a:rPr>
              <a:t> </a:t>
            </a:r>
            <a:r>
              <a:rPr lang="en-GB" sz="1800" b="0" i="0" u="none" strike="noStrike" baseline="0" dirty="0" err="1">
                <a:latin typeface="+mn-lt"/>
              </a:rPr>
              <a:t>zaradi</a:t>
            </a:r>
            <a:r>
              <a:rPr lang="en-GB" sz="1800" b="0" i="0" u="none" strike="noStrike" baseline="0" dirty="0">
                <a:latin typeface="+mn-lt"/>
              </a:rPr>
              <a:t> </a:t>
            </a:r>
            <a:r>
              <a:rPr lang="en-GB" sz="1800" b="0" i="0" u="none" strike="noStrike" baseline="0" dirty="0" err="1">
                <a:latin typeface="+mn-lt"/>
              </a:rPr>
              <a:t>povezanosti</a:t>
            </a:r>
            <a:r>
              <a:rPr lang="en-GB" sz="1800" b="0" i="0" u="none" strike="noStrike" baseline="0" dirty="0">
                <a:latin typeface="+mn-lt"/>
              </a:rPr>
              <a:t> s </a:t>
            </a:r>
            <a:r>
              <a:rPr lang="en-GB" sz="1800" b="0" i="0" u="none" strike="noStrike" baseline="0" dirty="0" err="1">
                <a:latin typeface="+mn-lt"/>
              </a:rPr>
              <a:t>prijaviteljem</a:t>
            </a:r>
            <a:r>
              <a:rPr lang="en-GB" sz="1800" b="0" i="0" u="none" strike="noStrike" baseline="0" dirty="0">
                <a:latin typeface="+mn-lt"/>
              </a:rPr>
              <a:t> </a:t>
            </a:r>
            <a:r>
              <a:rPr lang="en-GB" sz="1800" b="0" i="0" u="none" strike="noStrike" baseline="0" dirty="0" err="1">
                <a:latin typeface="+mn-lt"/>
              </a:rPr>
              <a:t>zoper</a:t>
            </a:r>
            <a:r>
              <a:rPr lang="en-GB" sz="1800" b="0" i="0" u="none" strike="noStrike" baseline="0" dirty="0">
                <a:latin typeface="+mn-lt"/>
              </a:rPr>
              <a:t> </a:t>
            </a:r>
            <a:r>
              <a:rPr lang="en-GB" sz="1800" b="0" i="0" u="none" strike="noStrike" baseline="0" dirty="0" err="1">
                <a:latin typeface="+mn-lt"/>
              </a:rPr>
              <a:t>njih</a:t>
            </a:r>
            <a:r>
              <a:rPr lang="sl-SI" sz="1800" dirty="0">
                <a:latin typeface="+mn-lt"/>
              </a:rPr>
              <a:t> </a:t>
            </a:r>
            <a:r>
              <a:rPr lang="en-GB" sz="1800" b="0" i="0" u="none" strike="noStrike" baseline="0" dirty="0" err="1">
                <a:latin typeface="+mn-lt"/>
              </a:rPr>
              <a:t>uvedeni</a:t>
            </a:r>
            <a:r>
              <a:rPr lang="en-GB" sz="1800" b="0" i="0" u="none" strike="noStrike" baseline="0" dirty="0">
                <a:latin typeface="+mn-lt"/>
              </a:rPr>
              <a:t> </a:t>
            </a:r>
            <a:r>
              <a:rPr lang="en-GB" sz="1800" b="0" i="0" u="none" strike="noStrike" baseline="0" dirty="0" err="1">
                <a:latin typeface="+mn-lt"/>
              </a:rPr>
              <a:t>povračilni</a:t>
            </a:r>
            <a:r>
              <a:rPr lang="en-GB" sz="1800" b="0" i="0" u="none" strike="noStrike" baseline="0" dirty="0">
                <a:latin typeface="+mn-lt"/>
              </a:rPr>
              <a:t> </a:t>
            </a:r>
            <a:r>
              <a:rPr lang="en-GB" sz="1800" b="0" i="0" u="none" strike="noStrike" baseline="0" dirty="0" err="1">
                <a:latin typeface="+mn-lt"/>
              </a:rPr>
              <a:t>ukrepi</a:t>
            </a:r>
            <a:r>
              <a:rPr lang="en-GB" sz="1800" b="0" i="0" u="none" strike="noStrike" baseline="0" dirty="0">
                <a:latin typeface="+mn-lt"/>
              </a:rPr>
              <a:t>.</a:t>
            </a:r>
            <a:endParaRPr lang="sl-SI" sz="1800" b="0" i="0" u="none" strike="noStrike" baseline="0" dirty="0">
              <a:latin typeface="+mn-lt"/>
            </a:endParaRPr>
          </a:p>
          <a:p>
            <a:pPr algn="just"/>
            <a:r>
              <a:rPr lang="sl-SI" sz="1800" b="0" i="0" u="none" strike="noStrike" baseline="0" dirty="0">
                <a:latin typeface="+mn-lt"/>
              </a:rPr>
              <a:t>Zaščita prijaviteljev po </a:t>
            </a:r>
            <a:r>
              <a:rPr lang="sl-SI" sz="1800" b="0" i="0" u="none" strike="noStrike" baseline="0" dirty="0" err="1">
                <a:latin typeface="+mn-lt"/>
              </a:rPr>
              <a:t>ZZPri</a:t>
            </a:r>
            <a:r>
              <a:rPr lang="sl-SI" sz="1800" b="0" i="0" u="none" strike="noStrike" baseline="0" dirty="0">
                <a:latin typeface="+mn-lt"/>
              </a:rPr>
              <a:t> velja tudi za prijavitelje kaznivih dejanj in prijavitelje kršitev na podlagi Zakona o integriteti in preprečevanju korupcije (</a:t>
            </a:r>
            <a:r>
              <a:rPr lang="sl-SI" sz="1800" b="0" i="0" u="none" strike="noStrike" baseline="0" dirty="0" err="1">
                <a:latin typeface="+mn-lt"/>
              </a:rPr>
              <a:t>ZIntPK</a:t>
            </a:r>
            <a:r>
              <a:rPr lang="sl-SI" sz="1800" b="0" i="0" u="none" strike="noStrike" baseline="0" dirty="0">
                <a:latin typeface="+mn-lt"/>
              </a:rPr>
              <a:t>).</a:t>
            </a:r>
            <a:endParaRPr lang="en-GB" sz="1800" b="0" i="0" u="none" strike="noStrike" baseline="0" dirty="0">
              <a:latin typeface="+mn-lt"/>
            </a:endParaRPr>
          </a:p>
        </p:txBody>
      </p:sp>
    </p:spTree>
    <p:extLst>
      <p:ext uri="{BB962C8B-B14F-4D97-AF65-F5344CB8AC3E}">
        <p14:creationId xmlns:p14="http://schemas.microsoft.com/office/powerpoint/2010/main" val="2210977057"/>
      </p:ext>
    </p:extLst>
  </p:cSld>
  <p:clrMapOvr>
    <a:masterClrMapping/>
  </p:clrMapOvr>
</p:sld>
</file>

<file path=ppt/theme/theme1.xml><?xml version="1.0" encoding="utf-8"?>
<a:theme xmlns:a="http://schemas.openxmlformats.org/drawingml/2006/main" name="KPK_nova_predloga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KPK_predloga_2020</Template>
  <TotalTime>309</TotalTime>
  <Words>3985</Words>
  <Application>Microsoft Office PowerPoint</Application>
  <PresentationFormat>A4 (210 x 297 mm)</PresentationFormat>
  <Paragraphs>377</Paragraphs>
  <Slides>43</Slides>
  <Notes>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43</vt:i4>
      </vt:variant>
    </vt:vector>
  </HeadingPairs>
  <TitlesOfParts>
    <vt:vector size="51" baseType="lpstr">
      <vt:lpstr>Arial</vt:lpstr>
      <vt:lpstr>Arial Narrow</vt:lpstr>
      <vt:lpstr>ArialNarrow</vt:lpstr>
      <vt:lpstr>Calibri</vt:lpstr>
      <vt:lpstr>Helvetica</vt:lpstr>
      <vt:lpstr>Symbol</vt:lpstr>
      <vt:lpstr>Times New Roman</vt:lpstr>
      <vt:lpstr>KPK_nova_predloga3</vt:lpstr>
      <vt:lpstr>    PREDSTAVITEV ZAKONA O ZAŠČITI PRIJAVITELJEV OBVEZNOSTI ZA ZASEBNI SEKTOR    Komisija za preprečevanje korupcije Center za zaščito prijaviteljev Gregor Pirjevec gregor.pirjevec@kpk-rs.si  </vt:lpstr>
      <vt:lpstr>PowerPointova predstavitev</vt:lpstr>
      <vt:lpstr>PowerPointova predstavitev</vt:lpstr>
      <vt:lpstr>PowerPointova predstavitev</vt:lpstr>
      <vt:lpstr>ANKETA EVROPSKE KOMISIJE</vt:lpstr>
      <vt:lpstr>PRAVNE PODLAGE ZAŠČITE PRIJAVITELJEV</vt:lpstr>
      <vt:lpstr>VSEBINA ZZPri</vt:lpstr>
      <vt:lpstr>SPLOŠNI POJMI PO ZZPri</vt:lpstr>
      <vt:lpstr>SPLOŠNE DOLOČBE ZZPri</vt:lpstr>
      <vt:lpstr>NOTRANJA PRIJAVA</vt:lpstr>
      <vt:lpstr>NOTRANJA PRIJAVA</vt:lpstr>
      <vt:lpstr>NOTRANJA PRIJAVA</vt:lpstr>
      <vt:lpstr>IMENOVANJE ZAUPNIKA</vt:lpstr>
      <vt:lpstr>OBRAVNAVA NOTRANJE PRIJAVE</vt:lpstr>
      <vt:lpstr>OBRAVNAVA NOTRANJE PRIJAVE</vt:lpstr>
      <vt:lpstr>ZAGOTAVLJANJE INFORMACIJ</vt:lpstr>
      <vt:lpstr>ROKI</vt:lpstr>
      <vt:lpstr>ZUNANJA PRIJAVA</vt:lpstr>
      <vt:lpstr>ORGANI ZA ZUNANJO PRIJAVO</vt:lpstr>
      <vt:lpstr>JAVNO RAZKRITJE KRŠITEV</vt:lpstr>
      <vt:lpstr>PREDNOSTI NOTRANJE PRIJAVNE POTI</vt:lpstr>
      <vt:lpstr>Pristojnosti Komisije za preprečevanje korupcije (26. člen ZZPri)</vt:lpstr>
      <vt:lpstr>ZAŠČITA PRIJAVITELJEV</vt:lpstr>
      <vt:lpstr>PREPOVED POVRAČILNIH UKREPOV</vt:lpstr>
      <vt:lpstr>  Naloge zaupnika v zvezi z zaščito prijavitelja (10. člen ZZPri) </vt:lpstr>
      <vt:lpstr>  Naloge zaupnika v zvezi z zaščito prijavitelja </vt:lpstr>
      <vt:lpstr>Zaščitni in podporni ukrepi</vt:lpstr>
      <vt:lpstr>Zaščita identitete prijavitelja</vt:lpstr>
      <vt:lpstr>Kdaj lahko zaupnik razkrije identiteto prijavitelja?</vt:lpstr>
      <vt:lpstr>Izključitev odgovornosti glede razkritja</vt:lpstr>
      <vt:lpstr>Sodno varstvo</vt:lpstr>
      <vt:lpstr>Brezplačna pravna pomoč</vt:lpstr>
      <vt:lpstr>Nadomestilo za primer brezposelnosti</vt:lpstr>
      <vt:lpstr>Psihološka podpora</vt:lpstr>
      <vt:lpstr>Prekrški po ZZPri</vt:lpstr>
      <vt:lpstr>Prekrški po ZZPri</vt:lpstr>
      <vt:lpstr>Prekrški po ZZPri</vt:lpstr>
      <vt:lpstr>Prekrški po ZZPri</vt:lpstr>
      <vt:lpstr>Prekrški po ZZPri</vt:lpstr>
      <vt:lpstr>Letno poročanje podatkov</vt:lpstr>
      <vt:lpstr>Letno poročanje podatkov</vt:lpstr>
      <vt:lpstr>Letno poročanje podatkov</vt:lpstr>
      <vt:lpstr>PowerPointova predstavitev</vt:lpstr>
    </vt:vector>
  </TitlesOfParts>
  <Company>KPK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ZAŠČITA PRIJAVITELJEV  Vloga KPK in NVO    Gregor Pirjevec gregor.pirjevec@kpk-rs.si</dc:title>
  <dc:creator>Gregor Pirjevec</dc:creator>
  <cp:lastModifiedBy>Gregor Pirjevec</cp:lastModifiedBy>
  <cp:revision>73</cp:revision>
  <cp:lastPrinted>2016-09-20T10:02:23Z</cp:lastPrinted>
  <dcterms:created xsi:type="dcterms:W3CDTF">2023-03-02T05:07:55Z</dcterms:created>
  <dcterms:modified xsi:type="dcterms:W3CDTF">2023-04-20T06:19:12Z</dcterms:modified>
</cp:coreProperties>
</file>