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8" r:id="rId2"/>
    <p:sldId id="278" r:id="rId3"/>
    <p:sldId id="277" r:id="rId4"/>
    <p:sldId id="279" r:id="rId5"/>
    <p:sldId id="258" r:id="rId6"/>
    <p:sldId id="2147479659" r:id="rId7"/>
    <p:sldId id="267" r:id="rId8"/>
    <p:sldId id="257" r:id="rId9"/>
    <p:sldId id="2147479658" r:id="rId10"/>
    <p:sldId id="280" r:id="rId11"/>
    <p:sldId id="285" r:id="rId12"/>
    <p:sldId id="269" r:id="rId13"/>
    <p:sldId id="284" r:id="rId14"/>
    <p:sldId id="283" r:id="rId15"/>
    <p:sldId id="288" r:id="rId16"/>
    <p:sldId id="286" r:id="rId17"/>
    <p:sldId id="28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EC0468-4316-4CB2-94F8-19B4B0DB27AC}">
          <p14:sldIdLst>
            <p14:sldId id="268"/>
            <p14:sldId id="278"/>
            <p14:sldId id="277"/>
            <p14:sldId id="279"/>
            <p14:sldId id="258"/>
            <p14:sldId id="2147479659"/>
            <p14:sldId id="267"/>
            <p14:sldId id="257"/>
            <p14:sldId id="2147479658"/>
            <p14:sldId id="280"/>
            <p14:sldId id="285"/>
            <p14:sldId id="269"/>
            <p14:sldId id="284"/>
            <p14:sldId id="283"/>
            <p14:sldId id="288"/>
            <p14:sldId id="286"/>
            <p14:sldId id="287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609B"/>
    <a:srgbClr val="0A1635"/>
    <a:srgbClr val="152E56"/>
    <a:srgbClr val="0A193A"/>
    <a:srgbClr val="10264D"/>
    <a:srgbClr val="0F2346"/>
    <a:srgbClr val="061232"/>
    <a:srgbClr val="071637"/>
    <a:srgbClr val="091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9" autoAdjust="0"/>
    <p:restoredTop sz="96349" autoAdjust="0"/>
  </p:normalViewPr>
  <p:slideViewPr>
    <p:cSldViewPr snapToGrid="0" showGuides="1">
      <p:cViewPr varScale="1">
        <p:scale>
          <a:sx n="86" d="100"/>
          <a:sy n="86" d="100"/>
        </p:scale>
        <p:origin x="816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806C8-4161-4F25-BE71-AEB1DEB0D8DC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7AC51-8B85-4150-9C6C-D9D71420ABE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961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7AC51-8B85-4150-9C6C-D9D71420ABED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62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4960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2922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1371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9256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502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9906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8898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3524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547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4866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0753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1281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983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3508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C7AC51-8B85-4150-9C6C-D9D71420ABED}" type="slidenum">
              <a:rPr kumimoji="0" lang="en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93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7AC51-8B85-4150-9C6C-D9D71420ABED}" type="slidenum">
              <a:rPr lang="en-ID" smtClean="0"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93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3AFB-4A5F-4EC7-88B3-4D7367C28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7C167-2CE0-4286-A701-482FB01B5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11D25-B69B-4A10-939B-8D5800E3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CD1C2-5093-430B-8CD7-E3A1CD5590E6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2ECA5-02BB-4860-BA51-C5EE62DD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A2A7B-40BF-45F7-BDC9-836859F4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91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FA2C-6B91-422A-8B1E-32AB6B5D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B4B7F-47D6-4982-98F0-D8CCB2F9E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F7161-CE0E-4F38-A4F6-BE30628FF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CD1C2-5093-430B-8CD7-E3A1CD5590E6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17AF5-280B-4E03-A8AF-10F61D16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5569C-3DBA-4701-98B8-A7D49BF2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492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BB223-6696-420D-8B17-0F461E0DB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6FE6E-C8F7-4ECB-8658-DF6F05DEC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80B72-6CF0-4801-AC11-737F24DC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CD1C2-5093-430B-8CD7-E3A1CD5590E6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F62CD-F55B-4195-A345-55876335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799B0-93F9-40F8-8717-45B19AE7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30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EFC6-AADA-40F6-8CF4-A667376C2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2263C-73A6-42CA-9E88-FBC0C6333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08" y="1582057"/>
            <a:ext cx="11148784" cy="4542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62EC8-1E93-45A1-9CA7-4E7BCB2D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1608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CA9A3-FA77-4FE9-8F82-9F2245E7B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8805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78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1003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CA00E-9432-4D12-9DC3-018C9E13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F00F7-3D5F-47B4-BBFB-D1EF57C7A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E04-C528-4E88-B5ED-53FF8056AF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CD1C2-5093-430B-8CD7-E3A1CD5590E6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3686E-B906-4471-9E06-62E8F2EB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75B4-A5E0-4B37-889E-BD5AD2CD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728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11044-196A-4921-AA11-EBEA6D405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0D68F-3321-4F4D-A443-68B46A2DB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150B9-E1DD-4D0C-A11C-C78F4513CA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3D8BA-DE7E-402B-8476-5FAFF37E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CD1C2-5093-430B-8CD7-E3A1CD5590E6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E0F22-D374-4529-97F8-DCB3DEA9E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B4811-C7C2-4735-8D3F-A2489F4B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430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A713-6628-45A7-B625-FF16EFBB0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F704E-44AF-49A4-92AA-91C43D8A4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C9CCB-C533-4151-B0BF-3BAAF3CA6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AEE621-052B-47E9-BE50-02A7B245C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AECE3-B530-4762-840F-DE6107C16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03E5E-16E5-4C0B-B0C1-38AB244D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CD1C2-5093-430B-8CD7-E3A1CD5590E6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1C86A-7FDF-4B31-80D2-52AACD2E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22576-9972-4D3D-A435-6D2C063D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4983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B93E-594F-4A41-A5B8-0CB73F7AE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76271-D7B1-47E6-96E8-236F9CD6B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CD1C2-5093-430B-8CD7-E3A1CD5590E6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CE5AC-AF72-4435-876F-0DE6B0DC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3DC35-20D6-44CA-AF42-B0152053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288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34F3A-FA09-43EE-9DE4-7BDAB7CD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CD1C2-5093-430B-8CD7-E3A1CD5590E6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524D8-2840-49FA-BA2B-1A7ED7E9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7E6CA-97BA-4591-A5FD-D8DAE7F9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448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9E11-D671-487D-BE2C-66C3151C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175E0-6FBD-4611-8756-113E0327E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D69C7-0DAF-4B56-8C84-EBDD9FD90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C2B86-E378-4162-B87C-ADB017FD17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CD1C2-5093-430B-8CD7-E3A1CD5590E6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FC316-EFA0-4E18-8BD1-2D2CABA6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15C0A-F22E-4AD7-8D25-B297E3C9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014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7C57-E6B4-40F0-9AAA-CB0D9788B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1C4AD-965B-4C52-A4F0-86CB6568B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A5EF2-F59E-4CB9-83CC-F55F6C209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7185C-809A-4553-96A7-8AD8905C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2CD1C2-5093-430B-8CD7-E3A1CD5590E6}" type="datetimeFigureOut">
              <a:rPr lang="en-ID" smtClean="0"/>
              <a:t>07/05/2025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124BF-28F9-4623-B9EE-8FACD314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58B49-3020-412C-A847-EC5E32A2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1EBD-3C4F-48E4-8064-28E9EE3E88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895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43F57-75CE-45A7-BF73-48AD7350B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08" y="365126"/>
            <a:ext cx="11148785" cy="99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D3FDC-F93D-4DF5-829D-D0BACF34D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608" y="1582057"/>
            <a:ext cx="11148784" cy="4542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831B3-F067-4C88-BA68-1061AC052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60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AD91F-2907-4072-9264-CB5D533B6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6650" y="6356350"/>
            <a:ext cx="373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511EBD-3C4F-48E4-8064-28E9EE3E88CE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2971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32.wdp"/><Relationship Id="rId3" Type="http://schemas.openxmlformats.org/officeDocument/2006/relationships/image" Target="../media/image43.png"/><Relationship Id="rId7" Type="http://schemas.microsoft.com/office/2007/relationships/hdphoto" Target="../media/hdphoto29.wdp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microsoft.com/office/2007/relationships/hdphoto" Target="../media/hdphoto31.wdp"/><Relationship Id="rId5" Type="http://schemas.microsoft.com/office/2007/relationships/hdphoto" Target="../media/hdphoto28.wdp"/><Relationship Id="rId15" Type="http://schemas.microsoft.com/office/2007/relationships/hdphoto" Target="../media/hdphoto33.wdp"/><Relationship Id="rId10" Type="http://schemas.openxmlformats.org/officeDocument/2006/relationships/image" Target="../media/image47.png"/><Relationship Id="rId4" Type="http://schemas.openxmlformats.org/officeDocument/2006/relationships/image" Target="../media/image44.png"/><Relationship Id="rId9" Type="http://schemas.microsoft.com/office/2007/relationships/hdphoto" Target="../media/hdphoto30.wdp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microsoft.com/office/2007/relationships/hdphoto" Target="../media/hdphoto21.wdp"/><Relationship Id="rId18" Type="http://schemas.openxmlformats.org/officeDocument/2006/relationships/image" Target="../media/image60.png"/><Relationship Id="rId26" Type="http://schemas.openxmlformats.org/officeDocument/2006/relationships/image" Target="../media/image65.png"/><Relationship Id="rId3" Type="http://schemas.openxmlformats.org/officeDocument/2006/relationships/image" Target="../media/image51.jpg"/><Relationship Id="rId21" Type="http://schemas.microsoft.com/office/2007/relationships/hdphoto" Target="../media/hdphoto39.wdp"/><Relationship Id="rId7" Type="http://schemas.microsoft.com/office/2007/relationships/hdphoto" Target="../media/hdphoto35.wdp"/><Relationship Id="rId12" Type="http://schemas.openxmlformats.org/officeDocument/2006/relationships/image" Target="../media/image56.png"/><Relationship Id="rId17" Type="http://schemas.openxmlformats.org/officeDocument/2006/relationships/image" Target="../media/image59.png"/><Relationship Id="rId25" Type="http://schemas.microsoft.com/office/2007/relationships/hdphoto" Target="../media/hdphoto41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microsoft.com/office/2007/relationships/hdphoto" Target="../media/hdphoto37.wdp"/><Relationship Id="rId24" Type="http://schemas.openxmlformats.org/officeDocument/2006/relationships/image" Target="../media/image64.png"/><Relationship Id="rId32" Type="http://schemas.microsoft.com/office/2007/relationships/hdphoto" Target="../media/hdphoto44.wdp"/><Relationship Id="rId5" Type="http://schemas.microsoft.com/office/2007/relationships/hdphoto" Target="../media/hdphoto34.wdp"/><Relationship Id="rId15" Type="http://schemas.microsoft.com/office/2007/relationships/hdphoto" Target="../media/hdphoto38.wdp"/><Relationship Id="rId23" Type="http://schemas.microsoft.com/office/2007/relationships/hdphoto" Target="../media/hdphoto40.wdp"/><Relationship Id="rId28" Type="http://schemas.openxmlformats.org/officeDocument/2006/relationships/image" Target="../media/image66.png"/><Relationship Id="rId10" Type="http://schemas.openxmlformats.org/officeDocument/2006/relationships/image" Target="../media/image55.png"/><Relationship Id="rId19" Type="http://schemas.openxmlformats.org/officeDocument/2006/relationships/image" Target="../media/image61.png"/><Relationship Id="rId31" Type="http://schemas.openxmlformats.org/officeDocument/2006/relationships/image" Target="../media/image68.png"/><Relationship Id="rId4" Type="http://schemas.openxmlformats.org/officeDocument/2006/relationships/image" Target="../media/image52.png"/><Relationship Id="rId9" Type="http://schemas.microsoft.com/office/2007/relationships/hdphoto" Target="../media/hdphoto36.wdp"/><Relationship Id="rId14" Type="http://schemas.openxmlformats.org/officeDocument/2006/relationships/image" Target="../media/image57.png"/><Relationship Id="rId22" Type="http://schemas.openxmlformats.org/officeDocument/2006/relationships/image" Target="../media/image63.png"/><Relationship Id="rId27" Type="http://schemas.microsoft.com/office/2007/relationships/hdphoto" Target="../media/hdphoto42.wdp"/><Relationship Id="rId30" Type="http://schemas.microsoft.com/office/2007/relationships/hdphoto" Target="../media/hdphoto4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microsoft.com/office/2007/relationships/hdphoto" Target="../media/hdphoto46.wdp"/><Relationship Id="rId26" Type="http://schemas.microsoft.com/office/2007/relationships/hdphoto" Target="../media/hdphoto49.wdp"/><Relationship Id="rId3" Type="http://schemas.openxmlformats.org/officeDocument/2006/relationships/image" Target="../media/image51.jpg"/><Relationship Id="rId21" Type="http://schemas.openxmlformats.org/officeDocument/2006/relationships/image" Target="../media/image56.png"/><Relationship Id="rId7" Type="http://schemas.microsoft.com/office/2007/relationships/hdphoto" Target="../media/hdphoto35.wdp"/><Relationship Id="rId12" Type="http://schemas.openxmlformats.org/officeDocument/2006/relationships/image" Target="../media/image73.png"/><Relationship Id="rId17" Type="http://schemas.openxmlformats.org/officeDocument/2006/relationships/image" Target="../media/image75.png"/><Relationship Id="rId25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6" Type="http://schemas.microsoft.com/office/2007/relationships/hdphoto" Target="../media/hdphoto36.wdp"/><Relationship Id="rId20" Type="http://schemas.microsoft.com/office/2007/relationships/hdphoto" Target="../media/hdphoto47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72.png"/><Relationship Id="rId24" Type="http://schemas.microsoft.com/office/2007/relationships/hdphoto" Target="../media/hdphoto48.wdp"/><Relationship Id="rId5" Type="http://schemas.microsoft.com/office/2007/relationships/hdphoto" Target="../media/hdphoto34.wdp"/><Relationship Id="rId15" Type="http://schemas.openxmlformats.org/officeDocument/2006/relationships/image" Target="../media/image54.png"/><Relationship Id="rId23" Type="http://schemas.openxmlformats.org/officeDocument/2006/relationships/image" Target="../media/image77.png"/><Relationship Id="rId10" Type="http://schemas.openxmlformats.org/officeDocument/2006/relationships/image" Target="../media/image71.png"/><Relationship Id="rId19" Type="http://schemas.openxmlformats.org/officeDocument/2006/relationships/image" Target="../media/image76.png"/><Relationship Id="rId4" Type="http://schemas.openxmlformats.org/officeDocument/2006/relationships/image" Target="../media/image52.png"/><Relationship Id="rId9" Type="http://schemas.openxmlformats.org/officeDocument/2006/relationships/image" Target="../media/image70.png"/><Relationship Id="rId14" Type="http://schemas.microsoft.com/office/2007/relationships/hdphoto" Target="../media/hdphoto45.wdp"/><Relationship Id="rId22" Type="http://schemas.microsoft.com/office/2007/relationships/hdphoto" Target="../media/hdphoto21.wdp"/></Relationships>
</file>

<file path=ppt/slides/_rels/slide14.xml.rels><?xml version="1.0" encoding="UTF-8" standalone="yes"?>
<Relationships xmlns="http://schemas.openxmlformats.org/package/2006/relationships"><Relationship Id="rId13" Type="http://schemas.microsoft.com/office/2007/relationships/hdphoto" Target="../media/hdphoto52.wdp"/><Relationship Id="rId18" Type="http://schemas.openxmlformats.org/officeDocument/2006/relationships/image" Target="../media/image84.png"/><Relationship Id="rId26" Type="http://schemas.openxmlformats.org/officeDocument/2006/relationships/image" Target="../media/image88.png"/><Relationship Id="rId3" Type="http://schemas.openxmlformats.org/officeDocument/2006/relationships/image" Target="../media/image51.jpg"/><Relationship Id="rId21" Type="http://schemas.microsoft.com/office/2007/relationships/hdphoto" Target="../media/hdphoto56.wdp"/><Relationship Id="rId7" Type="http://schemas.microsoft.com/office/2007/relationships/hdphoto" Target="../media/hdphoto35.wdp"/><Relationship Id="rId12" Type="http://schemas.openxmlformats.org/officeDocument/2006/relationships/image" Target="../media/image81.png"/><Relationship Id="rId17" Type="http://schemas.microsoft.com/office/2007/relationships/hdphoto" Target="../media/hdphoto54.wdp"/><Relationship Id="rId25" Type="http://schemas.microsoft.com/office/2007/relationships/hdphoto" Target="../media/hdphoto58.wdp"/><Relationship Id="rId33" Type="http://schemas.microsoft.com/office/2007/relationships/hdphoto" Target="../media/hdphoto62.wdp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3.png"/><Relationship Id="rId20" Type="http://schemas.openxmlformats.org/officeDocument/2006/relationships/image" Target="../media/image85.png"/><Relationship Id="rId29" Type="http://schemas.microsoft.com/office/2007/relationships/hdphoto" Target="../media/hdphoto6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microsoft.com/office/2007/relationships/hdphoto" Target="../media/hdphoto51.wdp"/><Relationship Id="rId24" Type="http://schemas.openxmlformats.org/officeDocument/2006/relationships/image" Target="../media/image87.png"/><Relationship Id="rId32" Type="http://schemas.openxmlformats.org/officeDocument/2006/relationships/image" Target="../media/image91.png"/><Relationship Id="rId5" Type="http://schemas.microsoft.com/office/2007/relationships/hdphoto" Target="../media/hdphoto34.wdp"/><Relationship Id="rId15" Type="http://schemas.microsoft.com/office/2007/relationships/hdphoto" Target="../media/hdphoto53.wdp"/><Relationship Id="rId23" Type="http://schemas.microsoft.com/office/2007/relationships/hdphoto" Target="../media/hdphoto57.wdp"/><Relationship Id="rId28" Type="http://schemas.openxmlformats.org/officeDocument/2006/relationships/image" Target="../media/image89.png"/><Relationship Id="rId10" Type="http://schemas.openxmlformats.org/officeDocument/2006/relationships/image" Target="../media/image80.png"/><Relationship Id="rId19" Type="http://schemas.microsoft.com/office/2007/relationships/hdphoto" Target="../media/hdphoto55.wdp"/><Relationship Id="rId31" Type="http://schemas.microsoft.com/office/2007/relationships/hdphoto" Target="../media/hdphoto61.wdp"/><Relationship Id="rId4" Type="http://schemas.openxmlformats.org/officeDocument/2006/relationships/image" Target="../media/image52.png"/><Relationship Id="rId9" Type="http://schemas.microsoft.com/office/2007/relationships/hdphoto" Target="../media/hdphoto50.wdp"/><Relationship Id="rId14" Type="http://schemas.openxmlformats.org/officeDocument/2006/relationships/image" Target="../media/image82.png"/><Relationship Id="rId22" Type="http://schemas.openxmlformats.org/officeDocument/2006/relationships/image" Target="../media/image86.png"/><Relationship Id="rId27" Type="http://schemas.microsoft.com/office/2007/relationships/hdphoto" Target="../media/hdphoto59.wdp"/><Relationship Id="rId30" Type="http://schemas.openxmlformats.org/officeDocument/2006/relationships/image" Target="../media/image90.png"/><Relationship Id="rId8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microsoft.com/office/2007/relationships/hdphoto" Target="../media/hdphoto21.wdp"/><Relationship Id="rId18" Type="http://schemas.openxmlformats.org/officeDocument/2006/relationships/image" Target="../media/image99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12" Type="http://schemas.openxmlformats.org/officeDocument/2006/relationships/image" Target="../media/image33.png"/><Relationship Id="rId17" Type="http://schemas.microsoft.com/office/2007/relationships/hdphoto" Target="../media/hdphoto20.wdp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4.wdp"/><Relationship Id="rId11" Type="http://schemas.microsoft.com/office/2007/relationships/hdphoto" Target="../media/hdphoto13.wdp"/><Relationship Id="rId5" Type="http://schemas.openxmlformats.org/officeDocument/2006/relationships/image" Target="../media/image93.png"/><Relationship Id="rId15" Type="http://schemas.microsoft.com/office/2007/relationships/hdphoto" Target="../media/hdphoto66.wdp"/><Relationship Id="rId10" Type="http://schemas.openxmlformats.org/officeDocument/2006/relationships/image" Target="../media/image96.png"/><Relationship Id="rId19" Type="http://schemas.microsoft.com/office/2007/relationships/hdphoto" Target="../media/hdphoto67.wdp"/><Relationship Id="rId4" Type="http://schemas.microsoft.com/office/2007/relationships/hdphoto" Target="../media/hdphoto63.wdp"/><Relationship Id="rId9" Type="http://schemas.microsoft.com/office/2007/relationships/hdphoto" Target="../media/hdphoto65.wdp"/><Relationship Id="rId14" Type="http://schemas.openxmlformats.org/officeDocument/2006/relationships/image" Target="../media/image9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microsoft.com/office/2007/relationships/hdphoto" Target="../media/hdphoto70.wdp"/><Relationship Id="rId18" Type="http://schemas.microsoft.com/office/2007/relationships/hdphoto" Target="../media/hdphoto72.wdp"/><Relationship Id="rId3" Type="http://schemas.openxmlformats.org/officeDocument/2006/relationships/image" Target="../media/image100.png"/><Relationship Id="rId21" Type="http://schemas.openxmlformats.org/officeDocument/2006/relationships/image" Target="../media/image112.png"/><Relationship Id="rId7" Type="http://schemas.openxmlformats.org/officeDocument/2006/relationships/image" Target="../media/image104.png"/><Relationship Id="rId12" Type="http://schemas.openxmlformats.org/officeDocument/2006/relationships/image" Target="../media/image107.pn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6" Type="http://schemas.microsoft.com/office/2007/relationships/hdphoto" Target="../media/hdphoto71.wdp"/><Relationship Id="rId20" Type="http://schemas.microsoft.com/office/2007/relationships/hdphoto" Target="../media/hdphoto7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microsoft.com/office/2007/relationships/hdphoto" Target="../media/hdphoto69.wdp"/><Relationship Id="rId5" Type="http://schemas.openxmlformats.org/officeDocument/2006/relationships/image" Target="../media/image102.svg"/><Relationship Id="rId15" Type="http://schemas.openxmlformats.org/officeDocument/2006/relationships/image" Target="../media/image109.png"/><Relationship Id="rId10" Type="http://schemas.openxmlformats.org/officeDocument/2006/relationships/image" Target="../media/image106.png"/><Relationship Id="rId19" Type="http://schemas.openxmlformats.org/officeDocument/2006/relationships/image" Target="../media/image111.png"/><Relationship Id="rId4" Type="http://schemas.openxmlformats.org/officeDocument/2006/relationships/image" Target="../media/image101.png"/><Relationship Id="rId9" Type="http://schemas.microsoft.com/office/2007/relationships/hdphoto" Target="../media/hdphoto68.wdp"/><Relationship Id="rId14" Type="http://schemas.openxmlformats.org/officeDocument/2006/relationships/image" Target="../media/image108.png"/><Relationship Id="rId22" Type="http://schemas.microsoft.com/office/2007/relationships/hdphoto" Target="../media/hdphoto7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7.wdp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6.wdp"/><Relationship Id="rId5" Type="http://schemas.openxmlformats.org/officeDocument/2006/relationships/image" Target="../media/image114.png"/><Relationship Id="rId10" Type="http://schemas.microsoft.com/office/2007/relationships/hdphoto" Target="../media/hdphoto78.wdp"/><Relationship Id="rId4" Type="http://schemas.microsoft.com/office/2007/relationships/hdphoto" Target="../media/hdphoto75.wdp"/><Relationship Id="rId9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svg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6.png"/><Relationship Id="rId18" Type="http://schemas.microsoft.com/office/2007/relationships/hdphoto" Target="../media/hdphoto16.wdp"/><Relationship Id="rId26" Type="http://schemas.microsoft.com/office/2007/relationships/hdphoto" Target="../media/hdphoto20.wdp"/><Relationship Id="rId3" Type="http://schemas.openxmlformats.org/officeDocument/2006/relationships/image" Target="../media/image21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microsoft.com/office/2007/relationships/hdphoto" Target="../media/hdphoto13.wdp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6" Type="http://schemas.microsoft.com/office/2007/relationships/hdphoto" Target="../media/hdphoto15.wdp"/><Relationship Id="rId20" Type="http://schemas.microsoft.com/office/2007/relationships/hdphoto" Target="../media/hdphoto1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25.png"/><Relationship Id="rId24" Type="http://schemas.microsoft.com/office/2007/relationships/hdphoto" Target="../media/hdphoto19.wdp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10" Type="http://schemas.microsoft.com/office/2007/relationships/hdphoto" Target="../media/hdphoto12.wdp"/><Relationship Id="rId19" Type="http://schemas.openxmlformats.org/officeDocument/2006/relationships/image" Target="../media/image29.png"/><Relationship Id="rId4" Type="http://schemas.microsoft.com/office/2007/relationships/hdphoto" Target="../media/hdphoto9.wdp"/><Relationship Id="rId9" Type="http://schemas.openxmlformats.org/officeDocument/2006/relationships/image" Target="../media/image24.png"/><Relationship Id="rId14" Type="http://schemas.microsoft.com/office/2007/relationships/hdphoto" Target="../media/hdphoto14.wdp"/><Relationship Id="rId22" Type="http://schemas.microsoft.com/office/2007/relationships/hdphoto" Target="../media/hdphoto18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3.wdp"/><Relationship Id="rId13" Type="http://schemas.openxmlformats.org/officeDocument/2006/relationships/image" Target="../media/image38.png"/><Relationship Id="rId18" Type="http://schemas.microsoft.com/office/2007/relationships/hdphoto" Target="../media/hdphoto27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microsoft.com/office/2007/relationships/hdphoto" Target="../media/hdphoto25.wdp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microsoft.com/office/2007/relationships/hdphoto" Target="../media/hdphoto24.wdp"/><Relationship Id="rId4" Type="http://schemas.microsoft.com/office/2007/relationships/hdphoto" Target="../media/hdphoto21.wdp"/><Relationship Id="rId9" Type="http://schemas.openxmlformats.org/officeDocument/2006/relationships/image" Target="../media/image36.png"/><Relationship Id="rId14" Type="http://schemas.microsoft.com/office/2007/relationships/hdphoto" Target="../media/hdphoto2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9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уман, небо, снимок экрана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A4A0B7A5-D4D7-4009-BDCC-C5890015AB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235FF24D-FDA1-44AE-ABF1-78706A68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636" y="2809950"/>
            <a:ext cx="7185891" cy="1238101"/>
          </a:xfrm>
        </p:spPr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800" dirty="0">
                <a:solidFill>
                  <a:schemeClr val="bg1"/>
                </a:solidFill>
                <a:latin typeface="Montserrat"/>
              </a:rPr>
              <a:t>WHY UZBEKISTAN?</a:t>
            </a:r>
            <a:endParaRPr lang="en-ID" sz="1800" b="0" dirty="0">
              <a:latin typeface="Montserrat" pitchFamily="2" charset="-52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964D00-8B0B-4F6A-964E-6D076E479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41" y="327245"/>
            <a:ext cx="3662107" cy="743837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38F6637-3103-475A-954E-BE228A50D348}"/>
              </a:ext>
            </a:extLst>
          </p:cNvPr>
          <p:cNvSpPr txBox="1"/>
          <p:nvPr/>
        </p:nvSpPr>
        <p:spPr>
          <a:xfrm>
            <a:off x="-1380795" y="5573238"/>
            <a:ext cx="5428343" cy="4273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910" marR="5080" indent="-156845" algn="r">
              <a:lnSpc>
                <a:spcPct val="100699"/>
              </a:lnSpc>
              <a:spcBef>
                <a:spcPts val="95"/>
              </a:spcBef>
            </a:pPr>
            <a:r>
              <a:rPr lang="en-US" sz="2800" b="1" spc="165" dirty="0">
                <a:solidFill>
                  <a:srgbClr val="FFFFFF"/>
                </a:solidFill>
                <a:latin typeface="Montserrat Medium" pitchFamily="2" charset="0"/>
                <a:cs typeface="Century Gothic"/>
              </a:rPr>
              <a:t> </a:t>
            </a:r>
            <a:endParaRPr sz="2800" i="1" dirty="0">
              <a:latin typeface="Montserrat Medium" pitchFamily="2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357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rc 49">
            <a:extLst>
              <a:ext uri="{FF2B5EF4-FFF2-40B4-BE49-F238E27FC236}">
                <a16:creationId xmlns:a16="http://schemas.microsoft.com/office/drawing/2014/main" id="{F7D9CD21-1357-4481-989C-7F0CA23BD801}"/>
              </a:ext>
            </a:extLst>
          </p:cNvPr>
          <p:cNvSpPr/>
          <p:nvPr/>
        </p:nvSpPr>
        <p:spPr>
          <a:xfrm>
            <a:off x="-1101647" y="-1667300"/>
            <a:ext cx="6447698" cy="6447698"/>
          </a:xfrm>
          <a:prstGeom prst="arc">
            <a:avLst>
              <a:gd name="adj1" fmla="val 19922291"/>
              <a:gd name="adj2" fmla="val 7864589"/>
            </a:avLst>
          </a:prstGeom>
          <a:ln>
            <a:solidFill>
              <a:srgbClr val="4D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4" name="Title 14">
            <a:extLst>
              <a:ext uri="{FF2B5EF4-FFF2-40B4-BE49-F238E27FC236}">
                <a16:creationId xmlns:a16="http://schemas.microsoft.com/office/drawing/2014/main" id="{C0947AFC-CE4E-4180-B772-D723D93E5A69}"/>
              </a:ext>
            </a:extLst>
          </p:cNvPr>
          <p:cNvSpPr txBox="1">
            <a:spLocks/>
          </p:cNvSpPr>
          <p:nvPr/>
        </p:nvSpPr>
        <p:spPr>
          <a:xfrm>
            <a:off x="749384" y="226446"/>
            <a:ext cx="10083806" cy="99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EXCELLENT AIR CONNECTIVITY FROM TASHKENT AND OTHER UZBEK AIRPORTS 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CD662B8-A9BF-49A7-A8B9-D209808DA7A3}"/>
              </a:ext>
            </a:extLst>
          </p:cNvPr>
          <p:cNvSpPr/>
          <p:nvPr/>
        </p:nvSpPr>
        <p:spPr>
          <a:xfrm>
            <a:off x="656691" y="343620"/>
            <a:ext cx="92692" cy="753659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8803ACD-6D6B-430E-AD8D-1424E157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91" y="1342838"/>
            <a:ext cx="10720039" cy="4958124"/>
          </a:xfrm>
          <a:prstGeom prst="rect">
            <a:avLst/>
          </a:prstGeom>
          <a:ln w="34925">
            <a:solidFill>
              <a:schemeClr val="bg1"/>
            </a:solidFill>
          </a:ln>
          <a:effectLst>
            <a:outerShdw blurRad="50800" dist="50800" dir="5400000" algn="ctr" rotWithShape="0">
              <a:schemeClr val="tx1">
                <a:lumMod val="95000"/>
                <a:lumOff val="5000"/>
                <a:alpha val="49000"/>
              </a:scheme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7C1EE2-870D-4FEB-8E56-85018BE5CAD4}"/>
              </a:ext>
            </a:extLst>
          </p:cNvPr>
          <p:cNvSpPr/>
          <p:nvPr/>
        </p:nvSpPr>
        <p:spPr>
          <a:xfrm>
            <a:off x="656691" y="3991429"/>
            <a:ext cx="5248809" cy="2309533"/>
          </a:xfrm>
          <a:prstGeom prst="rect">
            <a:avLst/>
          </a:prstGeom>
          <a:solidFill>
            <a:srgbClr val="152E56">
              <a:alpha val="96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2D02BA89-020E-483F-A88F-A3D55CBEA524}"/>
              </a:ext>
            </a:extLst>
          </p:cNvPr>
          <p:cNvSpPr/>
          <p:nvPr/>
        </p:nvSpPr>
        <p:spPr>
          <a:xfrm>
            <a:off x="955277" y="4525982"/>
            <a:ext cx="146866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A visa-free policy for tourists from 90 countries</a:t>
            </a: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4141A055-618E-4276-8F89-BFB1B0E29338}"/>
              </a:ext>
            </a:extLst>
          </p:cNvPr>
          <p:cNvSpPr/>
          <p:nvPr/>
        </p:nvSpPr>
        <p:spPr>
          <a:xfrm>
            <a:off x="2738782" y="4525982"/>
            <a:ext cx="132938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Diverse range of 59 carriers in Uzbekistan’s airport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78EB6C89-83A9-41EA-ABA4-99C905130088}"/>
              </a:ext>
            </a:extLst>
          </p:cNvPr>
          <p:cNvSpPr/>
          <p:nvPr/>
        </p:nvSpPr>
        <p:spPr>
          <a:xfrm>
            <a:off x="4252503" y="4529642"/>
            <a:ext cx="146866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11 airports across the Country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9A17A7BB-4632-4D19-AB9B-5869E9F96CB2}"/>
              </a:ext>
            </a:extLst>
          </p:cNvPr>
          <p:cNvSpPr/>
          <p:nvPr/>
        </p:nvSpPr>
        <p:spPr>
          <a:xfrm>
            <a:off x="837441" y="5223804"/>
            <a:ext cx="217587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Direct flights to NYC and Tokyo in the region</a:t>
            </a: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FBCD0CA8-DE5B-4BAA-8887-36832DE341D9}"/>
              </a:ext>
            </a:extLst>
          </p:cNvPr>
          <p:cNvSpPr/>
          <p:nvPr/>
        </p:nvSpPr>
        <p:spPr>
          <a:xfrm>
            <a:off x="1790586" y="5913176"/>
            <a:ext cx="3112892" cy="59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Samarkand Airport as the 2nd fastest growing in Europe &amp; Central Asia combined in 2024</a:t>
            </a:r>
            <a:br>
              <a:rPr lang="en-US" sz="8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</a:br>
            <a:endParaRPr lang="en-US" sz="8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  <a:p>
            <a:pPr algn="ctr">
              <a:spcAft>
                <a:spcPts val="800"/>
              </a:spcAft>
            </a:pPr>
            <a:endParaRPr lang="en-US" sz="8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528A7A35-5140-4D9D-873C-E5470DFABB03}"/>
              </a:ext>
            </a:extLst>
          </p:cNvPr>
          <p:cNvSpPr/>
          <p:nvPr/>
        </p:nvSpPr>
        <p:spPr>
          <a:xfrm>
            <a:off x="3665119" y="5212053"/>
            <a:ext cx="1942575" cy="471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8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Direct cargo flights from Xi’an, largest cargo terminal in China</a:t>
            </a:r>
          </a:p>
          <a:p>
            <a:pPr algn="ctr">
              <a:spcAft>
                <a:spcPts val="800"/>
              </a:spcAft>
            </a:pPr>
            <a:endParaRPr lang="en-US" sz="8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pic>
        <p:nvPicPr>
          <p:cNvPr id="10242" name="Picture 2" descr="Passport ">
            <a:extLst>
              <a:ext uri="{FF2B5EF4-FFF2-40B4-BE49-F238E27FC236}">
                <a16:creationId xmlns:a16="http://schemas.microsoft.com/office/drawing/2014/main" id="{59FFF6B6-ED2F-45D8-8DFB-F3CAC0C5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30" y="4203944"/>
            <a:ext cx="290745" cy="2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irplane ">
            <a:extLst>
              <a:ext uri="{FF2B5EF4-FFF2-40B4-BE49-F238E27FC236}">
                <a16:creationId xmlns:a16="http://schemas.microsoft.com/office/drawing/2014/main" id="{8496285E-DE1C-460D-B3A5-486E7507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79" y="4209760"/>
            <a:ext cx="290745" cy="2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Trolley ">
            <a:extLst>
              <a:ext uri="{FF2B5EF4-FFF2-40B4-BE49-F238E27FC236}">
                <a16:creationId xmlns:a16="http://schemas.microsoft.com/office/drawing/2014/main" id="{047F1D5C-038E-4724-80BD-C589658B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4" y="4209243"/>
            <a:ext cx="290745" cy="2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Ticket flight ">
            <a:extLst>
              <a:ext uri="{FF2B5EF4-FFF2-40B4-BE49-F238E27FC236}">
                <a16:creationId xmlns:a16="http://schemas.microsoft.com/office/drawing/2014/main" id="{B141C483-91B3-461C-8461-CB05F82A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03" y="4889377"/>
            <a:ext cx="290745" cy="2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Airport ">
            <a:extLst>
              <a:ext uri="{FF2B5EF4-FFF2-40B4-BE49-F238E27FC236}">
                <a16:creationId xmlns:a16="http://schemas.microsoft.com/office/drawing/2014/main" id="{B378B3AC-82E4-4A74-8898-41B0428A6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3" y="4870473"/>
            <a:ext cx="290745" cy="2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Cargo truck ">
            <a:extLst>
              <a:ext uri="{FF2B5EF4-FFF2-40B4-BE49-F238E27FC236}">
                <a16:creationId xmlns:a16="http://schemas.microsoft.com/office/drawing/2014/main" id="{834889FB-BA23-4395-95AE-B9B2A56CB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40" y="5563844"/>
            <a:ext cx="290745" cy="29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565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>
            <a:extLst>
              <a:ext uri="{FF2B5EF4-FFF2-40B4-BE49-F238E27FC236}">
                <a16:creationId xmlns:a16="http://schemas.microsoft.com/office/drawing/2014/main" id="{917FC15D-0E4C-431E-BC4E-111BB68A6712}"/>
              </a:ext>
            </a:extLst>
          </p:cNvPr>
          <p:cNvSpPr/>
          <p:nvPr/>
        </p:nvSpPr>
        <p:spPr>
          <a:xfrm>
            <a:off x="4864100" y="-2413000"/>
            <a:ext cx="7502071" cy="7502071"/>
          </a:xfrm>
          <a:prstGeom prst="arc">
            <a:avLst>
              <a:gd name="adj1" fmla="val 1120267"/>
              <a:gd name="adj2" fmla="val 12082372"/>
            </a:avLst>
          </a:prstGeom>
          <a:ln>
            <a:solidFill>
              <a:srgbClr val="4D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EE2E43C1-7B72-4FFF-9EB6-C0D6B62378F9}"/>
              </a:ext>
            </a:extLst>
          </p:cNvPr>
          <p:cNvSpPr/>
          <p:nvPr/>
        </p:nvSpPr>
        <p:spPr>
          <a:xfrm>
            <a:off x="7848683" y="-2832983"/>
            <a:ext cx="4366000" cy="4366000"/>
          </a:xfrm>
          <a:prstGeom prst="arc">
            <a:avLst>
              <a:gd name="adj1" fmla="val 819859"/>
              <a:gd name="adj2" fmla="val 9787001"/>
            </a:avLst>
          </a:prstGeom>
          <a:ln>
            <a:solidFill>
              <a:srgbClr val="4D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043E4C8B-C772-4A8F-833D-73D5D33AE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75" y="946057"/>
            <a:ext cx="5118253" cy="3838690"/>
          </a:xfrm>
          <a:prstGeom prst="rect">
            <a:avLst/>
          </a:prstGeom>
          <a:effectLst>
            <a:outerShdw blurRad="50800" algn="tl" rotWithShape="0">
              <a:schemeClr val="bg1">
                <a:alpha val="65000"/>
              </a:schemeClr>
            </a:outerShdw>
          </a:effectLst>
        </p:spPr>
      </p:pic>
      <p:sp>
        <p:nvSpPr>
          <p:cNvPr id="179" name="Title 14">
            <a:extLst>
              <a:ext uri="{FF2B5EF4-FFF2-40B4-BE49-F238E27FC236}">
                <a16:creationId xmlns:a16="http://schemas.microsoft.com/office/drawing/2014/main" id="{3A33FDB1-02BB-4233-A8BE-6B0DE6747F96}"/>
              </a:ext>
            </a:extLst>
          </p:cNvPr>
          <p:cNvSpPr txBox="1">
            <a:spLocks/>
          </p:cNvSpPr>
          <p:nvPr/>
        </p:nvSpPr>
        <p:spPr>
          <a:xfrm>
            <a:off x="749383" y="226446"/>
            <a:ext cx="7409379" cy="99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GOVERNMENT INCENTIVES: FREE ECONOMIC ZONES</a:t>
            </a:r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13C1A71B-2E1B-4B92-83F8-ACFA0A84E0E3}"/>
              </a:ext>
            </a:extLst>
          </p:cNvPr>
          <p:cNvSpPr/>
          <p:nvPr/>
        </p:nvSpPr>
        <p:spPr>
          <a:xfrm>
            <a:off x="656691" y="343620"/>
            <a:ext cx="92692" cy="753659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Rectangle 45">
            <a:extLst>
              <a:ext uri="{FF2B5EF4-FFF2-40B4-BE49-F238E27FC236}">
                <a16:creationId xmlns:a16="http://schemas.microsoft.com/office/drawing/2014/main" id="{43E1CB3F-6F7D-4B5D-9767-9E92EB29DF64}"/>
              </a:ext>
            </a:extLst>
          </p:cNvPr>
          <p:cNvSpPr/>
          <p:nvPr/>
        </p:nvSpPr>
        <p:spPr>
          <a:xfrm>
            <a:off x="1245937" y="1768653"/>
            <a:ext cx="2275890" cy="100350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Nukus – 152,5 ha SIZ Nukus Technopark – 30,0 ha SIZ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Karaozak</a:t>
            </a:r>
          </a:p>
        </p:txBody>
      </p:sp>
      <p:sp>
        <p:nvSpPr>
          <p:cNvPr id="222" name="Rectangle 45">
            <a:extLst>
              <a:ext uri="{FF2B5EF4-FFF2-40B4-BE49-F238E27FC236}">
                <a16:creationId xmlns:a16="http://schemas.microsoft.com/office/drawing/2014/main" id="{D6CD9799-F73D-4035-A24A-C8A56F466991}"/>
              </a:ext>
            </a:extLst>
          </p:cNvPr>
          <p:cNvSpPr/>
          <p:nvPr/>
        </p:nvSpPr>
        <p:spPr>
          <a:xfrm>
            <a:off x="1245936" y="1628429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noProof="1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Karakalpakstan</a:t>
            </a:r>
          </a:p>
        </p:txBody>
      </p:sp>
      <p:sp>
        <p:nvSpPr>
          <p:cNvPr id="216" name="Oval 34">
            <a:extLst>
              <a:ext uri="{FF2B5EF4-FFF2-40B4-BE49-F238E27FC236}">
                <a16:creationId xmlns:a16="http://schemas.microsoft.com/office/drawing/2014/main" id="{C5402CD8-6FC0-4085-98E4-B821AC885230}"/>
              </a:ext>
            </a:extLst>
          </p:cNvPr>
          <p:cNvSpPr/>
          <p:nvPr/>
        </p:nvSpPr>
        <p:spPr>
          <a:xfrm>
            <a:off x="537997" y="1699019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27000">
              <a:srgbClr val="25609B">
                <a:alpha val="20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7" name="Oval 34">
            <a:extLst>
              <a:ext uri="{FF2B5EF4-FFF2-40B4-BE49-F238E27FC236}">
                <a16:creationId xmlns:a16="http://schemas.microsoft.com/office/drawing/2014/main" id="{84047FC6-1E76-4AB4-B4D5-E2B1B78371B4}"/>
              </a:ext>
            </a:extLst>
          </p:cNvPr>
          <p:cNvSpPr/>
          <p:nvPr/>
        </p:nvSpPr>
        <p:spPr>
          <a:xfrm>
            <a:off x="603988" y="1768360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Rectangle 36">
            <a:extLst>
              <a:ext uri="{FF2B5EF4-FFF2-40B4-BE49-F238E27FC236}">
                <a16:creationId xmlns:a16="http://schemas.microsoft.com/office/drawing/2014/main" id="{FA5E5752-F216-43E3-AC24-3FEFCFB1C891}"/>
              </a:ext>
            </a:extLst>
          </p:cNvPr>
          <p:cNvSpPr/>
          <p:nvPr/>
        </p:nvSpPr>
        <p:spPr>
          <a:xfrm>
            <a:off x="683351" y="1727711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93" name="Rectangle 45">
            <a:extLst>
              <a:ext uri="{FF2B5EF4-FFF2-40B4-BE49-F238E27FC236}">
                <a16:creationId xmlns:a16="http://schemas.microsoft.com/office/drawing/2014/main" id="{D3DA5276-5269-4F2E-9253-B0C205BB2C2E}"/>
              </a:ext>
            </a:extLst>
          </p:cNvPr>
          <p:cNvSpPr/>
          <p:nvPr/>
        </p:nvSpPr>
        <p:spPr>
          <a:xfrm>
            <a:off x="1245937" y="3013686"/>
            <a:ext cx="2322766" cy="43031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Khazarasp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242,4 ha</a:t>
            </a:r>
          </a:p>
        </p:txBody>
      </p:sp>
      <p:sp>
        <p:nvSpPr>
          <p:cNvPr id="94" name="Rectangle 45">
            <a:extLst>
              <a:ext uri="{FF2B5EF4-FFF2-40B4-BE49-F238E27FC236}">
                <a16:creationId xmlns:a16="http://schemas.microsoft.com/office/drawing/2014/main" id="{0FD95D68-12D9-4299-A72F-21C8DD9F0E90}"/>
              </a:ext>
            </a:extLst>
          </p:cNvPr>
          <p:cNvSpPr/>
          <p:nvPr/>
        </p:nvSpPr>
        <p:spPr>
          <a:xfrm>
            <a:off x="1245936" y="2873462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noProof="1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Khorezm</a:t>
            </a:r>
          </a:p>
        </p:txBody>
      </p:sp>
      <p:sp>
        <p:nvSpPr>
          <p:cNvPr id="98" name="Oval 34">
            <a:extLst>
              <a:ext uri="{FF2B5EF4-FFF2-40B4-BE49-F238E27FC236}">
                <a16:creationId xmlns:a16="http://schemas.microsoft.com/office/drawing/2014/main" id="{780E10F0-7B68-49E7-B86D-3B5A4798FEAF}"/>
              </a:ext>
            </a:extLst>
          </p:cNvPr>
          <p:cNvSpPr/>
          <p:nvPr/>
        </p:nvSpPr>
        <p:spPr>
          <a:xfrm>
            <a:off x="537997" y="2812807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27000">
              <a:srgbClr val="25609B">
                <a:alpha val="20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99" name="Oval 34">
            <a:extLst>
              <a:ext uri="{FF2B5EF4-FFF2-40B4-BE49-F238E27FC236}">
                <a16:creationId xmlns:a16="http://schemas.microsoft.com/office/drawing/2014/main" id="{F4D4E590-5428-42AF-9583-102706F606F4}"/>
              </a:ext>
            </a:extLst>
          </p:cNvPr>
          <p:cNvSpPr/>
          <p:nvPr/>
        </p:nvSpPr>
        <p:spPr>
          <a:xfrm>
            <a:off x="603988" y="2882148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7" name="Rectangle 36">
            <a:extLst>
              <a:ext uri="{FF2B5EF4-FFF2-40B4-BE49-F238E27FC236}">
                <a16:creationId xmlns:a16="http://schemas.microsoft.com/office/drawing/2014/main" id="{DCC3AFF3-A2B9-4B85-9A43-529B5B415C84}"/>
              </a:ext>
            </a:extLst>
          </p:cNvPr>
          <p:cNvSpPr/>
          <p:nvPr/>
        </p:nvSpPr>
        <p:spPr>
          <a:xfrm>
            <a:off x="683351" y="2841499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2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00" name="Rectangle 45">
            <a:extLst>
              <a:ext uri="{FF2B5EF4-FFF2-40B4-BE49-F238E27FC236}">
                <a16:creationId xmlns:a16="http://schemas.microsoft.com/office/drawing/2014/main" id="{C3D080EC-4554-46B9-865D-B5C7506488B7}"/>
              </a:ext>
            </a:extLst>
          </p:cNvPr>
          <p:cNvSpPr/>
          <p:nvPr/>
        </p:nvSpPr>
        <p:spPr>
          <a:xfrm>
            <a:off x="1245936" y="3756170"/>
            <a:ext cx="2355253" cy="8070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Gijdivan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664,4 ha        FEZ Bukhara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Agro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2362,7 ha FEZ Karakul – 499,1 ha</a:t>
            </a:r>
          </a:p>
        </p:txBody>
      </p:sp>
      <p:sp>
        <p:nvSpPr>
          <p:cNvPr id="101" name="Rectangle 45">
            <a:extLst>
              <a:ext uri="{FF2B5EF4-FFF2-40B4-BE49-F238E27FC236}">
                <a16:creationId xmlns:a16="http://schemas.microsoft.com/office/drawing/2014/main" id="{A9DACA55-8DB3-4893-A633-4C58D8CDE5E3}"/>
              </a:ext>
            </a:extLst>
          </p:cNvPr>
          <p:cNvSpPr/>
          <p:nvPr/>
        </p:nvSpPr>
        <p:spPr>
          <a:xfrm>
            <a:off x="1245936" y="3615945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Bukhara</a:t>
            </a:r>
          </a:p>
        </p:txBody>
      </p:sp>
      <p:sp>
        <p:nvSpPr>
          <p:cNvPr id="105" name="Oval 34">
            <a:extLst>
              <a:ext uri="{FF2B5EF4-FFF2-40B4-BE49-F238E27FC236}">
                <a16:creationId xmlns:a16="http://schemas.microsoft.com/office/drawing/2014/main" id="{AEE430C6-8218-4E08-8110-47E6B0AFF2A6}"/>
              </a:ext>
            </a:extLst>
          </p:cNvPr>
          <p:cNvSpPr/>
          <p:nvPr/>
        </p:nvSpPr>
        <p:spPr>
          <a:xfrm>
            <a:off x="537997" y="3686535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27000">
              <a:srgbClr val="25609B">
                <a:alpha val="20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06" name="Oval 34">
            <a:extLst>
              <a:ext uri="{FF2B5EF4-FFF2-40B4-BE49-F238E27FC236}">
                <a16:creationId xmlns:a16="http://schemas.microsoft.com/office/drawing/2014/main" id="{153363E0-072D-44D8-ABF3-03552E2E3CAB}"/>
              </a:ext>
            </a:extLst>
          </p:cNvPr>
          <p:cNvSpPr/>
          <p:nvPr/>
        </p:nvSpPr>
        <p:spPr>
          <a:xfrm>
            <a:off x="603988" y="3755876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4" name="Rectangle 36">
            <a:extLst>
              <a:ext uri="{FF2B5EF4-FFF2-40B4-BE49-F238E27FC236}">
                <a16:creationId xmlns:a16="http://schemas.microsoft.com/office/drawing/2014/main" id="{53AE2F10-0E1B-49E0-B86B-E2334E5F54FE}"/>
              </a:ext>
            </a:extLst>
          </p:cNvPr>
          <p:cNvSpPr/>
          <p:nvPr/>
        </p:nvSpPr>
        <p:spPr>
          <a:xfrm>
            <a:off x="683351" y="3715227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3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07" name="Rectangle 45">
            <a:extLst>
              <a:ext uri="{FF2B5EF4-FFF2-40B4-BE49-F238E27FC236}">
                <a16:creationId xmlns:a16="http://schemas.microsoft.com/office/drawing/2014/main" id="{4D691ECA-73C1-4DA0-991E-4AF0C5729217}"/>
              </a:ext>
            </a:extLst>
          </p:cNvPr>
          <p:cNvSpPr/>
          <p:nvPr/>
        </p:nvSpPr>
        <p:spPr>
          <a:xfrm>
            <a:off x="1245937" y="4790796"/>
            <a:ext cx="1849758" cy="40327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Chirakchi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– 72,0 ha</a:t>
            </a:r>
          </a:p>
        </p:txBody>
      </p:sp>
      <p:sp>
        <p:nvSpPr>
          <p:cNvPr id="108" name="Rectangle 45">
            <a:extLst>
              <a:ext uri="{FF2B5EF4-FFF2-40B4-BE49-F238E27FC236}">
                <a16:creationId xmlns:a16="http://schemas.microsoft.com/office/drawing/2014/main" id="{60DC3538-CD62-45C8-957C-12F9F81EC15C}"/>
              </a:ext>
            </a:extLst>
          </p:cNvPr>
          <p:cNvSpPr/>
          <p:nvPr/>
        </p:nvSpPr>
        <p:spPr>
          <a:xfrm>
            <a:off x="1245936" y="4589697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noProof="1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Kashkadarya</a:t>
            </a:r>
          </a:p>
        </p:txBody>
      </p:sp>
      <p:sp>
        <p:nvSpPr>
          <p:cNvPr id="112" name="Oval 34">
            <a:extLst>
              <a:ext uri="{FF2B5EF4-FFF2-40B4-BE49-F238E27FC236}">
                <a16:creationId xmlns:a16="http://schemas.microsoft.com/office/drawing/2014/main" id="{51031C8D-9FA3-41D5-B79B-BDE23FC352DA}"/>
              </a:ext>
            </a:extLst>
          </p:cNvPr>
          <p:cNvSpPr/>
          <p:nvPr/>
        </p:nvSpPr>
        <p:spPr>
          <a:xfrm>
            <a:off x="537997" y="4595175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27000">
              <a:srgbClr val="25609B">
                <a:alpha val="20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3" name="Oval 34">
            <a:extLst>
              <a:ext uri="{FF2B5EF4-FFF2-40B4-BE49-F238E27FC236}">
                <a16:creationId xmlns:a16="http://schemas.microsoft.com/office/drawing/2014/main" id="{B567CBFA-0C00-4D5F-9869-A18BD12D0ED2}"/>
              </a:ext>
            </a:extLst>
          </p:cNvPr>
          <p:cNvSpPr/>
          <p:nvPr/>
        </p:nvSpPr>
        <p:spPr>
          <a:xfrm>
            <a:off x="603988" y="4664516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1" name="Rectangle 36">
            <a:extLst>
              <a:ext uri="{FF2B5EF4-FFF2-40B4-BE49-F238E27FC236}">
                <a16:creationId xmlns:a16="http://schemas.microsoft.com/office/drawing/2014/main" id="{68CD5F80-D7EF-4AD9-B2AD-B6BA58E9C8C1}"/>
              </a:ext>
            </a:extLst>
          </p:cNvPr>
          <p:cNvSpPr/>
          <p:nvPr/>
        </p:nvSpPr>
        <p:spPr>
          <a:xfrm>
            <a:off x="683351" y="4623867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4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17" name="Rectangle 45">
            <a:extLst>
              <a:ext uri="{FF2B5EF4-FFF2-40B4-BE49-F238E27FC236}">
                <a16:creationId xmlns:a16="http://schemas.microsoft.com/office/drawing/2014/main" id="{B2AC2841-9B95-4267-9235-2DD472431193}"/>
              </a:ext>
            </a:extLst>
          </p:cNvPr>
          <p:cNvSpPr/>
          <p:nvPr/>
        </p:nvSpPr>
        <p:spPr>
          <a:xfrm>
            <a:off x="1245937" y="5687625"/>
            <a:ext cx="1849758" cy="40327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Navoi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711,5 ha</a:t>
            </a:r>
          </a:p>
        </p:txBody>
      </p:sp>
      <p:sp>
        <p:nvSpPr>
          <p:cNvPr id="118" name="Rectangle 45">
            <a:extLst>
              <a:ext uri="{FF2B5EF4-FFF2-40B4-BE49-F238E27FC236}">
                <a16:creationId xmlns:a16="http://schemas.microsoft.com/office/drawing/2014/main" id="{9D5F18EF-A365-4B93-AEFA-632DBCAF0C95}"/>
              </a:ext>
            </a:extLst>
          </p:cNvPr>
          <p:cNvSpPr/>
          <p:nvPr/>
        </p:nvSpPr>
        <p:spPr>
          <a:xfrm>
            <a:off x="1245936" y="5486526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noProof="1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Navoi</a:t>
            </a:r>
          </a:p>
        </p:txBody>
      </p:sp>
      <p:sp>
        <p:nvSpPr>
          <p:cNvPr id="122" name="Oval 34">
            <a:extLst>
              <a:ext uri="{FF2B5EF4-FFF2-40B4-BE49-F238E27FC236}">
                <a16:creationId xmlns:a16="http://schemas.microsoft.com/office/drawing/2014/main" id="{D9AE561F-DDEC-4408-A8C9-156BFBABD819}"/>
              </a:ext>
            </a:extLst>
          </p:cNvPr>
          <p:cNvSpPr/>
          <p:nvPr/>
        </p:nvSpPr>
        <p:spPr>
          <a:xfrm>
            <a:off x="537997" y="5492004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27000">
              <a:srgbClr val="25609B">
                <a:alpha val="20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3" name="Oval 34">
            <a:extLst>
              <a:ext uri="{FF2B5EF4-FFF2-40B4-BE49-F238E27FC236}">
                <a16:creationId xmlns:a16="http://schemas.microsoft.com/office/drawing/2014/main" id="{B0C4B0CE-3DD4-4445-9CAA-4002F1FD8C42}"/>
              </a:ext>
            </a:extLst>
          </p:cNvPr>
          <p:cNvSpPr/>
          <p:nvPr/>
        </p:nvSpPr>
        <p:spPr>
          <a:xfrm>
            <a:off x="603988" y="5561345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1" name="Rectangle 36">
            <a:extLst>
              <a:ext uri="{FF2B5EF4-FFF2-40B4-BE49-F238E27FC236}">
                <a16:creationId xmlns:a16="http://schemas.microsoft.com/office/drawing/2014/main" id="{141CCD4B-FF48-4FB1-9890-2D5E89688EEF}"/>
              </a:ext>
            </a:extLst>
          </p:cNvPr>
          <p:cNvSpPr/>
          <p:nvPr/>
        </p:nvSpPr>
        <p:spPr>
          <a:xfrm>
            <a:off x="683351" y="5520696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5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24" name="Rectangle 45">
            <a:extLst>
              <a:ext uri="{FF2B5EF4-FFF2-40B4-BE49-F238E27FC236}">
                <a16:creationId xmlns:a16="http://schemas.microsoft.com/office/drawing/2014/main" id="{6A028AC9-5206-463A-9495-CE28263DABCD}"/>
              </a:ext>
            </a:extLst>
          </p:cNvPr>
          <p:cNvSpPr/>
          <p:nvPr/>
        </p:nvSpPr>
        <p:spPr>
          <a:xfrm>
            <a:off x="4323484" y="1820441"/>
            <a:ext cx="2209899" cy="40327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pt-BR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FEZ Termez – 64,5 ha</a:t>
            </a:r>
          </a:p>
        </p:txBody>
      </p:sp>
      <p:sp>
        <p:nvSpPr>
          <p:cNvPr id="125" name="Rectangle 45">
            <a:extLst>
              <a:ext uri="{FF2B5EF4-FFF2-40B4-BE49-F238E27FC236}">
                <a16:creationId xmlns:a16="http://schemas.microsoft.com/office/drawing/2014/main" id="{DE9816CB-FE3E-472E-B599-3B593053D8B9}"/>
              </a:ext>
            </a:extLst>
          </p:cNvPr>
          <p:cNvSpPr/>
          <p:nvPr/>
        </p:nvSpPr>
        <p:spPr>
          <a:xfrm>
            <a:off x="4323484" y="1619342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noProof="1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Surkhandarya</a:t>
            </a:r>
          </a:p>
        </p:txBody>
      </p:sp>
      <p:sp>
        <p:nvSpPr>
          <p:cNvPr id="129" name="Oval 34">
            <a:extLst>
              <a:ext uri="{FF2B5EF4-FFF2-40B4-BE49-F238E27FC236}">
                <a16:creationId xmlns:a16="http://schemas.microsoft.com/office/drawing/2014/main" id="{ED701BD0-D05D-4D13-BBDE-A876AFC530CD}"/>
              </a:ext>
            </a:extLst>
          </p:cNvPr>
          <p:cNvSpPr/>
          <p:nvPr/>
        </p:nvSpPr>
        <p:spPr>
          <a:xfrm>
            <a:off x="3615545" y="1624820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27000">
              <a:srgbClr val="25609B">
                <a:alpha val="20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30" name="Oval 34">
            <a:extLst>
              <a:ext uri="{FF2B5EF4-FFF2-40B4-BE49-F238E27FC236}">
                <a16:creationId xmlns:a16="http://schemas.microsoft.com/office/drawing/2014/main" id="{4C384418-4B83-4F79-878A-D32D164005C6}"/>
              </a:ext>
            </a:extLst>
          </p:cNvPr>
          <p:cNvSpPr/>
          <p:nvPr/>
        </p:nvSpPr>
        <p:spPr>
          <a:xfrm>
            <a:off x="3681536" y="1694161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8" name="Rectangle 36">
            <a:extLst>
              <a:ext uri="{FF2B5EF4-FFF2-40B4-BE49-F238E27FC236}">
                <a16:creationId xmlns:a16="http://schemas.microsoft.com/office/drawing/2014/main" id="{8C396C7A-9378-44E3-9643-31FA0ABC9960}"/>
              </a:ext>
            </a:extLst>
          </p:cNvPr>
          <p:cNvSpPr/>
          <p:nvPr/>
        </p:nvSpPr>
        <p:spPr>
          <a:xfrm>
            <a:off x="3760899" y="1653512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6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34" name="Rectangle 45">
            <a:extLst>
              <a:ext uri="{FF2B5EF4-FFF2-40B4-BE49-F238E27FC236}">
                <a16:creationId xmlns:a16="http://schemas.microsoft.com/office/drawing/2014/main" id="{2028D1F7-48D4-491D-9356-2DFB79BC432A}"/>
              </a:ext>
            </a:extLst>
          </p:cNvPr>
          <p:cNvSpPr/>
          <p:nvPr/>
        </p:nvSpPr>
        <p:spPr>
          <a:xfrm>
            <a:off x="4323484" y="2594033"/>
            <a:ext cx="2529590" cy="57666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Angren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791.9 ha               FEZ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Parkent-pharm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17.3 ha     FEZ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Nustanlyk-pharm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37.0 ha</a:t>
            </a:r>
          </a:p>
        </p:txBody>
      </p:sp>
      <p:sp>
        <p:nvSpPr>
          <p:cNvPr id="135" name="Rectangle 45">
            <a:extLst>
              <a:ext uri="{FF2B5EF4-FFF2-40B4-BE49-F238E27FC236}">
                <a16:creationId xmlns:a16="http://schemas.microsoft.com/office/drawing/2014/main" id="{FD8ACC10-8463-4AA0-BF56-F024E9E06BB9}"/>
              </a:ext>
            </a:extLst>
          </p:cNvPr>
          <p:cNvSpPr/>
          <p:nvPr/>
        </p:nvSpPr>
        <p:spPr>
          <a:xfrm>
            <a:off x="4323484" y="2319186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noProof="1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Jizzakh</a:t>
            </a:r>
          </a:p>
        </p:txBody>
      </p:sp>
      <p:sp>
        <p:nvSpPr>
          <p:cNvPr id="139" name="Oval 34">
            <a:extLst>
              <a:ext uri="{FF2B5EF4-FFF2-40B4-BE49-F238E27FC236}">
                <a16:creationId xmlns:a16="http://schemas.microsoft.com/office/drawing/2014/main" id="{3B5F72DB-818D-426B-B13B-562B63EF0516}"/>
              </a:ext>
            </a:extLst>
          </p:cNvPr>
          <p:cNvSpPr/>
          <p:nvPr/>
        </p:nvSpPr>
        <p:spPr>
          <a:xfrm>
            <a:off x="3615545" y="2436417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27000">
              <a:srgbClr val="25609B">
                <a:alpha val="20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0" name="Oval 34">
            <a:extLst>
              <a:ext uri="{FF2B5EF4-FFF2-40B4-BE49-F238E27FC236}">
                <a16:creationId xmlns:a16="http://schemas.microsoft.com/office/drawing/2014/main" id="{90E18979-B1AB-4B46-BD0F-6B2BE6E8FD4B}"/>
              </a:ext>
            </a:extLst>
          </p:cNvPr>
          <p:cNvSpPr/>
          <p:nvPr/>
        </p:nvSpPr>
        <p:spPr>
          <a:xfrm>
            <a:off x="3681536" y="2505758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8" name="Rectangle 36">
            <a:extLst>
              <a:ext uri="{FF2B5EF4-FFF2-40B4-BE49-F238E27FC236}">
                <a16:creationId xmlns:a16="http://schemas.microsoft.com/office/drawing/2014/main" id="{DAFA1791-1BB9-4058-8B65-F38BD055803A}"/>
              </a:ext>
            </a:extLst>
          </p:cNvPr>
          <p:cNvSpPr/>
          <p:nvPr/>
        </p:nvSpPr>
        <p:spPr>
          <a:xfrm>
            <a:off x="3760899" y="2465109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7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41" name="Rectangle 45">
            <a:extLst>
              <a:ext uri="{FF2B5EF4-FFF2-40B4-BE49-F238E27FC236}">
                <a16:creationId xmlns:a16="http://schemas.microsoft.com/office/drawing/2014/main" id="{2FEDAE25-3FFF-4D25-B654-479454FAF6BA}"/>
              </a:ext>
            </a:extLst>
          </p:cNvPr>
          <p:cNvSpPr/>
          <p:nvPr/>
        </p:nvSpPr>
        <p:spPr>
          <a:xfrm>
            <a:off x="4323485" y="3600118"/>
            <a:ext cx="1849758" cy="40327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Urgut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1 091.1ha</a:t>
            </a:r>
          </a:p>
        </p:txBody>
      </p:sp>
      <p:sp>
        <p:nvSpPr>
          <p:cNvPr id="142" name="Rectangle 45">
            <a:extLst>
              <a:ext uri="{FF2B5EF4-FFF2-40B4-BE49-F238E27FC236}">
                <a16:creationId xmlns:a16="http://schemas.microsoft.com/office/drawing/2014/main" id="{403FAF1D-ECEC-4B54-935A-3F3A6080B7EE}"/>
              </a:ext>
            </a:extLst>
          </p:cNvPr>
          <p:cNvSpPr/>
          <p:nvPr/>
        </p:nvSpPr>
        <p:spPr>
          <a:xfrm>
            <a:off x="4323484" y="3399019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Samarkand</a:t>
            </a:r>
          </a:p>
        </p:txBody>
      </p:sp>
      <p:sp>
        <p:nvSpPr>
          <p:cNvPr id="146" name="Oval 34">
            <a:extLst>
              <a:ext uri="{FF2B5EF4-FFF2-40B4-BE49-F238E27FC236}">
                <a16:creationId xmlns:a16="http://schemas.microsoft.com/office/drawing/2014/main" id="{780F35F6-CF98-4F1E-89AB-7EAF0174A1A9}"/>
              </a:ext>
            </a:extLst>
          </p:cNvPr>
          <p:cNvSpPr/>
          <p:nvPr/>
        </p:nvSpPr>
        <p:spPr>
          <a:xfrm>
            <a:off x="3615545" y="3404497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27000">
              <a:srgbClr val="25609B">
                <a:alpha val="20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47" name="Oval 34">
            <a:extLst>
              <a:ext uri="{FF2B5EF4-FFF2-40B4-BE49-F238E27FC236}">
                <a16:creationId xmlns:a16="http://schemas.microsoft.com/office/drawing/2014/main" id="{09117C78-972B-4F68-B811-A9AD0D73EB5A}"/>
              </a:ext>
            </a:extLst>
          </p:cNvPr>
          <p:cNvSpPr/>
          <p:nvPr/>
        </p:nvSpPr>
        <p:spPr>
          <a:xfrm>
            <a:off x="3681536" y="3473838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5" name="Rectangle 36">
            <a:extLst>
              <a:ext uri="{FF2B5EF4-FFF2-40B4-BE49-F238E27FC236}">
                <a16:creationId xmlns:a16="http://schemas.microsoft.com/office/drawing/2014/main" id="{C009E1B8-72FE-4125-A08E-503E58D8402E}"/>
              </a:ext>
            </a:extLst>
          </p:cNvPr>
          <p:cNvSpPr/>
          <p:nvPr/>
        </p:nvSpPr>
        <p:spPr>
          <a:xfrm>
            <a:off x="3760899" y="3433189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8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48" name="Rectangle 45">
            <a:extLst>
              <a:ext uri="{FF2B5EF4-FFF2-40B4-BE49-F238E27FC236}">
                <a16:creationId xmlns:a16="http://schemas.microsoft.com/office/drawing/2014/main" id="{9A443E40-13EE-4361-8B20-18E00B1A510A}"/>
              </a:ext>
            </a:extLst>
          </p:cNvPr>
          <p:cNvSpPr/>
          <p:nvPr/>
        </p:nvSpPr>
        <p:spPr>
          <a:xfrm>
            <a:off x="4323485" y="4403003"/>
            <a:ext cx="2391109" cy="66742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</a:t>
            </a:r>
            <a:r>
              <a:rPr lang="en-US" sz="1200" b="1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Angren</a:t>
            </a: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791.9 ha            FEZ </a:t>
            </a:r>
            <a:r>
              <a:rPr lang="en-US" sz="1200" b="1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Parkent-pharm</a:t>
            </a: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17.3 ha FEZ </a:t>
            </a:r>
            <a:r>
              <a:rPr lang="en-US" sz="1200" b="1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Nustanlyk</a:t>
            </a: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37.0 ha</a:t>
            </a:r>
          </a:p>
        </p:txBody>
      </p:sp>
      <p:sp>
        <p:nvSpPr>
          <p:cNvPr id="149" name="Rectangle 45">
            <a:extLst>
              <a:ext uri="{FF2B5EF4-FFF2-40B4-BE49-F238E27FC236}">
                <a16:creationId xmlns:a16="http://schemas.microsoft.com/office/drawing/2014/main" id="{2A63A11A-C9E7-45E2-ABD8-6F54BC9B726A}"/>
              </a:ext>
            </a:extLst>
          </p:cNvPr>
          <p:cNvSpPr/>
          <p:nvPr/>
        </p:nvSpPr>
        <p:spPr>
          <a:xfrm>
            <a:off x="4323484" y="4151256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Tashkent</a:t>
            </a:r>
          </a:p>
        </p:txBody>
      </p:sp>
      <p:sp>
        <p:nvSpPr>
          <p:cNvPr id="153" name="Oval 34">
            <a:extLst>
              <a:ext uri="{FF2B5EF4-FFF2-40B4-BE49-F238E27FC236}">
                <a16:creationId xmlns:a16="http://schemas.microsoft.com/office/drawing/2014/main" id="{0F1CB214-B4BC-47BA-A02B-60017C3F47BC}"/>
              </a:ext>
            </a:extLst>
          </p:cNvPr>
          <p:cNvSpPr/>
          <p:nvPr/>
        </p:nvSpPr>
        <p:spPr>
          <a:xfrm>
            <a:off x="3615545" y="4382331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27000">
              <a:srgbClr val="25609B">
                <a:alpha val="20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54" name="Oval 34">
            <a:extLst>
              <a:ext uri="{FF2B5EF4-FFF2-40B4-BE49-F238E27FC236}">
                <a16:creationId xmlns:a16="http://schemas.microsoft.com/office/drawing/2014/main" id="{0EBDBA82-DBA8-4984-BE82-DD51B13C15D8}"/>
              </a:ext>
            </a:extLst>
          </p:cNvPr>
          <p:cNvSpPr/>
          <p:nvPr/>
        </p:nvSpPr>
        <p:spPr>
          <a:xfrm>
            <a:off x="3681536" y="4451672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2" name="Rectangle 36">
            <a:extLst>
              <a:ext uri="{FF2B5EF4-FFF2-40B4-BE49-F238E27FC236}">
                <a16:creationId xmlns:a16="http://schemas.microsoft.com/office/drawing/2014/main" id="{4DCF70BA-4323-42A7-902B-CBEDBEA67596}"/>
              </a:ext>
            </a:extLst>
          </p:cNvPr>
          <p:cNvSpPr/>
          <p:nvPr/>
        </p:nvSpPr>
        <p:spPr>
          <a:xfrm>
            <a:off x="3760899" y="4411023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9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55" name="Rectangle 45">
            <a:extLst>
              <a:ext uri="{FF2B5EF4-FFF2-40B4-BE49-F238E27FC236}">
                <a16:creationId xmlns:a16="http://schemas.microsoft.com/office/drawing/2014/main" id="{C76AAC1E-2537-4B60-A795-2D81D8FF9907}"/>
              </a:ext>
            </a:extLst>
          </p:cNvPr>
          <p:cNvSpPr/>
          <p:nvPr/>
        </p:nvSpPr>
        <p:spPr>
          <a:xfrm>
            <a:off x="4323484" y="5664100"/>
            <a:ext cx="2391109" cy="80343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Namangan – 373.0 ha    FEZ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Kosonsoy-pharm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81.0 ha</a:t>
            </a:r>
          </a:p>
          <a:p>
            <a:pPr>
              <a:spcAft>
                <a:spcPts val="800"/>
              </a:spcAft>
            </a:pP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156" name="Rectangle 45">
            <a:extLst>
              <a:ext uri="{FF2B5EF4-FFF2-40B4-BE49-F238E27FC236}">
                <a16:creationId xmlns:a16="http://schemas.microsoft.com/office/drawing/2014/main" id="{AC6AFFAF-C5BD-4FE3-869C-EF094A2A40D5}"/>
              </a:ext>
            </a:extLst>
          </p:cNvPr>
          <p:cNvSpPr/>
          <p:nvPr/>
        </p:nvSpPr>
        <p:spPr>
          <a:xfrm>
            <a:off x="4323484" y="5498148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Namangan</a:t>
            </a:r>
          </a:p>
        </p:txBody>
      </p:sp>
      <p:sp>
        <p:nvSpPr>
          <p:cNvPr id="160" name="Oval 34">
            <a:extLst>
              <a:ext uri="{FF2B5EF4-FFF2-40B4-BE49-F238E27FC236}">
                <a16:creationId xmlns:a16="http://schemas.microsoft.com/office/drawing/2014/main" id="{172FCF73-3C9D-4D65-AE8D-2AE17708B273}"/>
              </a:ext>
            </a:extLst>
          </p:cNvPr>
          <p:cNvSpPr/>
          <p:nvPr/>
        </p:nvSpPr>
        <p:spPr>
          <a:xfrm>
            <a:off x="3615545" y="5503626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27000">
              <a:srgbClr val="25609B">
                <a:alpha val="20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1" name="Oval 34">
            <a:extLst>
              <a:ext uri="{FF2B5EF4-FFF2-40B4-BE49-F238E27FC236}">
                <a16:creationId xmlns:a16="http://schemas.microsoft.com/office/drawing/2014/main" id="{9B0B6824-12B1-44A4-848C-674C606CF7FE}"/>
              </a:ext>
            </a:extLst>
          </p:cNvPr>
          <p:cNvSpPr/>
          <p:nvPr/>
        </p:nvSpPr>
        <p:spPr>
          <a:xfrm>
            <a:off x="3681536" y="5572967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9" name="Rectangle 36">
            <a:extLst>
              <a:ext uri="{FF2B5EF4-FFF2-40B4-BE49-F238E27FC236}">
                <a16:creationId xmlns:a16="http://schemas.microsoft.com/office/drawing/2014/main" id="{EC2240E6-E448-43D9-AF27-5BF7DC8708D6}"/>
              </a:ext>
            </a:extLst>
          </p:cNvPr>
          <p:cNvSpPr/>
          <p:nvPr/>
        </p:nvSpPr>
        <p:spPr>
          <a:xfrm>
            <a:off x="3661798" y="5532318"/>
            <a:ext cx="470078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10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62" name="Rectangle 45">
            <a:extLst>
              <a:ext uri="{FF2B5EF4-FFF2-40B4-BE49-F238E27FC236}">
                <a16:creationId xmlns:a16="http://schemas.microsoft.com/office/drawing/2014/main" id="{4CB684A9-9E41-40BF-8683-3A3D611C973C}"/>
              </a:ext>
            </a:extLst>
          </p:cNvPr>
          <p:cNvSpPr/>
          <p:nvPr/>
        </p:nvSpPr>
        <p:spPr>
          <a:xfrm>
            <a:off x="7402965" y="4852452"/>
            <a:ext cx="2465190" cy="122343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SIZ Special Industrial Hub for Mechanical Engineering and Electrical Engineering – 74.8 ha FEZ Andijan-pharm – 44.5 ha FEZ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Ipak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yuli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– 218.2 ha</a:t>
            </a:r>
          </a:p>
        </p:txBody>
      </p:sp>
      <p:sp>
        <p:nvSpPr>
          <p:cNvPr id="163" name="Rectangle 45">
            <a:extLst>
              <a:ext uri="{FF2B5EF4-FFF2-40B4-BE49-F238E27FC236}">
                <a16:creationId xmlns:a16="http://schemas.microsoft.com/office/drawing/2014/main" id="{5B208FBD-8DCB-432C-A97E-DADBE80C9845}"/>
              </a:ext>
            </a:extLst>
          </p:cNvPr>
          <p:cNvSpPr/>
          <p:nvPr/>
        </p:nvSpPr>
        <p:spPr>
          <a:xfrm>
            <a:off x="7402964" y="4695328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Andijan</a:t>
            </a:r>
          </a:p>
        </p:txBody>
      </p:sp>
      <p:sp>
        <p:nvSpPr>
          <p:cNvPr id="168" name="Oval 34">
            <a:extLst>
              <a:ext uri="{FF2B5EF4-FFF2-40B4-BE49-F238E27FC236}">
                <a16:creationId xmlns:a16="http://schemas.microsoft.com/office/drawing/2014/main" id="{413E23FD-CDF6-471D-A8A1-A9E7ABD0EAC9}"/>
              </a:ext>
            </a:extLst>
          </p:cNvPr>
          <p:cNvSpPr/>
          <p:nvPr/>
        </p:nvSpPr>
        <p:spPr>
          <a:xfrm>
            <a:off x="6695025" y="4811497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52400">
              <a:srgbClr val="25609B">
                <a:alpha val="19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69" name="Oval 34">
            <a:extLst>
              <a:ext uri="{FF2B5EF4-FFF2-40B4-BE49-F238E27FC236}">
                <a16:creationId xmlns:a16="http://schemas.microsoft.com/office/drawing/2014/main" id="{4A3E9166-1273-43CB-92E5-63CF23831EB2}"/>
              </a:ext>
            </a:extLst>
          </p:cNvPr>
          <p:cNvSpPr/>
          <p:nvPr/>
        </p:nvSpPr>
        <p:spPr>
          <a:xfrm>
            <a:off x="6761016" y="4880839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7" name="Rectangle 36">
            <a:extLst>
              <a:ext uri="{FF2B5EF4-FFF2-40B4-BE49-F238E27FC236}">
                <a16:creationId xmlns:a16="http://schemas.microsoft.com/office/drawing/2014/main" id="{A89AD526-710F-4300-8724-F219C8ABFA21}"/>
              </a:ext>
            </a:extLst>
          </p:cNvPr>
          <p:cNvSpPr/>
          <p:nvPr/>
        </p:nvSpPr>
        <p:spPr>
          <a:xfrm>
            <a:off x="6840379" y="4840189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</a:t>
            </a: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2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70" name="Rectangle 45">
            <a:extLst>
              <a:ext uri="{FF2B5EF4-FFF2-40B4-BE49-F238E27FC236}">
                <a16:creationId xmlns:a16="http://schemas.microsoft.com/office/drawing/2014/main" id="{3CC8804A-3A10-4334-B085-0794BCC8199D}"/>
              </a:ext>
            </a:extLst>
          </p:cNvPr>
          <p:cNvSpPr/>
          <p:nvPr/>
        </p:nvSpPr>
        <p:spPr>
          <a:xfrm>
            <a:off x="7402964" y="4083151"/>
            <a:ext cx="1849758" cy="40327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Kokand – 358.7 ha</a:t>
            </a:r>
          </a:p>
        </p:txBody>
      </p:sp>
      <p:sp>
        <p:nvSpPr>
          <p:cNvPr id="171" name="Rectangle 45">
            <a:extLst>
              <a:ext uri="{FF2B5EF4-FFF2-40B4-BE49-F238E27FC236}">
                <a16:creationId xmlns:a16="http://schemas.microsoft.com/office/drawing/2014/main" id="{96127C27-210D-4527-83C6-FB3141358F8C}"/>
              </a:ext>
            </a:extLst>
          </p:cNvPr>
          <p:cNvSpPr/>
          <p:nvPr/>
        </p:nvSpPr>
        <p:spPr>
          <a:xfrm>
            <a:off x="7402963" y="3882052"/>
            <a:ext cx="2465191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Fergana</a:t>
            </a:r>
          </a:p>
        </p:txBody>
      </p:sp>
      <p:sp>
        <p:nvSpPr>
          <p:cNvPr id="175" name="Oval 34">
            <a:extLst>
              <a:ext uri="{FF2B5EF4-FFF2-40B4-BE49-F238E27FC236}">
                <a16:creationId xmlns:a16="http://schemas.microsoft.com/office/drawing/2014/main" id="{ED92FE1B-C506-4801-A6DF-DF7CEC9522A2}"/>
              </a:ext>
            </a:extLst>
          </p:cNvPr>
          <p:cNvSpPr/>
          <p:nvPr/>
        </p:nvSpPr>
        <p:spPr>
          <a:xfrm>
            <a:off x="6695024" y="3887530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52400">
              <a:srgbClr val="25609B">
                <a:alpha val="19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6" name="Oval 34">
            <a:extLst>
              <a:ext uri="{FF2B5EF4-FFF2-40B4-BE49-F238E27FC236}">
                <a16:creationId xmlns:a16="http://schemas.microsoft.com/office/drawing/2014/main" id="{8092560F-0915-4D76-9CF5-28A9B7F7D44B}"/>
              </a:ext>
            </a:extLst>
          </p:cNvPr>
          <p:cNvSpPr/>
          <p:nvPr/>
        </p:nvSpPr>
        <p:spPr>
          <a:xfrm>
            <a:off x="6761015" y="3956872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4" name="Rectangle 36">
            <a:extLst>
              <a:ext uri="{FF2B5EF4-FFF2-40B4-BE49-F238E27FC236}">
                <a16:creationId xmlns:a16="http://schemas.microsoft.com/office/drawing/2014/main" id="{43E325FA-8C5A-49CA-9CD7-B27B2B92024A}"/>
              </a:ext>
            </a:extLst>
          </p:cNvPr>
          <p:cNvSpPr/>
          <p:nvPr/>
        </p:nvSpPr>
        <p:spPr>
          <a:xfrm>
            <a:off x="6840378" y="3916222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</a:t>
            </a: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86" name="Rectangle 45">
            <a:extLst>
              <a:ext uri="{FF2B5EF4-FFF2-40B4-BE49-F238E27FC236}">
                <a16:creationId xmlns:a16="http://schemas.microsoft.com/office/drawing/2014/main" id="{D31C2833-56AC-40F9-9C85-4CA3B6ADA8D7}"/>
              </a:ext>
            </a:extLst>
          </p:cNvPr>
          <p:cNvSpPr/>
          <p:nvPr/>
        </p:nvSpPr>
        <p:spPr>
          <a:xfrm>
            <a:off x="10586858" y="4995251"/>
            <a:ext cx="1370644" cy="115739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sv-SE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Syrdarya – 375.5 ha</a:t>
            </a:r>
          </a:p>
          <a:p>
            <a:pPr>
              <a:spcAft>
                <a:spcPts val="800"/>
              </a:spcAft>
            </a:pPr>
            <a:r>
              <a:rPr lang="sv-SE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FEZ Syrdarya-pharm– 54.0 ha</a:t>
            </a:r>
          </a:p>
        </p:txBody>
      </p:sp>
      <p:sp>
        <p:nvSpPr>
          <p:cNvPr id="187" name="Rectangle 45">
            <a:extLst>
              <a:ext uri="{FF2B5EF4-FFF2-40B4-BE49-F238E27FC236}">
                <a16:creationId xmlns:a16="http://schemas.microsoft.com/office/drawing/2014/main" id="{42BB2129-D2DC-4AC6-AED7-6BBC4AA269A2}"/>
              </a:ext>
            </a:extLst>
          </p:cNvPr>
          <p:cNvSpPr/>
          <p:nvPr/>
        </p:nvSpPr>
        <p:spPr>
          <a:xfrm>
            <a:off x="10586857" y="4794152"/>
            <a:ext cx="996903" cy="279861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US" sz="1200" noProof="1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Syrdarya</a:t>
            </a:r>
          </a:p>
        </p:txBody>
      </p:sp>
      <p:sp>
        <p:nvSpPr>
          <p:cNvPr id="192" name="Oval 34">
            <a:extLst>
              <a:ext uri="{FF2B5EF4-FFF2-40B4-BE49-F238E27FC236}">
                <a16:creationId xmlns:a16="http://schemas.microsoft.com/office/drawing/2014/main" id="{16EBAFC6-4054-4124-AEEE-EE906509695A}"/>
              </a:ext>
            </a:extLst>
          </p:cNvPr>
          <p:cNvSpPr/>
          <p:nvPr/>
        </p:nvSpPr>
        <p:spPr>
          <a:xfrm>
            <a:off x="9878918" y="4799630"/>
            <a:ext cx="562585" cy="569285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glow rad="152400">
              <a:srgbClr val="25609B">
                <a:alpha val="19000"/>
              </a:srgbClr>
            </a:glow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93" name="Oval 34">
            <a:extLst>
              <a:ext uri="{FF2B5EF4-FFF2-40B4-BE49-F238E27FC236}">
                <a16:creationId xmlns:a16="http://schemas.microsoft.com/office/drawing/2014/main" id="{0D1D298D-16A5-460E-951E-877069330CF0}"/>
              </a:ext>
            </a:extLst>
          </p:cNvPr>
          <p:cNvSpPr/>
          <p:nvPr/>
        </p:nvSpPr>
        <p:spPr>
          <a:xfrm>
            <a:off x="9944909" y="4868971"/>
            <a:ext cx="430604" cy="430604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D4383E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1" name="Rectangle 36">
            <a:extLst>
              <a:ext uri="{FF2B5EF4-FFF2-40B4-BE49-F238E27FC236}">
                <a16:creationId xmlns:a16="http://schemas.microsoft.com/office/drawing/2014/main" id="{5D238C16-5A54-4330-98A1-537F51D3C96E}"/>
              </a:ext>
            </a:extLst>
          </p:cNvPr>
          <p:cNvSpPr/>
          <p:nvPr/>
        </p:nvSpPr>
        <p:spPr>
          <a:xfrm>
            <a:off x="10024272" y="4828322"/>
            <a:ext cx="278752" cy="409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</a:t>
            </a:r>
            <a:r>
              <a:rPr lang="en-US" sz="20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3</a:t>
            </a:r>
            <a:endParaRPr lang="ru-RU" sz="20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14" name="Rectangle 36">
            <a:extLst>
              <a:ext uri="{FF2B5EF4-FFF2-40B4-BE49-F238E27FC236}">
                <a16:creationId xmlns:a16="http://schemas.microsoft.com/office/drawing/2014/main" id="{9C936131-99B2-4B46-8D99-91BB1FB63579}"/>
              </a:ext>
            </a:extLst>
          </p:cNvPr>
          <p:cNvSpPr/>
          <p:nvPr/>
        </p:nvSpPr>
        <p:spPr>
          <a:xfrm>
            <a:off x="7466825" y="1759079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15" name="Rectangle 36">
            <a:extLst>
              <a:ext uri="{FF2B5EF4-FFF2-40B4-BE49-F238E27FC236}">
                <a16:creationId xmlns:a16="http://schemas.microsoft.com/office/drawing/2014/main" id="{4184E7E6-51B8-4E9D-9B2D-83DC07FE0EDC}"/>
              </a:ext>
            </a:extLst>
          </p:cNvPr>
          <p:cNvSpPr/>
          <p:nvPr/>
        </p:nvSpPr>
        <p:spPr>
          <a:xfrm>
            <a:off x="8093578" y="2730175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2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16" name="Rectangle 36">
            <a:extLst>
              <a:ext uri="{FF2B5EF4-FFF2-40B4-BE49-F238E27FC236}">
                <a16:creationId xmlns:a16="http://schemas.microsoft.com/office/drawing/2014/main" id="{70104907-A7F1-4C6B-ABBF-63DF0FB6732C}"/>
              </a:ext>
            </a:extLst>
          </p:cNvPr>
          <p:cNvSpPr/>
          <p:nvPr/>
        </p:nvSpPr>
        <p:spPr>
          <a:xfrm>
            <a:off x="9047655" y="2319186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5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31" name="Rectangle 36">
            <a:extLst>
              <a:ext uri="{FF2B5EF4-FFF2-40B4-BE49-F238E27FC236}">
                <a16:creationId xmlns:a16="http://schemas.microsoft.com/office/drawing/2014/main" id="{59D763B5-A9D5-4154-B464-D029938A5608}"/>
              </a:ext>
            </a:extLst>
          </p:cNvPr>
          <p:cNvSpPr/>
          <p:nvPr/>
        </p:nvSpPr>
        <p:spPr>
          <a:xfrm>
            <a:off x="8923718" y="3169333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3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32" name="Rectangle 36">
            <a:extLst>
              <a:ext uri="{FF2B5EF4-FFF2-40B4-BE49-F238E27FC236}">
                <a16:creationId xmlns:a16="http://schemas.microsoft.com/office/drawing/2014/main" id="{A6E47F58-CECC-4FA1-B67E-56318C190457}"/>
              </a:ext>
            </a:extLst>
          </p:cNvPr>
          <p:cNvSpPr/>
          <p:nvPr/>
        </p:nvSpPr>
        <p:spPr>
          <a:xfrm>
            <a:off x="9728778" y="3311766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8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33" name="Rectangle 36">
            <a:extLst>
              <a:ext uri="{FF2B5EF4-FFF2-40B4-BE49-F238E27FC236}">
                <a16:creationId xmlns:a16="http://schemas.microsoft.com/office/drawing/2014/main" id="{109EADBE-3CD5-4CE3-8937-5165C428BA2B}"/>
              </a:ext>
            </a:extLst>
          </p:cNvPr>
          <p:cNvSpPr/>
          <p:nvPr/>
        </p:nvSpPr>
        <p:spPr>
          <a:xfrm>
            <a:off x="9530679" y="3604456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4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78" name="Rectangle 36">
            <a:extLst>
              <a:ext uri="{FF2B5EF4-FFF2-40B4-BE49-F238E27FC236}">
                <a16:creationId xmlns:a16="http://schemas.microsoft.com/office/drawing/2014/main" id="{F3DF336A-D61F-4D22-A653-93139257553D}"/>
              </a:ext>
            </a:extLst>
          </p:cNvPr>
          <p:cNvSpPr/>
          <p:nvPr/>
        </p:nvSpPr>
        <p:spPr>
          <a:xfrm>
            <a:off x="10024754" y="3878351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6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81" name="Rectangle 36">
            <a:extLst>
              <a:ext uri="{FF2B5EF4-FFF2-40B4-BE49-F238E27FC236}">
                <a16:creationId xmlns:a16="http://schemas.microsoft.com/office/drawing/2014/main" id="{C201A874-267E-40CF-A8D7-3F761A10FEF3}"/>
              </a:ext>
            </a:extLst>
          </p:cNvPr>
          <p:cNvSpPr/>
          <p:nvPr/>
        </p:nvSpPr>
        <p:spPr>
          <a:xfrm>
            <a:off x="10030199" y="3022294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7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82" name="Rectangle 36">
            <a:extLst>
              <a:ext uri="{FF2B5EF4-FFF2-40B4-BE49-F238E27FC236}">
                <a16:creationId xmlns:a16="http://schemas.microsoft.com/office/drawing/2014/main" id="{8C0623AD-334B-4590-8C60-A428C7F3A9EA}"/>
              </a:ext>
            </a:extLst>
          </p:cNvPr>
          <p:cNvSpPr/>
          <p:nvPr/>
        </p:nvSpPr>
        <p:spPr>
          <a:xfrm>
            <a:off x="10322244" y="3105954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13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83" name="Rectangle 36">
            <a:extLst>
              <a:ext uri="{FF2B5EF4-FFF2-40B4-BE49-F238E27FC236}">
                <a16:creationId xmlns:a16="http://schemas.microsoft.com/office/drawing/2014/main" id="{C64D63BC-CB14-449A-968E-C73EA735B27E}"/>
              </a:ext>
            </a:extLst>
          </p:cNvPr>
          <p:cNvSpPr/>
          <p:nvPr/>
        </p:nvSpPr>
        <p:spPr>
          <a:xfrm>
            <a:off x="10597492" y="2863755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i="0" dirty="0">
                <a:solidFill>
                  <a:srgbClr val="FFFFFF"/>
                </a:solidFill>
                <a:effectLst/>
                <a:latin typeface="Montserrat Black" panose="00000A00000000000000" pitchFamily="2" charset="-52"/>
              </a:rPr>
              <a:t>9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84" name="Rectangle 36">
            <a:extLst>
              <a:ext uri="{FF2B5EF4-FFF2-40B4-BE49-F238E27FC236}">
                <a16:creationId xmlns:a16="http://schemas.microsoft.com/office/drawing/2014/main" id="{82E294FD-8A7C-4B18-819A-22B030D47291}"/>
              </a:ext>
            </a:extLst>
          </p:cNvPr>
          <p:cNvSpPr/>
          <p:nvPr/>
        </p:nvSpPr>
        <p:spPr>
          <a:xfrm>
            <a:off x="11012116" y="2918115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</a:t>
            </a: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0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85" name="Rectangle 36">
            <a:extLst>
              <a:ext uri="{FF2B5EF4-FFF2-40B4-BE49-F238E27FC236}">
                <a16:creationId xmlns:a16="http://schemas.microsoft.com/office/drawing/2014/main" id="{3F036B08-2590-4C2A-918A-C920ADB54548}"/>
              </a:ext>
            </a:extLst>
          </p:cNvPr>
          <p:cNvSpPr/>
          <p:nvPr/>
        </p:nvSpPr>
        <p:spPr>
          <a:xfrm>
            <a:off x="11349803" y="3001926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12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  <p:sp>
        <p:nvSpPr>
          <p:cNvPr id="194" name="Rectangle 36">
            <a:extLst>
              <a:ext uri="{FF2B5EF4-FFF2-40B4-BE49-F238E27FC236}">
                <a16:creationId xmlns:a16="http://schemas.microsoft.com/office/drawing/2014/main" id="{D71ED693-42B7-4898-B59F-147A7A705CF9}"/>
              </a:ext>
            </a:extLst>
          </p:cNvPr>
          <p:cNvSpPr/>
          <p:nvPr/>
        </p:nvSpPr>
        <p:spPr>
          <a:xfrm>
            <a:off x="11071051" y="3098015"/>
            <a:ext cx="278752" cy="245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Montserrat Black" panose="00000A00000000000000" pitchFamily="2" charset="-52"/>
              </a:rPr>
              <a:t>11</a:t>
            </a:r>
            <a:endParaRPr lang="ru-RU" sz="1200" b="1" i="0" dirty="0">
              <a:solidFill>
                <a:srgbClr val="FFFFFF"/>
              </a:solidFill>
              <a:effectLst/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13730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F7C017-1498-4B8C-A97E-5B9C3BCB8F2D}"/>
              </a:ext>
            </a:extLst>
          </p:cNvPr>
          <p:cNvGrpSpPr/>
          <p:nvPr/>
        </p:nvGrpSpPr>
        <p:grpSpPr>
          <a:xfrm>
            <a:off x="656691" y="1374977"/>
            <a:ext cx="10902162" cy="3846165"/>
            <a:chOff x="656691" y="1547600"/>
            <a:chExt cx="10902162" cy="3846165"/>
          </a:xfr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2B2ADE9-D1D6-41BF-8D9B-A7EAF52E7793}"/>
                </a:ext>
              </a:extLst>
            </p:cNvPr>
            <p:cNvSpPr/>
            <p:nvPr/>
          </p:nvSpPr>
          <p:spPr>
            <a:xfrm>
              <a:off x="656691" y="1547600"/>
              <a:ext cx="3129944" cy="1881399"/>
            </a:xfrm>
            <a:prstGeom prst="roundRect">
              <a:avLst>
                <a:gd name="adj" fmla="val 795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6D8E2AC9-F456-4C13-AF15-ACDE10E84802}"/>
                </a:ext>
              </a:extLst>
            </p:cNvPr>
            <p:cNvSpPr/>
            <p:nvPr/>
          </p:nvSpPr>
          <p:spPr>
            <a:xfrm>
              <a:off x="3893549" y="1547600"/>
              <a:ext cx="7641759" cy="1881399"/>
            </a:xfrm>
            <a:prstGeom prst="roundRect">
              <a:avLst>
                <a:gd name="adj" fmla="val 610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3658E932-28A6-4490-932D-A8E20CB3618A}"/>
                </a:ext>
              </a:extLst>
            </p:cNvPr>
            <p:cNvSpPr/>
            <p:nvPr/>
          </p:nvSpPr>
          <p:spPr>
            <a:xfrm>
              <a:off x="677250" y="3512366"/>
              <a:ext cx="3109385" cy="1881399"/>
            </a:xfrm>
            <a:prstGeom prst="roundRect">
              <a:avLst>
                <a:gd name="adj" fmla="val 53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68275FE-0736-4913-B58E-C0C4A5B4FDC2}"/>
                </a:ext>
              </a:extLst>
            </p:cNvPr>
            <p:cNvSpPr/>
            <p:nvPr/>
          </p:nvSpPr>
          <p:spPr>
            <a:xfrm>
              <a:off x="3874184" y="3512365"/>
              <a:ext cx="7684669" cy="1881399"/>
            </a:xfrm>
            <a:prstGeom prst="roundRect">
              <a:avLst>
                <a:gd name="adj" fmla="val 53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itle 14">
            <a:extLst>
              <a:ext uri="{FF2B5EF4-FFF2-40B4-BE49-F238E27FC236}">
                <a16:creationId xmlns:a16="http://schemas.microsoft.com/office/drawing/2014/main" id="{50456D80-C1FC-4822-948B-DA68BAB9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3" y="226446"/>
            <a:ext cx="7352137" cy="999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FAST FACTS – TEXTILE INDUSTRY SNAPSHOT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6508E9-28EF-40C2-8DA0-3E96E4531487}"/>
              </a:ext>
            </a:extLst>
          </p:cNvPr>
          <p:cNvSpPr/>
          <p:nvPr/>
        </p:nvSpPr>
        <p:spPr>
          <a:xfrm>
            <a:off x="656691" y="404581"/>
            <a:ext cx="92692" cy="626636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EBC93AB0-1F20-4F75-BCA9-ADF3F8C1A86B}"/>
              </a:ext>
            </a:extLst>
          </p:cNvPr>
          <p:cNvSpPr/>
          <p:nvPr/>
        </p:nvSpPr>
        <p:spPr>
          <a:xfrm>
            <a:off x="1103755" y="1558501"/>
            <a:ext cx="1158527" cy="69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uz-Cyrl-UZ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.</a:t>
            </a:r>
            <a:r>
              <a:rPr lang="uz-Cyrl-UZ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9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EF9811A6-AB03-4D16-B09F-BE518BE0456A}"/>
              </a:ext>
            </a:extLst>
          </p:cNvPr>
          <p:cNvSpPr/>
          <p:nvPr/>
        </p:nvSpPr>
        <p:spPr>
          <a:xfrm>
            <a:off x="1118786" y="2349649"/>
            <a:ext cx="1158527" cy="69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10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D42B6DDC-6358-4A1B-A0FE-2DFC82C654BD}"/>
              </a:ext>
            </a:extLst>
          </p:cNvPr>
          <p:cNvSpPr/>
          <p:nvPr/>
        </p:nvSpPr>
        <p:spPr>
          <a:xfrm>
            <a:off x="2362643" y="2427138"/>
            <a:ext cx="14340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Y-o-Y production increase to $8,3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bln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in 202</a:t>
            </a:r>
            <a:r>
              <a:rPr lang="uz-Cyrl-UZ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4</a:t>
            </a:r>
            <a:endParaRPr lang="en-US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5BB93B-70AD-4880-AFA3-1BA36C8CFCBC}"/>
              </a:ext>
            </a:extLst>
          </p:cNvPr>
          <p:cNvSpPr txBox="1"/>
          <p:nvPr/>
        </p:nvSpPr>
        <p:spPr>
          <a:xfrm>
            <a:off x="1931443" y="2415257"/>
            <a:ext cx="34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 Medium" pitchFamily="2" charset="-52"/>
                <a:cs typeface="Segoe UI Light" panose="020B0502040204020203" pitchFamily="34" charset="0"/>
              </a:rPr>
              <a:t>%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B3893-81EE-49FD-8F48-030962295F3D}"/>
              </a:ext>
            </a:extLst>
          </p:cNvPr>
          <p:cNvSpPr txBox="1"/>
          <p:nvPr/>
        </p:nvSpPr>
        <p:spPr>
          <a:xfrm>
            <a:off x="1393825" y="2117443"/>
            <a:ext cx="6048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bln</a:t>
            </a:r>
            <a:endParaRPr lang="en-US" sz="1000" noProof="1">
              <a:latin typeface="Montserrat" pitchFamily="2" charset="-52"/>
            </a:endParaRPr>
          </a:p>
        </p:txBody>
      </p:sp>
      <p:pic>
        <p:nvPicPr>
          <p:cNvPr id="1026" name="Picture 2" descr="Gdp ">
            <a:extLst>
              <a:ext uri="{FF2B5EF4-FFF2-40B4-BE49-F238E27FC236}">
                <a16:creationId xmlns:a16="http://schemas.microsoft.com/office/drawing/2014/main" id="{8947A18D-7417-4461-952C-B3874959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7" y="1777855"/>
            <a:ext cx="381241" cy="3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llenge ">
            <a:extLst>
              <a:ext uri="{FF2B5EF4-FFF2-40B4-BE49-F238E27FC236}">
                <a16:creationId xmlns:a16="http://schemas.microsoft.com/office/drawing/2014/main" id="{8C240331-9AFB-4CCD-A2A0-7E5164A5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5" y="2505345"/>
            <a:ext cx="381241" cy="3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Rectangle 36">
            <a:extLst>
              <a:ext uri="{FF2B5EF4-FFF2-40B4-BE49-F238E27FC236}">
                <a16:creationId xmlns:a16="http://schemas.microsoft.com/office/drawing/2014/main" id="{1196AE72-EDBA-42A0-BF9F-1FF143D930C8}"/>
              </a:ext>
            </a:extLst>
          </p:cNvPr>
          <p:cNvSpPr/>
          <p:nvPr/>
        </p:nvSpPr>
        <p:spPr>
          <a:xfrm>
            <a:off x="1220774" y="3799205"/>
            <a:ext cx="1061771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$3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184" name="Rectangle 36">
            <a:extLst>
              <a:ext uri="{FF2B5EF4-FFF2-40B4-BE49-F238E27FC236}">
                <a16:creationId xmlns:a16="http://schemas.microsoft.com/office/drawing/2014/main" id="{AF60DA42-CF13-46A3-AE52-22CA253C9752}"/>
              </a:ext>
            </a:extLst>
          </p:cNvPr>
          <p:cNvSpPr/>
          <p:nvPr/>
        </p:nvSpPr>
        <p:spPr>
          <a:xfrm>
            <a:off x="2366940" y="3850950"/>
            <a:ext cx="118555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Invested in the last 5 years into the sector development</a:t>
            </a: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0B4D26A1-319F-4C91-8D06-6A55A36576F3}"/>
              </a:ext>
            </a:extLst>
          </p:cNvPr>
          <p:cNvSpPr/>
          <p:nvPr/>
        </p:nvSpPr>
        <p:spPr>
          <a:xfrm>
            <a:off x="5046613" y="1853487"/>
            <a:ext cx="2758574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+$100M</a:t>
            </a:r>
          </a:p>
        </p:txBody>
      </p:sp>
      <p:sp>
        <p:nvSpPr>
          <p:cNvPr id="188" name="Rectangle 36">
            <a:extLst>
              <a:ext uri="{FF2B5EF4-FFF2-40B4-BE49-F238E27FC236}">
                <a16:creationId xmlns:a16="http://schemas.microsoft.com/office/drawing/2014/main" id="{9404518E-3C19-4E4D-A5D3-CB9865FB0B40}"/>
              </a:ext>
            </a:extLst>
          </p:cNvPr>
          <p:cNvSpPr/>
          <p:nvPr/>
        </p:nvSpPr>
        <p:spPr>
          <a:xfrm>
            <a:off x="5569842" y="2591781"/>
            <a:ext cx="165222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10 textile companies with annual exports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8BED74D0-7F03-4268-BFDA-E0A927220DCF}"/>
              </a:ext>
            </a:extLst>
          </p:cNvPr>
          <p:cNvSpPr/>
          <p:nvPr/>
        </p:nvSpPr>
        <p:spPr>
          <a:xfrm>
            <a:off x="656691" y="5318746"/>
            <a:ext cx="10902162" cy="1134673"/>
          </a:xfrm>
          <a:prstGeom prst="roundRect">
            <a:avLst>
              <a:gd name="adj" fmla="val 10981"/>
            </a:avLst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Rectangle 36">
            <a:extLst>
              <a:ext uri="{FF2B5EF4-FFF2-40B4-BE49-F238E27FC236}">
                <a16:creationId xmlns:a16="http://schemas.microsoft.com/office/drawing/2014/main" id="{AAED80B5-9451-4ABA-8634-1B0C6097BEE7}"/>
              </a:ext>
            </a:extLst>
          </p:cNvPr>
          <p:cNvSpPr/>
          <p:nvPr/>
        </p:nvSpPr>
        <p:spPr>
          <a:xfrm>
            <a:off x="955230" y="5599830"/>
            <a:ext cx="14556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Success stories in Uzbek textile market</a:t>
            </a:r>
          </a:p>
        </p:txBody>
      </p:sp>
      <p:sp>
        <p:nvSpPr>
          <p:cNvPr id="71" name="Rectangle 36">
            <a:extLst>
              <a:ext uri="{FF2B5EF4-FFF2-40B4-BE49-F238E27FC236}">
                <a16:creationId xmlns:a16="http://schemas.microsoft.com/office/drawing/2014/main" id="{48EF6FB7-29DC-4BED-AC1F-7BC0F7B06B5A}"/>
              </a:ext>
            </a:extLst>
          </p:cNvPr>
          <p:cNvSpPr/>
          <p:nvPr/>
        </p:nvSpPr>
        <p:spPr>
          <a:xfrm>
            <a:off x="2362642" y="1691476"/>
            <a:ext cx="12816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Total exports from Uzbekistan in 202</a:t>
            </a:r>
            <a:r>
              <a:rPr lang="uz-Cyrl-UZ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4</a:t>
            </a:r>
            <a:endParaRPr lang="en-US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CD83736B-F095-43ED-86E7-9186B64AEED7}"/>
              </a:ext>
            </a:extLst>
          </p:cNvPr>
          <p:cNvSpPr/>
          <p:nvPr/>
        </p:nvSpPr>
        <p:spPr>
          <a:xfrm>
            <a:off x="8403240" y="1882511"/>
            <a:ext cx="2823776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+$50M</a:t>
            </a:r>
          </a:p>
        </p:txBody>
      </p:sp>
      <p:sp>
        <p:nvSpPr>
          <p:cNvPr id="74" name="Rectangle 36">
            <a:extLst>
              <a:ext uri="{FF2B5EF4-FFF2-40B4-BE49-F238E27FC236}">
                <a16:creationId xmlns:a16="http://schemas.microsoft.com/office/drawing/2014/main" id="{6C110C56-5185-4AD2-AB02-1B2851EE2691}"/>
              </a:ext>
            </a:extLst>
          </p:cNvPr>
          <p:cNvSpPr/>
          <p:nvPr/>
        </p:nvSpPr>
        <p:spPr>
          <a:xfrm>
            <a:off x="8818839" y="2591781"/>
            <a:ext cx="197933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45+ textile companies with annual exports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EA9A522-8B8F-4A69-9A83-6DAB400D3B07}"/>
              </a:ext>
            </a:extLst>
          </p:cNvPr>
          <p:cNvSpPr txBox="1"/>
          <p:nvPr/>
        </p:nvSpPr>
        <p:spPr>
          <a:xfrm>
            <a:off x="1453601" y="4442122"/>
            <a:ext cx="6048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bln</a:t>
            </a:r>
            <a:endParaRPr lang="en-US" sz="1000" noProof="1">
              <a:latin typeface="Montserrat" pitchFamily="2" charset="-52"/>
            </a:endParaRPr>
          </a:p>
        </p:txBody>
      </p:sp>
      <p:sp>
        <p:nvSpPr>
          <p:cNvPr id="87" name="Rectangle 36">
            <a:extLst>
              <a:ext uri="{FF2B5EF4-FFF2-40B4-BE49-F238E27FC236}">
                <a16:creationId xmlns:a16="http://schemas.microsoft.com/office/drawing/2014/main" id="{60224C4D-686A-4421-AEC4-E157F5E71DE3}"/>
              </a:ext>
            </a:extLst>
          </p:cNvPr>
          <p:cNvSpPr/>
          <p:nvPr/>
        </p:nvSpPr>
        <p:spPr>
          <a:xfrm>
            <a:off x="4875532" y="3732852"/>
            <a:ext cx="1979336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134 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D26E5A55-AB13-404A-9821-C11F9A9F3D91}"/>
              </a:ext>
            </a:extLst>
          </p:cNvPr>
          <p:cNvSpPr/>
          <p:nvPr/>
        </p:nvSpPr>
        <p:spPr>
          <a:xfrm>
            <a:off x="5127557" y="4442122"/>
            <a:ext cx="2488319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5 Cotton fields: 1.03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m.Ha 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Harvest: 3.5 m tons</a:t>
            </a:r>
          </a:p>
          <a:p>
            <a:pPr algn="ctr">
              <a:spcAft>
                <a:spcPts val="800"/>
              </a:spcAft>
            </a:pP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89" name="Rectangle 36">
            <a:extLst>
              <a:ext uri="{FF2B5EF4-FFF2-40B4-BE49-F238E27FC236}">
                <a16:creationId xmlns:a16="http://schemas.microsoft.com/office/drawing/2014/main" id="{2BC0B9D8-F6B5-411D-BD62-3C38F1F3D5B8}"/>
              </a:ext>
            </a:extLst>
          </p:cNvPr>
          <p:cNvSpPr/>
          <p:nvPr/>
        </p:nvSpPr>
        <p:spPr>
          <a:xfrm>
            <a:off x="8735077" y="3732852"/>
            <a:ext cx="1979336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700K</a:t>
            </a:r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B9F77D2D-F080-4AAE-98CB-FC5BB0DC961D}"/>
              </a:ext>
            </a:extLst>
          </p:cNvPr>
          <p:cNvSpPr/>
          <p:nvPr/>
        </p:nvSpPr>
        <p:spPr>
          <a:xfrm>
            <a:off x="8818839" y="4442122"/>
            <a:ext cx="19793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people employed 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91" name="Rectangle 36">
            <a:extLst>
              <a:ext uri="{FF2B5EF4-FFF2-40B4-BE49-F238E27FC236}">
                <a16:creationId xmlns:a16="http://schemas.microsoft.com/office/drawing/2014/main" id="{8A76336E-8D37-4E56-86FE-4A677438D19A}"/>
              </a:ext>
            </a:extLst>
          </p:cNvPr>
          <p:cNvSpPr/>
          <p:nvPr/>
        </p:nvSpPr>
        <p:spPr>
          <a:xfrm>
            <a:off x="6451819" y="3907791"/>
            <a:ext cx="1244160" cy="372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Cotton</a:t>
            </a:r>
            <a:b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Clusters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pic>
        <p:nvPicPr>
          <p:cNvPr id="2050" name="Picture 2" descr="Growth ">
            <a:extLst>
              <a:ext uri="{FF2B5EF4-FFF2-40B4-BE49-F238E27FC236}">
                <a16:creationId xmlns:a16="http://schemas.microsoft.com/office/drawing/2014/main" id="{F5F2F83A-17C1-42C6-AEF1-2768C877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1" y="3969225"/>
            <a:ext cx="369196" cy="3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actory ">
            <a:extLst>
              <a:ext uri="{FF2B5EF4-FFF2-40B4-BE49-F238E27FC236}">
                <a16:creationId xmlns:a16="http://schemas.microsoft.com/office/drawing/2014/main" id="{61FF3B48-7FAA-4928-AC72-DC577646B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47" y="176555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Factory ">
            <a:extLst>
              <a:ext uri="{FF2B5EF4-FFF2-40B4-BE49-F238E27FC236}">
                <a16:creationId xmlns:a16="http://schemas.microsoft.com/office/drawing/2014/main" id="{CBF6D9B4-9C0F-42A9-82F7-FD155E33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79" y="176555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ople ">
            <a:extLst>
              <a:ext uri="{FF2B5EF4-FFF2-40B4-BE49-F238E27FC236}">
                <a16:creationId xmlns:a16="http://schemas.microsoft.com/office/drawing/2014/main" id="{AE8E4F32-4584-4E60-AB39-3C0FA9A39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25" y="3777624"/>
            <a:ext cx="1046414" cy="104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tton ">
            <a:extLst>
              <a:ext uri="{FF2B5EF4-FFF2-40B4-BE49-F238E27FC236}">
                <a16:creationId xmlns:a16="http://schemas.microsoft.com/office/drawing/2014/main" id="{B625AECB-818D-4866-B09A-EF3FA41B3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80" y="3895734"/>
            <a:ext cx="874683" cy="8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POSCO International Textile">
            <a:extLst>
              <a:ext uri="{FF2B5EF4-FFF2-40B4-BE49-F238E27FC236}">
                <a16:creationId xmlns:a16="http://schemas.microsoft.com/office/drawing/2014/main" id="{E1969631-8EBC-431B-99D7-FAAA9DD04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496" y="5866823"/>
            <a:ext cx="1009185" cy="40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ome - Silverleafe">
            <a:extLst>
              <a:ext uri="{FF2B5EF4-FFF2-40B4-BE49-F238E27FC236}">
                <a16:creationId xmlns:a16="http://schemas.microsoft.com/office/drawing/2014/main" id="{B3EB9EBC-091F-4B22-A2E6-1501BAA66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49" y="5796185"/>
            <a:ext cx="1447621" cy="5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66D07D2-06CF-475B-BFBA-DDE4AE7DEC2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08" y="5549791"/>
            <a:ext cx="1575092" cy="16429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екст, Шрифт, Графика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D704B64A-049E-43B5-ABD6-8F1A350D43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4"/>
          <a:stretch/>
        </p:blipFill>
        <p:spPr>
          <a:xfrm>
            <a:off x="2854400" y="5494656"/>
            <a:ext cx="1549828" cy="274563"/>
          </a:xfrm>
          <a:prstGeom prst="rect">
            <a:avLst/>
          </a:prstGeom>
        </p:spPr>
      </p:pic>
      <p:pic>
        <p:nvPicPr>
          <p:cNvPr id="46" name="Picture 4" descr="Colin's — Афиша Ташкента">
            <a:extLst>
              <a:ext uri="{FF2B5EF4-FFF2-40B4-BE49-F238E27FC236}">
                <a16:creationId xmlns:a16="http://schemas.microsoft.com/office/drawing/2014/main" id="{3BA119E9-52EA-4859-8E7B-B6050DB57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5484" b="63978" l="8487" r="94096">
                        <a14:foregroundMark x1="27306" y1="51613" x2="27306" y2="51613"/>
                        <a14:foregroundMark x1="9594" y1="53226" x2="9594" y2="53226"/>
                        <a14:foregroundMark x1="47970" y1="48387" x2="47970" y2="48387"/>
                        <a14:foregroundMark x1="60517" y1="48387" x2="60517" y2="48387"/>
                        <a14:foregroundMark x1="65314" y1="64516" x2="65314" y2="64516"/>
                        <a14:foregroundMark x1="77491" y1="64516" x2="77491" y2="64516"/>
                        <a14:foregroundMark x1="94096" y1="59140" x2="94096" y2="59140"/>
                        <a14:foregroundMark x1="81919" y1="39785" x2="81919" y2="39785"/>
                        <a14:backgroundMark x1="54244" y1="51613" x2="54244" y2="51613"/>
                        <a14:backgroundMark x1="53506" y1="46774" x2="53506" y2="46774"/>
                        <a14:backgroundMark x1="53506" y1="46774" x2="53506" y2="46774"/>
                        <a14:backgroundMark x1="53506" y1="46774" x2="53506" y2="46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1" t="32056" r="2577" b="32932"/>
          <a:stretch/>
        </p:blipFill>
        <p:spPr bwMode="auto">
          <a:xfrm>
            <a:off x="6652200" y="5487497"/>
            <a:ext cx="1054092" cy="28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OTONELLA - ianthi.gr">
            <a:extLst>
              <a:ext uri="{FF2B5EF4-FFF2-40B4-BE49-F238E27FC236}">
                <a16:creationId xmlns:a16="http://schemas.microsoft.com/office/drawing/2014/main" id="{D3FA842E-EE7C-4611-A862-E8439308E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6500" b="63500" l="19429" r="79429">
                        <a14:foregroundMark x1="41571" y1="52500" x2="41571" y2="52500"/>
                        <a14:foregroundMark x1="37429" y1="49500" x2="37429" y2="49500"/>
                        <a14:foregroundMark x1="33143" y1="54500" x2="33143" y2="54500"/>
                        <a14:foregroundMark x1="19857" y1="54500" x2="19857" y2="54500"/>
                        <a14:foregroundMark x1="50286" y1="63500" x2="50286" y2="63500"/>
                        <a14:foregroundMark x1="58429" y1="54000" x2="58429" y2="54000"/>
                        <a14:foregroundMark x1="64857" y1="48500" x2="64857" y2="48500"/>
                        <a14:foregroundMark x1="70286" y1="48500" x2="70286" y2="48500"/>
                        <a14:foregroundMark x1="76429" y1="49500" x2="76429" y2="49500"/>
                        <a14:foregroundMark x1="79429" y1="49500" x2="79429" y2="4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54" t="33494" r="17218" b="34457"/>
          <a:stretch/>
        </p:blipFill>
        <p:spPr bwMode="auto">
          <a:xfrm>
            <a:off x="9672801" y="5531360"/>
            <a:ext cx="1415358" cy="20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Logopond - Logo, Brand &amp; Identity Inspiration (Koton)">
            <a:extLst>
              <a:ext uri="{FF2B5EF4-FFF2-40B4-BE49-F238E27FC236}">
                <a16:creationId xmlns:a16="http://schemas.microsoft.com/office/drawing/2014/main" id="{17D24C7A-A570-4109-A7CF-ED2E215EB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1667" b="57292" l="18137" r="85784">
                        <a14:foregroundMark x1="25490" y1="50521" x2="25490" y2="50521"/>
                        <a14:foregroundMark x1="18627" y1="48438" x2="18627" y2="48438"/>
                        <a14:foregroundMark x1="52451" y1="46354" x2="52451" y2="46354"/>
                        <a14:foregroundMark x1="75000" y1="48438" x2="75000" y2="48438"/>
                        <a14:foregroundMark x1="85784" y1="47396" x2="85784" y2="47396"/>
                        <a14:foregroundMark x1="69608" y1="51042" x2="69608" y2="51042"/>
                        <a14:foregroundMark x1="39706" y1="57292" x2="39706" y2="5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39782" r="10945" b="40560"/>
          <a:stretch/>
        </p:blipFill>
        <p:spPr bwMode="auto">
          <a:xfrm>
            <a:off x="6702732" y="5965677"/>
            <a:ext cx="903460" cy="23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Walmart - Walmart logo - CleanPNG / KissPNG">
            <a:extLst>
              <a:ext uri="{FF2B5EF4-FFF2-40B4-BE49-F238E27FC236}">
                <a16:creationId xmlns:a16="http://schemas.microsoft.com/office/drawing/2014/main" id="{ACF5BF8E-D984-4994-B9A4-42CBE256D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600" b="88800" l="5211" r="92804">
                        <a14:foregroundMark x1="8437" y1="60800" x2="8437" y2="60800"/>
                        <a14:foregroundMark x1="5211" y1="29600" x2="5211" y2="29600"/>
                        <a14:foregroundMark x1="21588" y1="53600" x2="21588" y2="53600"/>
                        <a14:foregroundMark x1="31017" y1="53600" x2="31017" y2="53600"/>
                        <a14:foregroundMark x1="34988" y1="53600" x2="34988" y2="53600"/>
                        <a14:foregroundMark x1="51613" y1="53600" x2="51613" y2="53600"/>
                        <a14:foregroundMark x1="61290" y1="55200" x2="61290" y2="55200"/>
                        <a14:foregroundMark x1="67742" y1="53600" x2="67742" y2="53600"/>
                        <a14:foregroundMark x1="78660" y1="60000" x2="78660" y2="60000"/>
                        <a14:foregroundMark x1="79653" y1="36000" x2="79653" y2="36000"/>
                        <a14:foregroundMark x1="85608" y1="20000" x2="85608" y2="20000"/>
                        <a14:foregroundMark x1="92804" y1="35200" x2="92804" y2="35200"/>
                        <a14:foregroundMark x1="92060" y1="60800" x2="92060" y2="60800"/>
                        <a14:foregroundMark x1="86600" y1="73600" x2="86600" y2="7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482" y="5820355"/>
            <a:ext cx="1687311" cy="5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2" descr="Disney Logo White image for Free Download">
            <a:extLst>
              <a:ext uri="{FF2B5EF4-FFF2-40B4-BE49-F238E27FC236}">
                <a16:creationId xmlns:a16="http://schemas.microsoft.com/office/drawing/2014/main" id="{7689B842-2F4D-470A-93C8-4B0BA50B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552" y="5813805"/>
            <a:ext cx="1303890" cy="5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North Face White Logo PNG">
            <a:extLst>
              <a:ext uri="{FF2B5EF4-FFF2-40B4-BE49-F238E27FC236}">
                <a16:creationId xmlns:a16="http://schemas.microsoft.com/office/drawing/2014/main" id="{603F0208-439E-430B-9FCD-622FA0E21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61053" y1="46893" x2="61053" y2="46893"/>
                        <a14:foregroundMark x1="55789" y1="36723" x2="55789" y2="36723"/>
                        <a14:foregroundMark x1="50526" y1="32768" x2="50526" y2="32768"/>
                        <a14:foregroundMark x1="38246" y1="24859" x2="38246" y2="24859"/>
                        <a14:foregroundMark x1="35088" y1="47458" x2="35088" y2="47458"/>
                        <a14:foregroundMark x1="46667" y1="51412" x2="46667" y2="51412"/>
                        <a14:foregroundMark x1="31579" y1="51977" x2="31579" y2="51977"/>
                        <a14:foregroundMark x1="18947" y1="51977" x2="18947" y2="51977"/>
                        <a14:foregroundMark x1="28421" y1="68362" x2="28421" y2="68362"/>
                        <a14:foregroundMark x1="35439" y1="71751" x2="35439" y2="71751"/>
                        <a14:foregroundMark x1="43860" y1="70056" x2="43860" y2="70056"/>
                        <a14:foregroundMark x1="54386" y1="71751" x2="54386" y2="71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14" y="5316524"/>
            <a:ext cx="1046414" cy="6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4F7CE63-AB70-4716-B1C5-C8F974D66D7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778" b="89778" l="6222" r="96000">
                        <a14:foregroundMark x1="36889" y1="48000" x2="36889" y2="48000"/>
                        <a14:foregroundMark x1="17778" y1="40889" x2="17778" y2="40889"/>
                        <a14:foregroundMark x1="87111" y1="47111" x2="87111" y2="47111"/>
                        <a14:foregroundMark x1="96000" y1="59556" x2="96000" y2="59556"/>
                        <a14:foregroundMark x1="6222" y1="58667" x2="6222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889" y="5635285"/>
            <a:ext cx="900234" cy="90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0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F7C017-1498-4B8C-A97E-5B9C3BCB8F2D}"/>
              </a:ext>
            </a:extLst>
          </p:cNvPr>
          <p:cNvGrpSpPr/>
          <p:nvPr/>
        </p:nvGrpSpPr>
        <p:grpSpPr>
          <a:xfrm>
            <a:off x="656691" y="1374977"/>
            <a:ext cx="10902162" cy="3846165"/>
            <a:chOff x="656691" y="1547600"/>
            <a:chExt cx="10902162" cy="3846165"/>
          </a:xfr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2B2ADE9-D1D6-41BF-8D9B-A7EAF52E7793}"/>
                </a:ext>
              </a:extLst>
            </p:cNvPr>
            <p:cNvSpPr/>
            <p:nvPr/>
          </p:nvSpPr>
          <p:spPr>
            <a:xfrm>
              <a:off x="656691" y="1547600"/>
              <a:ext cx="3129944" cy="1881399"/>
            </a:xfrm>
            <a:prstGeom prst="roundRect">
              <a:avLst>
                <a:gd name="adj" fmla="val 795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6D8E2AC9-F456-4C13-AF15-ACDE10E84802}"/>
                </a:ext>
              </a:extLst>
            </p:cNvPr>
            <p:cNvSpPr/>
            <p:nvPr/>
          </p:nvSpPr>
          <p:spPr>
            <a:xfrm>
              <a:off x="3893549" y="1547600"/>
              <a:ext cx="7641759" cy="1881399"/>
            </a:xfrm>
            <a:prstGeom prst="roundRect">
              <a:avLst>
                <a:gd name="adj" fmla="val 610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3658E932-28A6-4490-932D-A8E20CB3618A}"/>
                </a:ext>
              </a:extLst>
            </p:cNvPr>
            <p:cNvSpPr/>
            <p:nvPr/>
          </p:nvSpPr>
          <p:spPr>
            <a:xfrm>
              <a:off x="677250" y="3512366"/>
              <a:ext cx="3109385" cy="1881399"/>
            </a:xfrm>
            <a:prstGeom prst="roundRect">
              <a:avLst>
                <a:gd name="adj" fmla="val 53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68275FE-0736-4913-B58E-C0C4A5B4FDC2}"/>
                </a:ext>
              </a:extLst>
            </p:cNvPr>
            <p:cNvSpPr/>
            <p:nvPr/>
          </p:nvSpPr>
          <p:spPr>
            <a:xfrm>
              <a:off x="3874184" y="3512365"/>
              <a:ext cx="7684669" cy="1881399"/>
            </a:xfrm>
            <a:prstGeom prst="roundRect">
              <a:avLst>
                <a:gd name="adj" fmla="val 53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itle 14">
            <a:extLst>
              <a:ext uri="{FF2B5EF4-FFF2-40B4-BE49-F238E27FC236}">
                <a16:creationId xmlns:a16="http://schemas.microsoft.com/office/drawing/2014/main" id="{50456D80-C1FC-4822-948B-DA68BAB9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3" y="226446"/>
            <a:ext cx="7352137" cy="999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FAST FACTS – CHEMICAL INDUSTRY SNAPSHOT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6508E9-28EF-40C2-8DA0-3E96E4531487}"/>
              </a:ext>
            </a:extLst>
          </p:cNvPr>
          <p:cNvSpPr/>
          <p:nvPr/>
        </p:nvSpPr>
        <p:spPr>
          <a:xfrm>
            <a:off x="656691" y="404581"/>
            <a:ext cx="92692" cy="626636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EBC93AB0-1F20-4F75-BCA9-ADF3F8C1A86B}"/>
              </a:ext>
            </a:extLst>
          </p:cNvPr>
          <p:cNvSpPr/>
          <p:nvPr/>
        </p:nvSpPr>
        <p:spPr>
          <a:xfrm>
            <a:off x="1103755" y="1558501"/>
            <a:ext cx="1158527" cy="69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3.0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EF9811A6-AB03-4D16-B09F-BE518BE0456A}"/>
              </a:ext>
            </a:extLst>
          </p:cNvPr>
          <p:cNvSpPr/>
          <p:nvPr/>
        </p:nvSpPr>
        <p:spPr>
          <a:xfrm>
            <a:off x="1132953" y="2438334"/>
            <a:ext cx="1158527" cy="69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139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D42B6DDC-6358-4A1B-A0FE-2DFC82C654BD}"/>
              </a:ext>
            </a:extLst>
          </p:cNvPr>
          <p:cNvSpPr/>
          <p:nvPr/>
        </p:nvSpPr>
        <p:spPr>
          <a:xfrm>
            <a:off x="2362643" y="2518110"/>
            <a:ext cx="130988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Y-o-Y production increase to $2,1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bln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in 202</a:t>
            </a:r>
            <a:r>
              <a:rPr lang="uz-Cyrl-UZ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4</a:t>
            </a:r>
            <a:endParaRPr lang="en-US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5BB93B-70AD-4880-AFA3-1BA36C8CFCBC}"/>
              </a:ext>
            </a:extLst>
          </p:cNvPr>
          <p:cNvSpPr txBox="1"/>
          <p:nvPr/>
        </p:nvSpPr>
        <p:spPr>
          <a:xfrm>
            <a:off x="2018821" y="2338883"/>
            <a:ext cx="34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 Medium" pitchFamily="2" charset="-52"/>
                <a:cs typeface="Segoe UI Light" panose="020B0502040204020203" pitchFamily="34" charset="0"/>
              </a:rPr>
              <a:t>%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B3893-81EE-49FD-8F48-030962295F3D}"/>
              </a:ext>
            </a:extLst>
          </p:cNvPr>
          <p:cNvSpPr txBox="1"/>
          <p:nvPr/>
        </p:nvSpPr>
        <p:spPr>
          <a:xfrm>
            <a:off x="1393825" y="2117443"/>
            <a:ext cx="6048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bln</a:t>
            </a:r>
            <a:endParaRPr lang="en-US" sz="1000" noProof="1">
              <a:latin typeface="Montserrat" pitchFamily="2" charset="-52"/>
            </a:endParaRPr>
          </a:p>
        </p:txBody>
      </p:sp>
      <p:pic>
        <p:nvPicPr>
          <p:cNvPr id="1026" name="Picture 2" descr="Gdp ">
            <a:extLst>
              <a:ext uri="{FF2B5EF4-FFF2-40B4-BE49-F238E27FC236}">
                <a16:creationId xmlns:a16="http://schemas.microsoft.com/office/drawing/2014/main" id="{8947A18D-7417-4461-952C-B3874959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7" y="1777855"/>
            <a:ext cx="381241" cy="3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llenge ">
            <a:extLst>
              <a:ext uri="{FF2B5EF4-FFF2-40B4-BE49-F238E27FC236}">
                <a16:creationId xmlns:a16="http://schemas.microsoft.com/office/drawing/2014/main" id="{8C240331-9AFB-4CCD-A2A0-7E5164A5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5" y="2608198"/>
            <a:ext cx="381241" cy="3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Rectangle 36">
            <a:extLst>
              <a:ext uri="{FF2B5EF4-FFF2-40B4-BE49-F238E27FC236}">
                <a16:creationId xmlns:a16="http://schemas.microsoft.com/office/drawing/2014/main" id="{1196AE72-EDBA-42A0-BF9F-1FF143D930C8}"/>
              </a:ext>
            </a:extLst>
          </p:cNvPr>
          <p:cNvSpPr/>
          <p:nvPr/>
        </p:nvSpPr>
        <p:spPr>
          <a:xfrm>
            <a:off x="1220774" y="3907791"/>
            <a:ext cx="1061771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44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184" name="Rectangle 36">
            <a:extLst>
              <a:ext uri="{FF2B5EF4-FFF2-40B4-BE49-F238E27FC236}">
                <a16:creationId xmlns:a16="http://schemas.microsoft.com/office/drawing/2014/main" id="{AF60DA42-CF13-46A3-AE52-22CA253C9752}"/>
              </a:ext>
            </a:extLst>
          </p:cNvPr>
          <p:cNvSpPr/>
          <p:nvPr/>
        </p:nvSpPr>
        <p:spPr>
          <a:xfrm>
            <a:off x="2366940" y="3850950"/>
            <a:ext cx="118555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Investment projects worth US$10,6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bln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in pipeline</a:t>
            </a: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0B4D26A1-319F-4C91-8D06-6A55A36576F3}"/>
              </a:ext>
            </a:extLst>
          </p:cNvPr>
          <p:cNvSpPr/>
          <p:nvPr/>
        </p:nvSpPr>
        <p:spPr>
          <a:xfrm>
            <a:off x="5019483" y="2071757"/>
            <a:ext cx="2704466" cy="380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400" noProof="1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Uzkimyosanoat</a:t>
            </a:r>
          </a:p>
        </p:txBody>
      </p:sp>
      <p:sp>
        <p:nvSpPr>
          <p:cNvPr id="188" name="Rectangle 36">
            <a:extLst>
              <a:ext uri="{FF2B5EF4-FFF2-40B4-BE49-F238E27FC236}">
                <a16:creationId xmlns:a16="http://schemas.microsoft.com/office/drawing/2014/main" id="{9404518E-3C19-4E4D-A5D3-CB9865FB0B40}"/>
              </a:ext>
            </a:extLst>
          </p:cNvPr>
          <p:cNvSpPr/>
          <p:nvPr/>
        </p:nvSpPr>
        <p:spPr>
          <a:xfrm>
            <a:off x="5195887" y="2591781"/>
            <a:ext cx="251186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the largest chemical producer </a:t>
            </a:r>
            <a:b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in Central Asia Region 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8BED74D0-7F03-4268-BFDA-E0A927220DCF}"/>
              </a:ext>
            </a:extLst>
          </p:cNvPr>
          <p:cNvSpPr/>
          <p:nvPr/>
        </p:nvSpPr>
        <p:spPr>
          <a:xfrm>
            <a:off x="656691" y="5318746"/>
            <a:ext cx="10902162" cy="1134673"/>
          </a:xfrm>
          <a:prstGeom prst="roundRect">
            <a:avLst>
              <a:gd name="adj" fmla="val 10981"/>
            </a:avLst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Rectangle 36">
            <a:extLst>
              <a:ext uri="{FF2B5EF4-FFF2-40B4-BE49-F238E27FC236}">
                <a16:creationId xmlns:a16="http://schemas.microsoft.com/office/drawing/2014/main" id="{AAED80B5-9451-4ABA-8634-1B0C6097BEE7}"/>
              </a:ext>
            </a:extLst>
          </p:cNvPr>
          <p:cNvSpPr/>
          <p:nvPr/>
        </p:nvSpPr>
        <p:spPr>
          <a:xfrm>
            <a:off x="955230" y="5599830"/>
            <a:ext cx="14556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Success stories in chemical sector of Uzbekistan</a:t>
            </a:r>
          </a:p>
        </p:txBody>
      </p:sp>
      <p:sp>
        <p:nvSpPr>
          <p:cNvPr id="71" name="Rectangle 36">
            <a:extLst>
              <a:ext uri="{FF2B5EF4-FFF2-40B4-BE49-F238E27FC236}">
                <a16:creationId xmlns:a16="http://schemas.microsoft.com/office/drawing/2014/main" id="{48EF6FB7-29DC-4BED-AC1F-7BC0F7B06B5A}"/>
              </a:ext>
            </a:extLst>
          </p:cNvPr>
          <p:cNvSpPr/>
          <p:nvPr/>
        </p:nvSpPr>
        <p:spPr>
          <a:xfrm>
            <a:off x="2362642" y="1691476"/>
            <a:ext cx="128166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Total exports from Uzbekistan in 202</a:t>
            </a:r>
            <a:r>
              <a:rPr lang="uz-Cyrl-UZ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4</a:t>
            </a:r>
            <a:endParaRPr lang="en-US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73" name="Rectangle 36">
            <a:extLst>
              <a:ext uri="{FF2B5EF4-FFF2-40B4-BE49-F238E27FC236}">
                <a16:creationId xmlns:a16="http://schemas.microsoft.com/office/drawing/2014/main" id="{CD83736B-F095-43ED-86E7-9186B64AEED7}"/>
              </a:ext>
            </a:extLst>
          </p:cNvPr>
          <p:cNvSpPr/>
          <p:nvPr/>
        </p:nvSpPr>
        <p:spPr>
          <a:xfrm>
            <a:off x="8277993" y="1882511"/>
            <a:ext cx="1979336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20</a:t>
            </a:r>
          </a:p>
        </p:txBody>
      </p:sp>
      <p:sp>
        <p:nvSpPr>
          <p:cNvPr id="74" name="Rectangle 36">
            <a:extLst>
              <a:ext uri="{FF2B5EF4-FFF2-40B4-BE49-F238E27FC236}">
                <a16:creationId xmlns:a16="http://schemas.microsoft.com/office/drawing/2014/main" id="{6C110C56-5185-4AD2-AB02-1B2851EE2691}"/>
              </a:ext>
            </a:extLst>
          </p:cNvPr>
          <p:cNvSpPr/>
          <p:nvPr/>
        </p:nvSpPr>
        <p:spPr>
          <a:xfrm>
            <a:off x="8818839" y="2591781"/>
            <a:ext cx="197933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13 industrial enterprises across Uzbekistan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pic>
        <p:nvPicPr>
          <p:cNvPr id="84" name="Рисунок 83" descr="Изображение выглядит как текст, Шрифт, Графика, тип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F53DC109-CB64-45FB-B9A4-2F756B2C4F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74"/>
          <a:stretch/>
        </p:blipFill>
        <p:spPr>
          <a:xfrm>
            <a:off x="3091228" y="6026972"/>
            <a:ext cx="1252172" cy="221831"/>
          </a:xfrm>
          <a:prstGeom prst="rect">
            <a:avLst/>
          </a:prstGeom>
        </p:spPr>
      </p:pic>
      <p:sp>
        <p:nvSpPr>
          <p:cNvPr id="87" name="Rectangle 36">
            <a:extLst>
              <a:ext uri="{FF2B5EF4-FFF2-40B4-BE49-F238E27FC236}">
                <a16:creationId xmlns:a16="http://schemas.microsoft.com/office/drawing/2014/main" id="{60224C4D-686A-4421-AEC4-E157F5E71DE3}"/>
              </a:ext>
            </a:extLst>
          </p:cNvPr>
          <p:cNvSpPr/>
          <p:nvPr/>
        </p:nvSpPr>
        <p:spPr>
          <a:xfrm>
            <a:off x="5314963" y="3732852"/>
            <a:ext cx="1979336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75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D26E5A55-AB13-404A-9821-C11F9A9F3D91}"/>
              </a:ext>
            </a:extLst>
          </p:cNvPr>
          <p:cNvSpPr/>
          <p:nvPr/>
        </p:nvSpPr>
        <p:spPr>
          <a:xfrm>
            <a:off x="5127557" y="4442122"/>
            <a:ext cx="236181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Of the chemical sector output in 2023 are mineral fertilizers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89" name="Rectangle 36">
            <a:extLst>
              <a:ext uri="{FF2B5EF4-FFF2-40B4-BE49-F238E27FC236}">
                <a16:creationId xmlns:a16="http://schemas.microsoft.com/office/drawing/2014/main" id="{2BC0B9D8-F6B5-411D-BD62-3C38F1F3D5B8}"/>
              </a:ext>
            </a:extLst>
          </p:cNvPr>
          <p:cNvSpPr/>
          <p:nvPr/>
        </p:nvSpPr>
        <p:spPr>
          <a:xfrm>
            <a:off x="8735077" y="3732852"/>
            <a:ext cx="1979336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+35K</a:t>
            </a:r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B9F77D2D-F080-4AAE-98CB-FC5BB0DC961D}"/>
              </a:ext>
            </a:extLst>
          </p:cNvPr>
          <p:cNvSpPr/>
          <p:nvPr/>
        </p:nvSpPr>
        <p:spPr>
          <a:xfrm>
            <a:off x="8818839" y="4442122"/>
            <a:ext cx="19793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people employed 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91" name="Rectangle 36">
            <a:extLst>
              <a:ext uri="{FF2B5EF4-FFF2-40B4-BE49-F238E27FC236}">
                <a16:creationId xmlns:a16="http://schemas.microsoft.com/office/drawing/2014/main" id="{8A76336E-8D37-4E56-86FE-4A677438D19A}"/>
              </a:ext>
            </a:extLst>
          </p:cNvPr>
          <p:cNvSpPr/>
          <p:nvPr/>
        </p:nvSpPr>
        <p:spPr>
          <a:xfrm>
            <a:off x="6689725" y="3798599"/>
            <a:ext cx="40304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%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9F4B0DBB-05FF-40F9-B8D0-2A43B5ADEA82}"/>
              </a:ext>
            </a:extLst>
          </p:cNvPr>
          <p:cNvSpPr/>
          <p:nvPr/>
        </p:nvSpPr>
        <p:spPr>
          <a:xfrm>
            <a:off x="9093878" y="2256772"/>
            <a:ext cx="19793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subsidiaries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id="{70A0AB71-E57C-4B45-8E5C-67451050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96" y="5562600"/>
            <a:ext cx="1084930" cy="29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Thyssenkrupp Industrial Solutions — Википедия">
            <a:extLst>
              <a:ext uri="{FF2B5EF4-FFF2-40B4-BE49-F238E27FC236}">
                <a16:creationId xmlns:a16="http://schemas.microsoft.com/office/drawing/2014/main" id="{836F277E-89A9-4030-B9AE-46A0BD2F4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13" y="5601118"/>
            <a:ext cx="778449" cy="60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ACWA Power - Wikipedia">
            <a:extLst>
              <a:ext uri="{FF2B5EF4-FFF2-40B4-BE49-F238E27FC236}">
                <a16:creationId xmlns:a16="http://schemas.microsoft.com/office/drawing/2014/main" id="{2C4C24C2-D5F5-4812-A8E5-96BB2480E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93" y="5677482"/>
            <a:ext cx="1270291" cy="45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HONEYWELL UOP - Globuc">
            <a:extLst>
              <a:ext uri="{FF2B5EF4-FFF2-40B4-BE49-F238E27FC236}">
                <a16:creationId xmlns:a16="http://schemas.microsoft.com/office/drawing/2014/main" id="{5CA75C05-9EF9-4F3F-977E-00283166ED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5" b="28356"/>
          <a:stretch/>
        </p:blipFill>
        <p:spPr bwMode="auto">
          <a:xfrm>
            <a:off x="10418227" y="5630225"/>
            <a:ext cx="1034786" cy="5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inde Logo PNG Vectors Free Download">
            <a:extLst>
              <a:ext uri="{FF2B5EF4-FFF2-40B4-BE49-F238E27FC236}">
                <a16:creationId xmlns:a16="http://schemas.microsoft.com/office/drawing/2014/main" id="{9A64F280-919C-4891-A084-09AA35C4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123" y="5744538"/>
            <a:ext cx="1159236" cy="33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Growth ">
            <a:extLst>
              <a:ext uri="{FF2B5EF4-FFF2-40B4-BE49-F238E27FC236}">
                <a16:creationId xmlns:a16="http://schemas.microsoft.com/office/drawing/2014/main" id="{A02DC920-0862-44FB-98FB-3FC43481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1" y="4095843"/>
            <a:ext cx="369196" cy="3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mical ">
            <a:extLst>
              <a:ext uri="{FF2B5EF4-FFF2-40B4-BE49-F238E27FC236}">
                <a16:creationId xmlns:a16="http://schemas.microsoft.com/office/drawing/2014/main" id="{0ECD941A-A812-476D-85FD-B40082E99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72" y="2051773"/>
            <a:ext cx="738047" cy="7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lowance ">
            <a:extLst>
              <a:ext uri="{FF2B5EF4-FFF2-40B4-BE49-F238E27FC236}">
                <a16:creationId xmlns:a16="http://schemas.microsoft.com/office/drawing/2014/main" id="{ED48CBF7-795F-4E00-B3E1-43455D1F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39" y="2085979"/>
            <a:ext cx="759633" cy="75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People ">
            <a:extLst>
              <a:ext uri="{FF2B5EF4-FFF2-40B4-BE49-F238E27FC236}">
                <a16:creationId xmlns:a16="http://schemas.microsoft.com/office/drawing/2014/main" id="{BB19DB3B-7E84-466E-8326-1F8AE1238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13" y="3814275"/>
            <a:ext cx="893764" cy="89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boratory ">
            <a:extLst>
              <a:ext uri="{FF2B5EF4-FFF2-40B4-BE49-F238E27FC236}">
                <a16:creationId xmlns:a16="http://schemas.microsoft.com/office/drawing/2014/main" id="{613782DA-99E3-447D-9A93-4D881381D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biLevel thresh="2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14" y="3877030"/>
            <a:ext cx="741531" cy="7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enkel Logo Black and White – Brands Logos">
            <a:extLst>
              <a:ext uri="{FF2B5EF4-FFF2-40B4-BE49-F238E27FC236}">
                <a16:creationId xmlns:a16="http://schemas.microsoft.com/office/drawing/2014/main" id="{8D931027-EB02-44BF-9AC0-579F1733E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5313" b="74844" l="4922" r="94766">
                        <a14:foregroundMark x1="16563" y1="43828" x2="16563" y2="43828"/>
                        <a14:foregroundMark x1="16484" y1="43125" x2="16641" y2="48984"/>
                        <a14:foregroundMark x1="26094" y1="43047" x2="26875" y2="51016"/>
                        <a14:foregroundMark x1="26328" y1="51563" x2="26875" y2="55156"/>
                        <a14:foregroundMark x1="23984" y1="49375" x2="21719" y2="49063"/>
                        <a14:foregroundMark x1="17188" y1="50234" x2="16953" y2="54375"/>
                        <a14:foregroundMark x1="32813" y1="47500" x2="32500" y2="53984"/>
                        <a14:foregroundMark x1="38870" y1="48750" x2="40078" y2="51484"/>
                        <a14:foregroundMark x1="38594" y1="48125" x2="38870" y2="48750"/>
                        <a14:foregroundMark x1="33438" y1="56016" x2="34375" y2="57109"/>
                        <a14:foregroundMark x1="39688" y1="54844" x2="39063" y2="55859"/>
                        <a14:foregroundMark x1="45078" y1="48516" x2="45547" y2="51484"/>
                        <a14:foregroundMark x1="53984" y1="48125" x2="53984" y2="50781"/>
                        <a14:foregroundMark x1="52266" y1="48438" x2="53047" y2="51797"/>
                        <a14:foregroundMark x1="53281" y1="53438" x2="53438" y2="55781"/>
                        <a14:foregroundMark x1="59609" y1="46797" x2="59609" y2="49531"/>
                        <a14:foregroundMark x1="65234" y1="48984" x2="62891" y2="50938"/>
                        <a14:foregroundMark x1="62891" y1="53750" x2="65938" y2="56719"/>
                        <a14:foregroundMark x1="58594" y1="46094" x2="59141" y2="50781"/>
                        <a14:foregroundMark x1="71953" y1="49531" x2="72266" y2="54531"/>
                        <a14:foregroundMark x1="78594" y1="49063" x2="79844" y2="51328"/>
                        <a14:foregroundMark x1="72891" y1="56016" x2="73672" y2="57188"/>
                        <a14:foregroundMark x1="79297" y1="55156" x2="78672" y2="55703"/>
                        <a14:foregroundMark x1="83984" y1="45938" x2="85078" y2="49766"/>
                        <a14:foregroundMark x1="84688" y1="51328" x2="84688" y2="54141"/>
                        <a14:foregroundMark x1="94297" y1="53203" x2="93125" y2="57344"/>
                        <a14:foregroundMark x1="92109" y1="59375" x2="88203" y2="63438"/>
                        <a14:foregroundMark x1="85625" y1="64922" x2="82656" y2="66875"/>
                        <a14:foregroundMark x1="81797" y1="66563" x2="78281" y2="68906"/>
                        <a14:foregroundMark x1="76797" y1="69609" x2="71406" y2="71719"/>
                        <a14:foregroundMark x1="69531" y1="72422" x2="60938" y2="73672"/>
                        <a14:foregroundMark x1="59297" y1="74063" x2="50000" y2="74063"/>
                        <a14:foregroundMark x1="49297" y1="25703" x2="49297" y2="25703"/>
                        <a14:foregroundMark x1="51172" y1="25313" x2="51172" y2="25313"/>
                        <a14:foregroundMark x1="58125" y1="26406" x2="58125" y2="26406"/>
                        <a14:foregroundMark x1="62656" y1="27109" x2="62734" y2="27109"/>
                        <a14:foregroundMark x1="66094" y1="27344" x2="66094" y2="27344"/>
                        <a14:foregroundMark x1="71328" y1="28984" x2="71328" y2="28984"/>
                        <a14:foregroundMark x1="76016" y1="29609" x2="76016" y2="29609"/>
                        <a14:foregroundMark x1="79609" y1="32188" x2="79609" y2="32188"/>
                        <a14:foregroundMark x1="83047" y1="33594" x2="85234" y2="34453"/>
                        <a14:foregroundMark x1="87734" y1="36406" x2="88984" y2="37891"/>
                        <a14:foregroundMark x1="90469" y1="39453" x2="92109" y2="42734"/>
                        <a14:foregroundMark x1="93359" y1="44688" x2="93750" y2="47188"/>
                        <a14:foregroundMark x1="94609" y1="48281" x2="94766" y2="51250"/>
                        <a14:foregroundMark x1="79844" y1="31328" x2="78828" y2="30938"/>
                        <a14:foregroundMark x1="80469" y1="31875" x2="75156" y2="30625"/>
                        <a14:foregroundMark x1="73125" y1="28984" x2="69297" y2="28203"/>
                        <a14:foregroundMark x1="67188" y1="27500" x2="63047" y2="26719"/>
                        <a14:foregroundMark x1="60313" y1="25859" x2="55313" y2="25938"/>
                        <a14:foregroundMark x1="50859" y1="25938" x2="45000" y2="25938"/>
                        <a14:foregroundMark x1="54922" y1="25625" x2="50391" y2="25625"/>
                        <a14:foregroundMark x1="43594" y1="26016" x2="40391" y2="26250"/>
                        <a14:foregroundMark x1="37266" y1="26406" x2="33125" y2="26641"/>
                        <a14:foregroundMark x1="39531" y1="26563" x2="39063" y2="26563"/>
                        <a14:foregroundMark x1="31484" y1="27813" x2="29531" y2="28203"/>
                        <a14:foregroundMark x1="27656" y1="29609" x2="22031" y2="30469"/>
                        <a14:foregroundMark x1="28359" y1="28516" x2="25781" y2="29375"/>
                        <a14:foregroundMark x1="21797" y1="30859" x2="17500" y2="32344"/>
                        <a14:foregroundMark x1="16953" y1="33594" x2="14609" y2="35000"/>
                        <a14:foregroundMark x1="13672" y1="36016" x2="12266" y2="37422"/>
                        <a14:foregroundMark x1="13906" y1="35234" x2="13281" y2="35938"/>
                        <a14:foregroundMark x1="9453" y1="39922" x2="7656" y2="41016"/>
                        <a14:foregroundMark x1="11406" y1="38594" x2="6094" y2="43359"/>
                        <a14:foregroundMark x1="7200" y1="53203" x2="7280" y2="53594"/>
                        <a14:foregroundMark x1="6704" y1="50781" x2="6768" y2="51094"/>
                        <a14:foregroundMark x1="6016" y1="47422" x2="6640" y2="50469"/>
                        <a14:foregroundMark x1="6563" y1="44688" x2="5234" y2="49297"/>
                        <a14:foregroundMark x1="6212" y1="53828" x2="7891" y2="58516"/>
                        <a14:foregroundMark x1="6456" y1="53828" x2="7109" y2="56094"/>
                        <a14:foregroundMark x1="6225" y1="53026" x2="6321" y2="53359"/>
                        <a14:foregroundMark x1="9844" y1="60234" x2="12188" y2="63203"/>
                        <a14:foregroundMark x1="14453" y1="65469" x2="18594" y2="67266"/>
                        <a14:foregroundMark x1="20156" y1="67813" x2="26719" y2="71484"/>
                        <a14:foregroundMark x1="29766" y1="71406" x2="35469" y2="72734"/>
                        <a14:foregroundMark x1="39844" y1="73672" x2="37031" y2="73203"/>
                        <a14:foregroundMark x1="35313" y1="73438" x2="32500" y2="72891"/>
                        <a14:foregroundMark x1="30859" y1="72500" x2="28359" y2="71328"/>
                        <a14:foregroundMark x1="5910" y1="53828" x2="6250" y2="54688"/>
                        <a14:foregroundMark x1="5663" y1="53203" x2="5818" y2="53594"/>
                        <a14:foregroundMark x1="5447" y1="52656" x2="5663" y2="53203"/>
                        <a14:foregroundMark x1="5015" y1="51563" x2="5447" y2="52656"/>
                        <a14:foregroundMark x1="42109" y1="74141" x2="44375" y2="74375"/>
                        <a14:foregroundMark x1="49219" y1="74688" x2="54141" y2="74844"/>
                        <a14:foregroundMark x1="48672" y1="74531" x2="46250" y2="74531"/>
                        <a14:foregroundMark x1="59141" y1="53125" x2="59141" y2="53125"/>
                        <a14:backgroundMark x1="42109" y1="38594" x2="42109" y2="38594"/>
                        <a14:backgroundMark x1="42031" y1="36250" x2="27422" y2="35703"/>
                        <a14:backgroundMark x1="27422" y1="35703" x2="48438" y2="34531"/>
                        <a14:backgroundMark x1="48438" y1="34531" x2="55469" y2="34531"/>
                        <a14:backgroundMark x1="69844" y1="35313" x2="47266" y2="37891"/>
                        <a14:backgroundMark x1="78594" y1="62578" x2="31406" y2="62656"/>
                        <a14:backgroundMark x1="29766" y1="62187" x2="31484" y2="63203"/>
                        <a14:backgroundMark x1="28359" y1="62031" x2="35313" y2="65078"/>
                        <a14:backgroundMark x1="79531" y1="59766" x2="82813" y2="57656"/>
                        <a14:backgroundMark x1="88359" y1="48203" x2="88125" y2="42734"/>
                        <a14:backgroundMark x1="79688" y1="38203" x2="71797" y2="36719"/>
                        <a14:backgroundMark x1="75625" y1="48984" x2="75625" y2="48984"/>
                        <a14:backgroundMark x1="36172" y1="48750" x2="36172" y2="48750"/>
                        <a14:backgroundMark x1="24219" y1="36719" x2="24219" y2="36719"/>
                        <a14:backgroundMark x1="22109" y1="37734" x2="21328" y2="40859"/>
                        <a14:backgroundMark x1="11953" y1="48047" x2="11016" y2="50859"/>
                        <a14:backgroundMark x1="21875" y1="57813" x2="23906" y2="62734"/>
                        <a14:backgroundMark x1="7422" y1="51250" x2="7656" y2="52812"/>
                        <a14:backgroundMark x1="6875" y1="50781" x2="6875" y2="50781"/>
                        <a14:backgroundMark x1="7187" y1="53203" x2="7187" y2="53203"/>
                        <a14:backgroundMark x1="7109" y1="52656" x2="7109" y2="52656"/>
                        <a14:backgroundMark x1="7422" y1="53359" x2="7422" y2="53359"/>
                        <a14:backgroundMark x1="7266" y1="53047" x2="7266" y2="53047"/>
                        <a14:backgroundMark x1="7422" y1="53828" x2="7422" y2="53828"/>
                        <a14:backgroundMark x1="7187" y1="53594" x2="7187" y2="53594"/>
                        <a14:backgroundMark x1="6797" y1="51250" x2="6797" y2="51250"/>
                        <a14:backgroundMark x1="6875" y1="51094" x2="6875" y2="51094"/>
                        <a14:backgroundMark x1="6875" y1="50625" x2="6875" y2="50625"/>
                        <a14:backgroundMark x1="6797" y1="51016" x2="6797" y2="51016"/>
                        <a14:backgroundMark x1="7266" y1="53750" x2="7266" y2="53750"/>
                        <a14:backgroundMark x1="7344" y1="53359" x2="7344" y2="53359"/>
                        <a14:backgroundMark x1="7422" y1="53594" x2="7422" y2="53594"/>
                        <a14:backgroundMark x1="7187" y1="53438" x2="7187" y2="53438"/>
                        <a14:backgroundMark x1="6875" y1="50781" x2="6875" y2="50781"/>
                        <a14:backgroundMark x1="6719" y1="50469" x2="6719" y2="50469"/>
                        <a14:backgroundMark x1="6797" y1="50859" x2="6797" y2="50859"/>
                        <a14:backgroundMark x1="6719" y1="51484" x2="6719" y2="51484"/>
                        <a14:backgroundMark x1="6953" y1="51563" x2="6953" y2="51563"/>
                        <a14:backgroundMark x1="6875" y1="51328" x2="6875" y2="51328"/>
                        <a14:backgroundMark x1="7187" y1="53594" x2="7187" y2="53594"/>
                        <a14:backgroundMark x1="7422" y1="53594" x2="7422" y2="53594"/>
                        <a14:backgroundMark x1="7344" y1="53438" x2="7344" y2="53438"/>
                        <a14:backgroundMark x1="7422" y1="53594" x2="7422" y2="53594"/>
                        <a14:backgroundMark x1="7187" y1="53281" x2="7187" y2="53281"/>
                        <a14:backgroundMark x1="7344" y1="53672" x2="7344" y2="53672"/>
                        <a14:backgroundMark x1="6797" y1="50625" x2="6797" y2="50625"/>
                        <a14:backgroundMark x1="6797" y1="51172" x2="6797" y2="51172"/>
                        <a14:backgroundMark x1="6953" y1="51484" x2="6953" y2="5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6" t="22665" r="3891" b="22720"/>
          <a:stretch/>
        </p:blipFill>
        <p:spPr bwMode="auto">
          <a:xfrm>
            <a:off x="4759928" y="5656315"/>
            <a:ext cx="882597" cy="5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2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9F7C017-1498-4B8C-A97E-5B9C3BCB8F2D}"/>
              </a:ext>
            </a:extLst>
          </p:cNvPr>
          <p:cNvGrpSpPr/>
          <p:nvPr/>
        </p:nvGrpSpPr>
        <p:grpSpPr>
          <a:xfrm>
            <a:off x="656691" y="1374977"/>
            <a:ext cx="10902162" cy="3846165"/>
            <a:chOff x="656691" y="1547600"/>
            <a:chExt cx="10902162" cy="3846165"/>
          </a:xfr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B2B2ADE9-D1D6-41BF-8D9B-A7EAF52E7793}"/>
                </a:ext>
              </a:extLst>
            </p:cNvPr>
            <p:cNvSpPr/>
            <p:nvPr/>
          </p:nvSpPr>
          <p:spPr>
            <a:xfrm>
              <a:off x="656691" y="1547600"/>
              <a:ext cx="3129944" cy="1881399"/>
            </a:xfrm>
            <a:prstGeom prst="roundRect">
              <a:avLst>
                <a:gd name="adj" fmla="val 795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6D8E2AC9-F456-4C13-AF15-ACDE10E84802}"/>
                </a:ext>
              </a:extLst>
            </p:cNvPr>
            <p:cNvSpPr/>
            <p:nvPr/>
          </p:nvSpPr>
          <p:spPr>
            <a:xfrm>
              <a:off x="3893549" y="1547600"/>
              <a:ext cx="7641759" cy="1881399"/>
            </a:xfrm>
            <a:prstGeom prst="roundRect">
              <a:avLst>
                <a:gd name="adj" fmla="val 610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: скругленные углы 33">
              <a:extLst>
                <a:ext uri="{FF2B5EF4-FFF2-40B4-BE49-F238E27FC236}">
                  <a16:creationId xmlns:a16="http://schemas.microsoft.com/office/drawing/2014/main" id="{3658E932-28A6-4490-932D-A8E20CB3618A}"/>
                </a:ext>
              </a:extLst>
            </p:cNvPr>
            <p:cNvSpPr/>
            <p:nvPr/>
          </p:nvSpPr>
          <p:spPr>
            <a:xfrm>
              <a:off x="677250" y="3512366"/>
              <a:ext cx="3109385" cy="1881399"/>
            </a:xfrm>
            <a:prstGeom prst="roundRect">
              <a:avLst>
                <a:gd name="adj" fmla="val 53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B68275FE-0736-4913-B58E-C0C4A5B4FDC2}"/>
                </a:ext>
              </a:extLst>
            </p:cNvPr>
            <p:cNvSpPr/>
            <p:nvPr/>
          </p:nvSpPr>
          <p:spPr>
            <a:xfrm>
              <a:off x="3874184" y="3512365"/>
              <a:ext cx="7684669" cy="1881399"/>
            </a:xfrm>
            <a:prstGeom prst="roundRect">
              <a:avLst>
                <a:gd name="adj" fmla="val 5326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Title 14">
            <a:extLst>
              <a:ext uri="{FF2B5EF4-FFF2-40B4-BE49-F238E27FC236}">
                <a16:creationId xmlns:a16="http://schemas.microsoft.com/office/drawing/2014/main" id="{50456D80-C1FC-4822-948B-DA68BAB9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3" y="226446"/>
            <a:ext cx="7641759" cy="999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FAST FACTS – 2024 AGRIFOOD PRODUCTION SNAPSHOT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6508E9-28EF-40C2-8DA0-3E96E4531487}"/>
              </a:ext>
            </a:extLst>
          </p:cNvPr>
          <p:cNvSpPr/>
          <p:nvPr/>
        </p:nvSpPr>
        <p:spPr>
          <a:xfrm>
            <a:off x="656691" y="404581"/>
            <a:ext cx="92692" cy="626636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EBC93AB0-1F20-4F75-BCA9-ADF3F8C1A86B}"/>
              </a:ext>
            </a:extLst>
          </p:cNvPr>
          <p:cNvSpPr/>
          <p:nvPr/>
        </p:nvSpPr>
        <p:spPr>
          <a:xfrm>
            <a:off x="1051411" y="1588245"/>
            <a:ext cx="1158527" cy="69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25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8B159B32-7849-4DE3-8B64-F2F067647C26}"/>
              </a:ext>
            </a:extLst>
          </p:cNvPr>
          <p:cNvSpPr/>
          <p:nvPr/>
        </p:nvSpPr>
        <p:spPr>
          <a:xfrm>
            <a:off x="2410909" y="1750330"/>
            <a:ext cx="124858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GDP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EF9811A6-AB03-4D16-B09F-BE518BE0456A}"/>
              </a:ext>
            </a:extLst>
          </p:cNvPr>
          <p:cNvSpPr/>
          <p:nvPr/>
        </p:nvSpPr>
        <p:spPr>
          <a:xfrm>
            <a:off x="1051411" y="2349649"/>
            <a:ext cx="1158527" cy="693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26</a:t>
            </a: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D42B6DDC-6358-4A1B-A0FE-2DFC82C654BD}"/>
              </a:ext>
            </a:extLst>
          </p:cNvPr>
          <p:cNvSpPr/>
          <p:nvPr/>
        </p:nvSpPr>
        <p:spPr>
          <a:xfrm>
            <a:off x="2410909" y="2511734"/>
            <a:ext cx="128166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National employment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5BB93B-70AD-4880-AFA3-1BA36C8CFCBC}"/>
              </a:ext>
            </a:extLst>
          </p:cNvPr>
          <p:cNvSpPr txBox="1"/>
          <p:nvPr/>
        </p:nvSpPr>
        <p:spPr>
          <a:xfrm>
            <a:off x="1938360" y="2415257"/>
            <a:ext cx="34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 Medium" pitchFamily="2" charset="-52"/>
                <a:cs typeface="Segoe UI Light" panose="020B0502040204020203" pitchFamily="34" charset="0"/>
              </a:rPr>
              <a:t>%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7B3893-81EE-49FD-8F48-030962295F3D}"/>
              </a:ext>
            </a:extLst>
          </p:cNvPr>
          <p:cNvSpPr txBox="1"/>
          <p:nvPr/>
        </p:nvSpPr>
        <p:spPr>
          <a:xfrm>
            <a:off x="1938360" y="1651531"/>
            <a:ext cx="34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 Medium" pitchFamily="2" charset="-52"/>
                <a:cs typeface="Segoe UI Light" panose="020B0502040204020203" pitchFamily="34" charset="0"/>
              </a:rPr>
              <a:t>%</a:t>
            </a:r>
            <a:endParaRPr lang="ru-RU" dirty="0"/>
          </a:p>
        </p:txBody>
      </p:sp>
      <p:pic>
        <p:nvPicPr>
          <p:cNvPr id="1026" name="Picture 2" descr="Gdp ">
            <a:extLst>
              <a:ext uri="{FF2B5EF4-FFF2-40B4-BE49-F238E27FC236}">
                <a16:creationId xmlns:a16="http://schemas.microsoft.com/office/drawing/2014/main" id="{8947A18D-7417-4461-952C-B3874959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7" y="1777855"/>
            <a:ext cx="381241" cy="3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llenge ">
            <a:extLst>
              <a:ext uri="{FF2B5EF4-FFF2-40B4-BE49-F238E27FC236}">
                <a16:creationId xmlns:a16="http://schemas.microsoft.com/office/drawing/2014/main" id="{8C240331-9AFB-4CCD-A2A0-7E5164A56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5" y="2505345"/>
            <a:ext cx="381241" cy="38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ese ">
            <a:extLst>
              <a:ext uri="{FF2B5EF4-FFF2-40B4-BE49-F238E27FC236}">
                <a16:creationId xmlns:a16="http://schemas.microsoft.com/office/drawing/2014/main" id="{72116B4C-0DC4-4D4E-BBC5-F44522C6D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69" y="1894116"/>
            <a:ext cx="450438" cy="45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">
            <a:extLst>
              <a:ext uri="{FF2B5EF4-FFF2-40B4-BE49-F238E27FC236}">
                <a16:creationId xmlns:a16="http://schemas.microsoft.com/office/drawing/2014/main" id="{C26E1840-567E-4706-BD17-890AC300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30" y="1873860"/>
            <a:ext cx="446875" cy="4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" name="Rectangle 36">
            <a:extLst>
              <a:ext uri="{FF2B5EF4-FFF2-40B4-BE49-F238E27FC236}">
                <a16:creationId xmlns:a16="http://schemas.microsoft.com/office/drawing/2014/main" id="{1196AE72-EDBA-42A0-BF9F-1FF143D930C8}"/>
              </a:ext>
            </a:extLst>
          </p:cNvPr>
          <p:cNvSpPr/>
          <p:nvPr/>
        </p:nvSpPr>
        <p:spPr>
          <a:xfrm>
            <a:off x="1217584" y="3573877"/>
            <a:ext cx="1061771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4,0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E9A7FFA2-8DB2-4499-9019-CF065A360291}"/>
              </a:ext>
            </a:extLst>
          </p:cNvPr>
          <p:cNvSpPr txBox="1"/>
          <p:nvPr/>
        </p:nvSpPr>
        <p:spPr>
          <a:xfrm>
            <a:off x="2105345" y="3498971"/>
            <a:ext cx="340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Montserrat Medium" pitchFamily="2" charset="-52"/>
                <a:cs typeface="Segoe UI Light" panose="020B0502040204020203" pitchFamily="34" charset="0"/>
              </a:rPr>
              <a:t>%</a:t>
            </a:r>
            <a:endParaRPr lang="ru-RU" dirty="0"/>
          </a:p>
        </p:txBody>
      </p:sp>
      <p:sp>
        <p:nvSpPr>
          <p:cNvPr id="183" name="Rectangle 36">
            <a:extLst>
              <a:ext uri="{FF2B5EF4-FFF2-40B4-BE49-F238E27FC236}">
                <a16:creationId xmlns:a16="http://schemas.microsoft.com/office/drawing/2014/main" id="{F1D4B12B-6DD7-46B7-B3E2-5A97B372E541}"/>
              </a:ext>
            </a:extLst>
          </p:cNvPr>
          <p:cNvSpPr/>
          <p:nvPr/>
        </p:nvSpPr>
        <p:spPr>
          <a:xfrm>
            <a:off x="1220899" y="4221863"/>
            <a:ext cx="1058456" cy="6980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2.8</a:t>
            </a:r>
            <a:endParaRPr lang="ru-RU" sz="44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184" name="Rectangle 36">
            <a:extLst>
              <a:ext uri="{FF2B5EF4-FFF2-40B4-BE49-F238E27FC236}">
                <a16:creationId xmlns:a16="http://schemas.microsoft.com/office/drawing/2014/main" id="{AF60DA42-CF13-46A3-AE52-22CA253C9752}"/>
              </a:ext>
            </a:extLst>
          </p:cNvPr>
          <p:cNvSpPr/>
          <p:nvPr/>
        </p:nvSpPr>
        <p:spPr>
          <a:xfrm>
            <a:off x="2490722" y="3767004"/>
            <a:ext cx="10617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Growth annually</a:t>
            </a:r>
          </a:p>
        </p:txBody>
      </p:sp>
      <p:sp>
        <p:nvSpPr>
          <p:cNvPr id="185" name="Rectangle 36">
            <a:extLst>
              <a:ext uri="{FF2B5EF4-FFF2-40B4-BE49-F238E27FC236}">
                <a16:creationId xmlns:a16="http://schemas.microsoft.com/office/drawing/2014/main" id="{490390F1-BE5A-4592-9726-2E3561AFF105}"/>
              </a:ext>
            </a:extLst>
          </p:cNvPr>
          <p:cNvSpPr/>
          <p:nvPr/>
        </p:nvSpPr>
        <p:spPr>
          <a:xfrm>
            <a:off x="2490722" y="4482552"/>
            <a:ext cx="106177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Meat</a:t>
            </a:r>
          </a:p>
        </p:txBody>
      </p:sp>
      <p:sp>
        <p:nvSpPr>
          <p:cNvPr id="186" name="Rectangle 36">
            <a:extLst>
              <a:ext uri="{FF2B5EF4-FFF2-40B4-BE49-F238E27FC236}">
                <a16:creationId xmlns:a16="http://schemas.microsoft.com/office/drawing/2014/main" id="{B3807431-8B7E-491A-B3A9-B6E07A59701C}"/>
              </a:ext>
            </a:extLst>
          </p:cNvPr>
          <p:cNvSpPr/>
          <p:nvPr/>
        </p:nvSpPr>
        <p:spPr>
          <a:xfrm>
            <a:off x="1207263" y="4873223"/>
            <a:ext cx="1061771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mln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. t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8B7E194-CA4E-4206-945D-4789784D0994}"/>
              </a:ext>
            </a:extLst>
          </p:cNvPr>
          <p:cNvGrpSpPr/>
          <p:nvPr/>
        </p:nvGrpSpPr>
        <p:grpSpPr>
          <a:xfrm>
            <a:off x="6466588" y="1747580"/>
            <a:ext cx="1158527" cy="1109165"/>
            <a:chOff x="6557366" y="1920203"/>
            <a:chExt cx="1158527" cy="1109165"/>
          </a:xfrm>
        </p:grpSpPr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EFC3C11C-24A1-4B25-B561-0C3F64E5BA0A}"/>
                </a:ext>
              </a:extLst>
            </p:cNvPr>
            <p:cNvSpPr/>
            <p:nvPr/>
          </p:nvSpPr>
          <p:spPr>
            <a:xfrm>
              <a:off x="6557366" y="1920203"/>
              <a:ext cx="1158527" cy="6935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9.0</a:t>
              </a:r>
              <a:endParaRPr lang="ru-RU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endParaRPr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F4D9A6D4-35A9-48F2-9640-0746E8715DD2}"/>
                </a:ext>
              </a:extLst>
            </p:cNvPr>
            <p:cNvSpPr/>
            <p:nvPr/>
          </p:nvSpPr>
          <p:spPr>
            <a:xfrm>
              <a:off x="6615689" y="2844702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cereal</a:t>
              </a:r>
            </a:p>
          </p:txBody>
        </p:sp>
        <p:sp>
          <p:nvSpPr>
            <p:cNvPr id="187" name="Rectangle 36">
              <a:extLst>
                <a:ext uri="{FF2B5EF4-FFF2-40B4-BE49-F238E27FC236}">
                  <a16:creationId xmlns:a16="http://schemas.microsoft.com/office/drawing/2014/main" id="{0111CB1A-03E5-464D-8441-9C7D80B73615}"/>
                </a:ext>
              </a:extLst>
            </p:cNvPr>
            <p:cNvSpPr/>
            <p:nvPr/>
          </p:nvSpPr>
          <p:spPr>
            <a:xfrm>
              <a:off x="6615689" y="2627544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mln.t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80CCDF3-01A1-4152-848D-6604A5AE6B6D}"/>
              </a:ext>
            </a:extLst>
          </p:cNvPr>
          <p:cNvGrpSpPr/>
          <p:nvPr/>
        </p:nvGrpSpPr>
        <p:grpSpPr>
          <a:xfrm>
            <a:off x="4726264" y="1751875"/>
            <a:ext cx="1158527" cy="1109165"/>
            <a:chOff x="4726264" y="1924498"/>
            <a:chExt cx="1158527" cy="1109165"/>
          </a:xfrm>
        </p:grpSpPr>
        <p:sp>
          <p:nvSpPr>
            <p:cNvPr id="21" name="Rectangle 36">
              <a:extLst>
                <a:ext uri="{FF2B5EF4-FFF2-40B4-BE49-F238E27FC236}">
                  <a16:creationId xmlns:a16="http://schemas.microsoft.com/office/drawing/2014/main" id="{0B4D26A1-319F-4C91-8D06-6A55A36576F3}"/>
                </a:ext>
              </a:extLst>
            </p:cNvPr>
            <p:cNvSpPr/>
            <p:nvPr/>
          </p:nvSpPr>
          <p:spPr>
            <a:xfrm>
              <a:off x="4726264" y="1924498"/>
              <a:ext cx="1158527" cy="6980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12.0</a:t>
              </a:r>
            </a:p>
          </p:txBody>
        </p:sp>
        <p:sp>
          <p:nvSpPr>
            <p:cNvPr id="22" name="Rectangle 36">
              <a:extLst>
                <a:ext uri="{FF2B5EF4-FFF2-40B4-BE49-F238E27FC236}">
                  <a16:creationId xmlns:a16="http://schemas.microsoft.com/office/drawing/2014/main" id="{47E6C856-69EB-4D34-843C-91E1969C7DDD}"/>
                </a:ext>
              </a:extLst>
            </p:cNvPr>
            <p:cNvSpPr/>
            <p:nvPr/>
          </p:nvSpPr>
          <p:spPr>
            <a:xfrm>
              <a:off x="4784588" y="2848997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milk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  <p:sp>
          <p:nvSpPr>
            <p:cNvPr id="188" name="Rectangle 36">
              <a:extLst>
                <a:ext uri="{FF2B5EF4-FFF2-40B4-BE49-F238E27FC236}">
                  <a16:creationId xmlns:a16="http://schemas.microsoft.com/office/drawing/2014/main" id="{9404518E-3C19-4E4D-A5D3-CB9865FB0B40}"/>
                </a:ext>
              </a:extLst>
            </p:cNvPr>
            <p:cNvSpPr/>
            <p:nvPr/>
          </p:nvSpPr>
          <p:spPr>
            <a:xfrm>
              <a:off x="4784588" y="2627544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mln.t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1F1AEA3-2B91-4C8E-AEC2-AB1F169CAE21}"/>
              </a:ext>
            </a:extLst>
          </p:cNvPr>
          <p:cNvGrpSpPr/>
          <p:nvPr/>
        </p:nvGrpSpPr>
        <p:grpSpPr>
          <a:xfrm>
            <a:off x="8206912" y="1750444"/>
            <a:ext cx="1252454" cy="1109165"/>
            <a:chOff x="8257278" y="1924498"/>
            <a:chExt cx="1252454" cy="1109165"/>
          </a:xfrm>
        </p:grpSpPr>
        <p:sp>
          <p:nvSpPr>
            <p:cNvPr id="25" name="Rectangle 36">
              <a:extLst>
                <a:ext uri="{FF2B5EF4-FFF2-40B4-BE49-F238E27FC236}">
                  <a16:creationId xmlns:a16="http://schemas.microsoft.com/office/drawing/2014/main" id="{A74B6B33-23DA-45BA-8DE6-845ECF458A03}"/>
                </a:ext>
              </a:extLst>
            </p:cNvPr>
            <p:cNvSpPr/>
            <p:nvPr/>
          </p:nvSpPr>
          <p:spPr>
            <a:xfrm>
              <a:off x="8257278" y="1924498"/>
              <a:ext cx="1252454" cy="6980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16.0</a:t>
              </a:r>
              <a:endParaRPr lang="ru-RU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endParaRPr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CC63D42F-93A1-46A4-94CB-C9CB3E5CC424}"/>
                </a:ext>
              </a:extLst>
            </p:cNvPr>
            <p:cNvSpPr/>
            <p:nvPr/>
          </p:nvSpPr>
          <p:spPr>
            <a:xfrm>
              <a:off x="8315601" y="2848997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vegetables</a:t>
              </a:r>
            </a:p>
          </p:txBody>
        </p:sp>
        <p:sp>
          <p:nvSpPr>
            <p:cNvPr id="189" name="Rectangle 36">
              <a:extLst>
                <a:ext uri="{FF2B5EF4-FFF2-40B4-BE49-F238E27FC236}">
                  <a16:creationId xmlns:a16="http://schemas.microsoft.com/office/drawing/2014/main" id="{974720CA-EEB2-4BC2-B231-8923711D0F50}"/>
                </a:ext>
              </a:extLst>
            </p:cNvPr>
            <p:cNvSpPr/>
            <p:nvPr/>
          </p:nvSpPr>
          <p:spPr>
            <a:xfrm>
              <a:off x="8303509" y="2627544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mln.t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</p:grp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8BED74D0-7F03-4268-BFDA-E0A927220DCF}"/>
              </a:ext>
            </a:extLst>
          </p:cNvPr>
          <p:cNvSpPr/>
          <p:nvPr/>
        </p:nvSpPr>
        <p:spPr>
          <a:xfrm>
            <a:off x="656691" y="5318746"/>
            <a:ext cx="10902162" cy="1134673"/>
          </a:xfrm>
          <a:prstGeom prst="roundRect">
            <a:avLst>
              <a:gd name="adj" fmla="val 10981"/>
            </a:avLst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645E505-8577-4EF1-BBA0-886919521858}"/>
              </a:ext>
            </a:extLst>
          </p:cNvPr>
          <p:cNvGrpSpPr/>
          <p:nvPr/>
        </p:nvGrpSpPr>
        <p:grpSpPr>
          <a:xfrm>
            <a:off x="9947236" y="1749012"/>
            <a:ext cx="1158527" cy="1109165"/>
            <a:chOff x="9947236" y="1924498"/>
            <a:chExt cx="1158527" cy="1109165"/>
          </a:xfrm>
        </p:grpSpPr>
        <p:sp>
          <p:nvSpPr>
            <p:cNvPr id="27" name="Rectangle 36">
              <a:extLst>
                <a:ext uri="{FF2B5EF4-FFF2-40B4-BE49-F238E27FC236}">
                  <a16:creationId xmlns:a16="http://schemas.microsoft.com/office/drawing/2014/main" id="{ED2F45CB-514E-4A67-B93C-4B87924D01DB}"/>
                </a:ext>
              </a:extLst>
            </p:cNvPr>
            <p:cNvSpPr/>
            <p:nvPr/>
          </p:nvSpPr>
          <p:spPr>
            <a:xfrm>
              <a:off x="9947236" y="1924498"/>
              <a:ext cx="1158527" cy="6935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4.0</a:t>
              </a:r>
              <a:endParaRPr lang="ru-RU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endParaRPr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95F15B8A-0B05-485F-AD03-0D9677123E17}"/>
                </a:ext>
              </a:extLst>
            </p:cNvPr>
            <p:cNvSpPr/>
            <p:nvPr/>
          </p:nvSpPr>
          <p:spPr>
            <a:xfrm>
              <a:off x="10005559" y="2848997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potatoes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  <p:sp>
          <p:nvSpPr>
            <p:cNvPr id="190" name="Rectangle 36">
              <a:extLst>
                <a:ext uri="{FF2B5EF4-FFF2-40B4-BE49-F238E27FC236}">
                  <a16:creationId xmlns:a16="http://schemas.microsoft.com/office/drawing/2014/main" id="{52A10886-3439-4A17-9FF2-E0EE3D1C263F}"/>
                </a:ext>
              </a:extLst>
            </p:cNvPr>
            <p:cNvSpPr/>
            <p:nvPr/>
          </p:nvSpPr>
          <p:spPr>
            <a:xfrm>
              <a:off x="10030772" y="2627544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mln.t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</p:grpSp>
      <p:grpSp>
        <p:nvGrpSpPr>
          <p:cNvPr id="195" name="Группа 194">
            <a:extLst>
              <a:ext uri="{FF2B5EF4-FFF2-40B4-BE49-F238E27FC236}">
                <a16:creationId xmlns:a16="http://schemas.microsoft.com/office/drawing/2014/main" id="{419613DB-291B-4BE0-92FB-C7FE8EA0207F}"/>
              </a:ext>
            </a:extLst>
          </p:cNvPr>
          <p:cNvGrpSpPr/>
          <p:nvPr/>
        </p:nvGrpSpPr>
        <p:grpSpPr>
          <a:xfrm>
            <a:off x="6466588" y="3646402"/>
            <a:ext cx="1158527" cy="1109165"/>
            <a:chOff x="6557366" y="1920203"/>
            <a:chExt cx="1158527" cy="1109165"/>
          </a:xfrm>
        </p:grpSpPr>
        <p:sp>
          <p:nvSpPr>
            <p:cNvPr id="196" name="Rectangle 36">
              <a:extLst>
                <a:ext uri="{FF2B5EF4-FFF2-40B4-BE49-F238E27FC236}">
                  <a16:creationId xmlns:a16="http://schemas.microsoft.com/office/drawing/2014/main" id="{E5CF7ED8-0E93-4E82-A189-9CE2B0CA6225}"/>
                </a:ext>
              </a:extLst>
            </p:cNvPr>
            <p:cNvSpPr/>
            <p:nvPr/>
          </p:nvSpPr>
          <p:spPr>
            <a:xfrm>
              <a:off x="6557366" y="1920203"/>
              <a:ext cx="1158527" cy="6935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3.0</a:t>
              </a:r>
              <a:endParaRPr lang="ru-RU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endParaRPr>
            </a:p>
          </p:txBody>
        </p:sp>
        <p:sp>
          <p:nvSpPr>
            <p:cNvPr id="197" name="Rectangle 36">
              <a:extLst>
                <a:ext uri="{FF2B5EF4-FFF2-40B4-BE49-F238E27FC236}">
                  <a16:creationId xmlns:a16="http://schemas.microsoft.com/office/drawing/2014/main" id="{07784EFB-B1BC-4941-98B6-C940A31132F7}"/>
                </a:ext>
              </a:extLst>
            </p:cNvPr>
            <p:cNvSpPr/>
            <p:nvPr/>
          </p:nvSpPr>
          <p:spPr>
            <a:xfrm>
              <a:off x="6615689" y="2844702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melons</a:t>
              </a:r>
            </a:p>
          </p:txBody>
        </p:sp>
        <p:sp>
          <p:nvSpPr>
            <p:cNvPr id="198" name="Rectangle 36">
              <a:extLst>
                <a:ext uri="{FF2B5EF4-FFF2-40B4-BE49-F238E27FC236}">
                  <a16:creationId xmlns:a16="http://schemas.microsoft.com/office/drawing/2014/main" id="{FA9821F8-B857-4ABC-8298-A737E7556AAE}"/>
                </a:ext>
              </a:extLst>
            </p:cNvPr>
            <p:cNvSpPr/>
            <p:nvPr/>
          </p:nvSpPr>
          <p:spPr>
            <a:xfrm>
              <a:off x="6615689" y="2627544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mln.t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B199638E-B9FC-4ECB-8C19-6106D971B1BA}"/>
              </a:ext>
            </a:extLst>
          </p:cNvPr>
          <p:cNvGrpSpPr/>
          <p:nvPr/>
        </p:nvGrpSpPr>
        <p:grpSpPr>
          <a:xfrm>
            <a:off x="4630771" y="3650697"/>
            <a:ext cx="1349512" cy="1109165"/>
            <a:chOff x="4630771" y="1924498"/>
            <a:chExt cx="1349512" cy="1109165"/>
          </a:xfrm>
        </p:grpSpPr>
        <p:sp>
          <p:nvSpPr>
            <p:cNvPr id="200" name="Rectangle 36">
              <a:extLst>
                <a:ext uri="{FF2B5EF4-FFF2-40B4-BE49-F238E27FC236}">
                  <a16:creationId xmlns:a16="http://schemas.microsoft.com/office/drawing/2014/main" id="{A0FC3C6C-697B-43A7-9E2A-EE49A84B2E2A}"/>
                </a:ext>
              </a:extLst>
            </p:cNvPr>
            <p:cNvSpPr/>
            <p:nvPr/>
          </p:nvSpPr>
          <p:spPr>
            <a:xfrm>
              <a:off x="4726264" y="1924498"/>
              <a:ext cx="1158527" cy="6980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5.0</a:t>
              </a:r>
            </a:p>
          </p:txBody>
        </p:sp>
        <p:sp>
          <p:nvSpPr>
            <p:cNvPr id="201" name="Rectangle 36">
              <a:extLst>
                <a:ext uri="{FF2B5EF4-FFF2-40B4-BE49-F238E27FC236}">
                  <a16:creationId xmlns:a16="http://schemas.microsoft.com/office/drawing/2014/main" id="{78A78278-4AD2-4FD4-AC35-A591D17A3A5B}"/>
                </a:ext>
              </a:extLst>
            </p:cNvPr>
            <p:cNvSpPr/>
            <p:nvPr/>
          </p:nvSpPr>
          <p:spPr>
            <a:xfrm>
              <a:off x="4630771" y="2848997"/>
              <a:ext cx="134951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fruits &amp; berries 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  <p:sp>
          <p:nvSpPr>
            <p:cNvPr id="202" name="Rectangle 36">
              <a:extLst>
                <a:ext uri="{FF2B5EF4-FFF2-40B4-BE49-F238E27FC236}">
                  <a16:creationId xmlns:a16="http://schemas.microsoft.com/office/drawing/2014/main" id="{83D1A46B-EE88-4FD2-969E-7454DEB694C7}"/>
                </a:ext>
              </a:extLst>
            </p:cNvPr>
            <p:cNvSpPr/>
            <p:nvPr/>
          </p:nvSpPr>
          <p:spPr>
            <a:xfrm>
              <a:off x="4784588" y="2627544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mln.t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</p:grpSp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id="{7C1887DE-2C52-4F13-B4F8-43E9446CBDCE}"/>
              </a:ext>
            </a:extLst>
          </p:cNvPr>
          <p:cNvGrpSpPr/>
          <p:nvPr/>
        </p:nvGrpSpPr>
        <p:grpSpPr>
          <a:xfrm>
            <a:off x="8206912" y="3649266"/>
            <a:ext cx="1158527" cy="1109165"/>
            <a:chOff x="8257278" y="1924498"/>
            <a:chExt cx="1158527" cy="1109165"/>
          </a:xfrm>
        </p:grpSpPr>
        <p:sp>
          <p:nvSpPr>
            <p:cNvPr id="204" name="Rectangle 36">
              <a:extLst>
                <a:ext uri="{FF2B5EF4-FFF2-40B4-BE49-F238E27FC236}">
                  <a16:creationId xmlns:a16="http://schemas.microsoft.com/office/drawing/2014/main" id="{78E0AC9C-AC2A-44E6-B20F-8F2A96F6935D}"/>
                </a:ext>
              </a:extLst>
            </p:cNvPr>
            <p:cNvSpPr/>
            <p:nvPr/>
          </p:nvSpPr>
          <p:spPr>
            <a:xfrm>
              <a:off x="8257278" y="1924498"/>
              <a:ext cx="1158527" cy="69350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2.0</a:t>
              </a:r>
              <a:endParaRPr lang="ru-RU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endParaRPr>
            </a:p>
          </p:txBody>
        </p:sp>
        <p:sp>
          <p:nvSpPr>
            <p:cNvPr id="205" name="Rectangle 36">
              <a:extLst>
                <a:ext uri="{FF2B5EF4-FFF2-40B4-BE49-F238E27FC236}">
                  <a16:creationId xmlns:a16="http://schemas.microsoft.com/office/drawing/2014/main" id="{E2FAA8E2-7665-43C3-9D3B-D9F8C09FD41E}"/>
                </a:ext>
              </a:extLst>
            </p:cNvPr>
            <p:cNvSpPr/>
            <p:nvPr/>
          </p:nvSpPr>
          <p:spPr>
            <a:xfrm>
              <a:off x="8315601" y="2848997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grapes</a:t>
              </a:r>
            </a:p>
          </p:txBody>
        </p:sp>
        <p:sp>
          <p:nvSpPr>
            <p:cNvPr id="206" name="Rectangle 36">
              <a:extLst>
                <a:ext uri="{FF2B5EF4-FFF2-40B4-BE49-F238E27FC236}">
                  <a16:creationId xmlns:a16="http://schemas.microsoft.com/office/drawing/2014/main" id="{6D637331-7E50-47A2-B22C-1564B9ACBA58}"/>
                </a:ext>
              </a:extLst>
            </p:cNvPr>
            <p:cNvSpPr/>
            <p:nvPr/>
          </p:nvSpPr>
          <p:spPr>
            <a:xfrm>
              <a:off x="8303509" y="2627544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mln.t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</p:grpSp>
      <p:grpSp>
        <p:nvGrpSpPr>
          <p:cNvPr id="207" name="Группа 206">
            <a:extLst>
              <a:ext uri="{FF2B5EF4-FFF2-40B4-BE49-F238E27FC236}">
                <a16:creationId xmlns:a16="http://schemas.microsoft.com/office/drawing/2014/main" id="{79AC9955-7D9E-46BE-A15D-D7D2F2B7E729}"/>
              </a:ext>
            </a:extLst>
          </p:cNvPr>
          <p:cNvGrpSpPr/>
          <p:nvPr/>
        </p:nvGrpSpPr>
        <p:grpSpPr>
          <a:xfrm>
            <a:off x="9947236" y="3647834"/>
            <a:ext cx="1292264" cy="1109165"/>
            <a:chOff x="9947236" y="1924498"/>
            <a:chExt cx="1292264" cy="1109165"/>
          </a:xfrm>
        </p:grpSpPr>
        <p:sp>
          <p:nvSpPr>
            <p:cNvPr id="208" name="Rectangle 36">
              <a:extLst>
                <a:ext uri="{FF2B5EF4-FFF2-40B4-BE49-F238E27FC236}">
                  <a16:creationId xmlns:a16="http://schemas.microsoft.com/office/drawing/2014/main" id="{2939D88A-974D-453C-93AB-8441AB3230A3}"/>
                </a:ext>
              </a:extLst>
            </p:cNvPr>
            <p:cNvSpPr/>
            <p:nvPr/>
          </p:nvSpPr>
          <p:spPr>
            <a:xfrm>
              <a:off x="9947236" y="1924498"/>
              <a:ext cx="1292264" cy="6980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sz="44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10.0</a:t>
              </a:r>
              <a:endParaRPr lang="ru-RU" sz="4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endParaRPr>
            </a:p>
          </p:txBody>
        </p:sp>
        <p:sp>
          <p:nvSpPr>
            <p:cNvPr id="209" name="Rectangle 36">
              <a:extLst>
                <a:ext uri="{FF2B5EF4-FFF2-40B4-BE49-F238E27FC236}">
                  <a16:creationId xmlns:a16="http://schemas.microsoft.com/office/drawing/2014/main" id="{460EA1BA-CF3C-4489-9564-EDF045AEE485}"/>
                </a:ext>
              </a:extLst>
            </p:cNvPr>
            <p:cNvSpPr/>
            <p:nvPr/>
          </p:nvSpPr>
          <p:spPr>
            <a:xfrm>
              <a:off x="10005559" y="2848997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eggs</a:t>
              </a:r>
              <a:endParaRPr lang="ru-RU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  <p:sp>
          <p:nvSpPr>
            <p:cNvPr id="210" name="Rectangle 36">
              <a:extLst>
                <a:ext uri="{FF2B5EF4-FFF2-40B4-BE49-F238E27FC236}">
                  <a16:creationId xmlns:a16="http://schemas.microsoft.com/office/drawing/2014/main" id="{217FD077-4A82-44F6-9706-8FB5D6484A11}"/>
                </a:ext>
              </a:extLst>
            </p:cNvPr>
            <p:cNvSpPr/>
            <p:nvPr/>
          </p:nvSpPr>
          <p:spPr>
            <a:xfrm>
              <a:off x="10030772" y="2627544"/>
              <a:ext cx="1041879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noProof="1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bln</a:t>
              </a:r>
            </a:p>
          </p:txBody>
        </p:sp>
      </p:grpSp>
      <p:pic>
        <p:nvPicPr>
          <p:cNvPr id="3074" name="Picture 2" descr="Wheat ">
            <a:extLst>
              <a:ext uri="{FF2B5EF4-FFF2-40B4-BE49-F238E27FC236}">
                <a16:creationId xmlns:a16="http://schemas.microsoft.com/office/drawing/2014/main" id="{38639084-9B28-4BE5-B0AD-59EFE807C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77" y="1849020"/>
            <a:ext cx="495534" cy="4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tato ">
            <a:extLst>
              <a:ext uri="{FF2B5EF4-FFF2-40B4-BE49-F238E27FC236}">
                <a16:creationId xmlns:a16="http://schemas.microsoft.com/office/drawing/2014/main" id="{18FAB7A6-27F5-4CE5-A762-3CA22940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91" y="1839611"/>
            <a:ext cx="487868" cy="48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sket ">
            <a:extLst>
              <a:ext uri="{FF2B5EF4-FFF2-40B4-BE49-F238E27FC236}">
                <a16:creationId xmlns:a16="http://schemas.microsoft.com/office/drawing/2014/main" id="{829912EC-4EAA-4B5D-A20E-D90D5B8FD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136" y="3766294"/>
            <a:ext cx="478459" cy="4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elon ">
            <a:extLst>
              <a:ext uri="{FF2B5EF4-FFF2-40B4-BE49-F238E27FC236}">
                <a16:creationId xmlns:a16="http://schemas.microsoft.com/office/drawing/2014/main" id="{1E96C50F-CA96-4C70-AC55-58CB4492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83" y="3792733"/>
            <a:ext cx="487708" cy="4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ape ">
            <a:extLst>
              <a:ext uri="{FF2B5EF4-FFF2-40B4-BE49-F238E27FC236}">
                <a16:creationId xmlns:a16="http://schemas.microsoft.com/office/drawing/2014/main" id="{65FBF2E4-A28C-4FF0-A90B-2A3D0921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35" y="3747963"/>
            <a:ext cx="526235" cy="52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oiled egg ">
            <a:extLst>
              <a:ext uri="{FF2B5EF4-FFF2-40B4-BE49-F238E27FC236}">
                <a16:creationId xmlns:a16="http://schemas.microsoft.com/office/drawing/2014/main" id="{8003DE0B-8D7D-42F2-AD7D-3A41CF47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527" y="3755485"/>
            <a:ext cx="487709" cy="4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venue ">
            <a:extLst>
              <a:ext uri="{FF2B5EF4-FFF2-40B4-BE49-F238E27FC236}">
                <a16:creationId xmlns:a16="http://schemas.microsoft.com/office/drawing/2014/main" id="{A1D5F7F6-C2BE-4904-96AB-95939E8F0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9" y="3766294"/>
            <a:ext cx="365410" cy="3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Meat ">
            <a:extLst>
              <a:ext uri="{FF2B5EF4-FFF2-40B4-BE49-F238E27FC236}">
                <a16:creationId xmlns:a16="http://schemas.microsoft.com/office/drawing/2014/main" id="{AB4838D1-96D7-4FE5-B1E2-925700F3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9" y="4443213"/>
            <a:ext cx="339895" cy="3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Lactalis - Wikipedia">
            <a:extLst>
              <a:ext uri="{FF2B5EF4-FFF2-40B4-BE49-F238E27FC236}">
                <a16:creationId xmlns:a16="http://schemas.microsoft.com/office/drawing/2014/main" id="{AC7A7617-956A-4FD9-A4B0-018E38D0C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42" y="5607020"/>
            <a:ext cx="1792988" cy="59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Invest In Kazakhstan | COCA-COLA IÇECEK | Success Story">
            <a:extLst>
              <a:ext uri="{FF2B5EF4-FFF2-40B4-BE49-F238E27FC236}">
                <a16:creationId xmlns:a16="http://schemas.microsoft.com/office/drawing/2014/main" id="{72987C7E-2A79-497B-8EED-E61A2966F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16" y="5672350"/>
            <a:ext cx="2213690" cy="48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36">
            <a:extLst>
              <a:ext uri="{FF2B5EF4-FFF2-40B4-BE49-F238E27FC236}">
                <a16:creationId xmlns:a16="http://schemas.microsoft.com/office/drawing/2014/main" id="{AAED80B5-9451-4ABA-8634-1B0C6097BEE7}"/>
              </a:ext>
            </a:extLst>
          </p:cNvPr>
          <p:cNvSpPr/>
          <p:nvPr/>
        </p:nvSpPr>
        <p:spPr>
          <a:xfrm>
            <a:off x="955230" y="5599830"/>
            <a:ext cx="14556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Success stories in </a:t>
            </a:r>
            <a:r>
              <a:rPr lang="en-US" sz="1200" b="1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agrifood</a:t>
            </a:r>
            <a:r>
              <a:rPr lang="en-US" sz="1200" b="1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sector of Uzbekistan</a:t>
            </a:r>
          </a:p>
        </p:txBody>
      </p:sp>
      <p:pic>
        <p:nvPicPr>
          <p:cNvPr id="71" name="Picture 2" descr="Французская Danone откажется от подразделения по производству молочных  продуктов в России. - Darakchi.uz">
            <a:extLst>
              <a:ext uri="{FF2B5EF4-FFF2-40B4-BE49-F238E27FC236}">
                <a16:creationId xmlns:a16="http://schemas.microsoft.com/office/drawing/2014/main" id="{7DE04C6A-26EE-43CB-9C16-F35DF1E3F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grayscl/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875" r="95750">
                        <a14:foregroundMark x1="10625" y1="22889" x2="4022" y2="26189"/>
                        <a14:foregroundMark x1="1383" y1="49778" x2="1347" y2="50444"/>
                        <a14:foregroundMark x1="2559" y1="28113" x2="1383" y2="49778"/>
                        <a14:foregroundMark x1="1658" y1="59758" x2="1875" y2="63778"/>
                        <a14:foregroundMark x1="1875" y1="63778" x2="11500" y2="75556"/>
                        <a14:foregroundMark x1="91250" y1="24889" x2="91250" y2="24889"/>
                        <a14:foregroundMark x1="81375" y1="44222" x2="81375" y2="44222"/>
                        <a14:foregroundMark x1="72750" y1="45111" x2="72750" y2="45111"/>
                        <a14:foregroundMark x1="65625" y1="33333" x2="70250" y2="51778"/>
                        <a14:foregroundMark x1="70250" y1="51778" x2="81375" y2="54222"/>
                        <a14:foregroundMark x1="81375" y1="54222" x2="81875" y2="53556"/>
                        <a14:foregroundMark x1="9375" y1="31778" x2="66500" y2="30000"/>
                        <a14:foregroundMark x1="66500" y1="30000" x2="81250" y2="30444"/>
                        <a14:foregroundMark x1="81250" y1="30444" x2="89125" y2="36222"/>
                        <a14:foregroundMark x1="89125" y1="36222" x2="91875" y2="47556"/>
                        <a14:foregroundMark x1="91875" y1="47556" x2="65125" y2="66889"/>
                        <a14:foregroundMark x1="65125" y1="66889" x2="11250" y2="54222"/>
                        <a14:foregroundMark x1="11250" y1="54222" x2="5250" y2="40889"/>
                        <a14:foregroundMark x1="5250" y1="40889" x2="10625" y2="32222"/>
                        <a14:foregroundMark x1="15375" y1="33556" x2="61375" y2="37333"/>
                        <a14:foregroundMark x1="61375" y1="37333" x2="36625" y2="42444"/>
                        <a14:foregroundMark x1="36625" y1="42444" x2="20000" y2="35778"/>
                        <a14:foregroundMark x1="20000" y1="35778" x2="20000" y2="35556"/>
                        <a14:foregroundMark x1="19875" y1="45333" x2="60375" y2="47111"/>
                        <a14:foregroundMark x1="40125" y1="51333" x2="59125" y2="51778"/>
                        <a14:foregroundMark x1="20500" y1="51111" x2="38250" y2="53556"/>
                        <a14:foregroundMark x1="60000" y1="50444" x2="70125" y2="50444"/>
                        <a14:foregroundMark x1="54625" y1="54667" x2="64250" y2="54222"/>
                        <a14:foregroundMark x1="68000" y1="54444" x2="68000" y2="54444"/>
                        <a14:foregroundMark x1="71875" y1="45111" x2="71875" y2="45111"/>
                        <a14:foregroundMark x1="73375" y1="45556" x2="82500" y2="49333"/>
                        <a14:foregroundMark x1="75375" y1="32667" x2="88375" y2="54889"/>
                        <a14:foregroundMark x1="88375" y1="54889" x2="88875" y2="56667"/>
                        <a14:foregroundMark x1="95250" y1="26222" x2="95750" y2="71111"/>
                        <a14:backgroundMark x1="875" y1="49778" x2="875" y2="49778"/>
                        <a14:backgroundMark x1="750" y1="53333" x2="750" y2="53333"/>
                        <a14:backgroundMark x1="2625" y1="27333" x2="2625" y2="27333"/>
                        <a14:backgroundMark x1="2875" y1="26222" x2="2625" y2="26444"/>
                        <a14:backgroundMark x1="3625" y1="26222" x2="3500" y2="26222"/>
                        <a14:backgroundMark x1="3500" y1="26222" x2="2875" y2="26889"/>
                        <a14:backgroundMark x1="3250" y1="25111" x2="2000" y2="27333"/>
                        <a14:backgroundMark x1="1500" y1="51111" x2="1375" y2="51556"/>
                        <a14:backgroundMark x1="1375" y1="50444" x2="1375" y2="54444"/>
                        <a14:backgroundMark x1="1250" y1="54222" x2="1375" y2="59778"/>
                        <a14:backgroundMark x1="95500" y1="26444" x2="95125" y2="26000"/>
                        <a14:backgroundMark x1="95750" y1="71111" x2="95750" y2="71111"/>
                        <a14:backgroundMark x1="95500" y1="26444" x2="955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"/>
          <a:stretch/>
        </p:blipFill>
        <p:spPr bwMode="auto">
          <a:xfrm>
            <a:off x="9109818" y="5466161"/>
            <a:ext cx="1674835" cy="9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46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>
            <a:extLst>
              <a:ext uri="{FF2B5EF4-FFF2-40B4-BE49-F238E27FC236}">
                <a16:creationId xmlns:a16="http://schemas.microsoft.com/office/drawing/2014/main" id="{50456D80-C1FC-4822-948B-DA68BAB9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3" y="233153"/>
            <a:ext cx="6648367" cy="999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Public-Private Partnership (PPP)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6508E9-28EF-40C2-8DA0-3E96E4531487}"/>
              </a:ext>
            </a:extLst>
          </p:cNvPr>
          <p:cNvSpPr/>
          <p:nvPr/>
        </p:nvSpPr>
        <p:spPr>
          <a:xfrm>
            <a:off x="656691" y="404581"/>
            <a:ext cx="92692" cy="626636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7" name="Группа 266">
            <a:extLst>
              <a:ext uri="{FF2B5EF4-FFF2-40B4-BE49-F238E27FC236}">
                <a16:creationId xmlns:a16="http://schemas.microsoft.com/office/drawing/2014/main" id="{6E54EF7B-FA6D-4F8E-8214-915F7158A3B7}"/>
              </a:ext>
            </a:extLst>
          </p:cNvPr>
          <p:cNvGrpSpPr/>
          <p:nvPr/>
        </p:nvGrpSpPr>
        <p:grpSpPr>
          <a:xfrm>
            <a:off x="3877217" y="-1689814"/>
            <a:ext cx="1480116" cy="646331"/>
            <a:chOff x="1859556" y="1853863"/>
            <a:chExt cx="745673" cy="646331"/>
          </a:xfrm>
        </p:grpSpPr>
        <p:sp>
          <p:nvSpPr>
            <p:cNvPr id="268" name="TextBox 133">
              <a:extLst>
                <a:ext uri="{FF2B5EF4-FFF2-40B4-BE49-F238E27FC236}">
                  <a16:creationId xmlns:a16="http://schemas.microsoft.com/office/drawing/2014/main" id="{0DBA6BC3-92FD-4960-BCD8-B78D18125F44}"/>
                </a:ext>
              </a:extLst>
            </p:cNvPr>
            <p:cNvSpPr txBox="1"/>
            <p:nvPr/>
          </p:nvSpPr>
          <p:spPr>
            <a:xfrm>
              <a:off x="1859556" y="1853863"/>
              <a:ext cx="7456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3600" b="1" spc="-15" dirty="0">
                <a:solidFill>
                  <a:schemeClr val="bg1"/>
                </a:solidFill>
                <a:latin typeface="Montserrat Black" panose="00000A00000000000000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69" name="TextBox 133">
              <a:extLst>
                <a:ext uri="{FF2B5EF4-FFF2-40B4-BE49-F238E27FC236}">
                  <a16:creationId xmlns:a16="http://schemas.microsoft.com/office/drawing/2014/main" id="{332A3882-6441-4F12-9F0E-4A4A4105BA36}"/>
                </a:ext>
              </a:extLst>
            </p:cNvPr>
            <p:cNvSpPr txBox="1"/>
            <p:nvPr/>
          </p:nvSpPr>
          <p:spPr>
            <a:xfrm>
              <a:off x="1859556" y="2215372"/>
              <a:ext cx="453800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800" b="1" spc="-15" dirty="0">
                <a:solidFill>
                  <a:schemeClr val="bg1"/>
                </a:solidFill>
                <a:latin typeface="Montserrat SemiBold" panose="00000700000000000000" pitchFamily="2" charset="-52"/>
                <a:cs typeface="Arial" panose="020B0604020202020204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023761" y="1153273"/>
            <a:ext cx="4756568" cy="5578992"/>
            <a:chOff x="4023761" y="1153273"/>
            <a:chExt cx="4756568" cy="5578992"/>
          </a:xfrm>
        </p:grpSpPr>
        <p:sp>
          <p:nvSpPr>
            <p:cNvPr id="300" name="Прямоугольник: скругленные углы 299">
              <a:extLst>
                <a:ext uri="{FF2B5EF4-FFF2-40B4-BE49-F238E27FC236}">
                  <a16:creationId xmlns:a16="http://schemas.microsoft.com/office/drawing/2014/main" id="{B8B876FA-D162-49BB-8272-3381F47A1126}"/>
                </a:ext>
              </a:extLst>
            </p:cNvPr>
            <p:cNvSpPr/>
            <p:nvPr/>
          </p:nvSpPr>
          <p:spPr>
            <a:xfrm>
              <a:off x="5143037" y="5963573"/>
              <a:ext cx="954620" cy="345933"/>
            </a:xfrm>
            <a:prstGeom prst="roundRect">
              <a:avLst>
                <a:gd name="adj" fmla="val 20806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Прямоугольник: скругленные углы 298">
              <a:extLst>
                <a:ext uri="{FF2B5EF4-FFF2-40B4-BE49-F238E27FC236}">
                  <a16:creationId xmlns:a16="http://schemas.microsoft.com/office/drawing/2014/main" id="{87790D07-5F17-4C1D-83FB-D5FD96564AA8}"/>
                </a:ext>
              </a:extLst>
            </p:cNvPr>
            <p:cNvSpPr/>
            <p:nvPr/>
          </p:nvSpPr>
          <p:spPr>
            <a:xfrm>
              <a:off x="5143037" y="5289473"/>
              <a:ext cx="954620" cy="345933"/>
            </a:xfrm>
            <a:prstGeom prst="roundRect">
              <a:avLst>
                <a:gd name="adj" fmla="val 20806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" name="Прямоугольник: скругленные углы 296">
              <a:extLst>
                <a:ext uri="{FF2B5EF4-FFF2-40B4-BE49-F238E27FC236}">
                  <a16:creationId xmlns:a16="http://schemas.microsoft.com/office/drawing/2014/main" id="{5B007AA2-A749-40C3-9039-7D71D02B814A}"/>
                </a:ext>
              </a:extLst>
            </p:cNvPr>
            <p:cNvSpPr/>
            <p:nvPr/>
          </p:nvSpPr>
          <p:spPr>
            <a:xfrm>
              <a:off x="5143037" y="4005100"/>
              <a:ext cx="954620" cy="345933"/>
            </a:xfrm>
            <a:prstGeom prst="roundRect">
              <a:avLst>
                <a:gd name="adj" fmla="val 20806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Прямоугольник: скругленные углы 297">
              <a:extLst>
                <a:ext uri="{FF2B5EF4-FFF2-40B4-BE49-F238E27FC236}">
                  <a16:creationId xmlns:a16="http://schemas.microsoft.com/office/drawing/2014/main" id="{E9809B55-A5AD-48A4-9A55-F5646B325103}"/>
                </a:ext>
              </a:extLst>
            </p:cNvPr>
            <p:cNvSpPr/>
            <p:nvPr/>
          </p:nvSpPr>
          <p:spPr>
            <a:xfrm>
              <a:off x="5143037" y="4648671"/>
              <a:ext cx="954620" cy="345933"/>
            </a:xfrm>
            <a:prstGeom prst="roundRect">
              <a:avLst>
                <a:gd name="adj" fmla="val 20806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" name="Прямоугольник: скругленные углы 295">
              <a:extLst>
                <a:ext uri="{FF2B5EF4-FFF2-40B4-BE49-F238E27FC236}">
                  <a16:creationId xmlns:a16="http://schemas.microsoft.com/office/drawing/2014/main" id="{D9A6AF82-8103-4F15-B0D0-3A98B032C812}"/>
                </a:ext>
              </a:extLst>
            </p:cNvPr>
            <p:cNvSpPr/>
            <p:nvPr/>
          </p:nvSpPr>
          <p:spPr>
            <a:xfrm>
              <a:off x="5143037" y="3346142"/>
              <a:ext cx="954620" cy="345933"/>
            </a:xfrm>
            <a:prstGeom prst="roundRect">
              <a:avLst>
                <a:gd name="adj" fmla="val 20806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: скругленные углы 110">
              <a:extLst>
                <a:ext uri="{FF2B5EF4-FFF2-40B4-BE49-F238E27FC236}">
                  <a16:creationId xmlns:a16="http://schemas.microsoft.com/office/drawing/2014/main" id="{F010ABEB-52BC-41F9-9A8D-F2E40D73BC25}"/>
                </a:ext>
              </a:extLst>
            </p:cNvPr>
            <p:cNvSpPr/>
            <p:nvPr/>
          </p:nvSpPr>
          <p:spPr>
            <a:xfrm>
              <a:off x="4200219" y="1281572"/>
              <a:ext cx="4403653" cy="1254801"/>
            </a:xfrm>
            <a:prstGeom prst="roundRect">
              <a:avLst>
                <a:gd name="adj" fmla="val 32197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: скругленные углы 111">
              <a:extLst>
                <a:ext uri="{FF2B5EF4-FFF2-40B4-BE49-F238E27FC236}">
                  <a16:creationId xmlns:a16="http://schemas.microsoft.com/office/drawing/2014/main" id="{C597A652-D4E0-4D4F-A2E1-987600C2E2F7}"/>
                </a:ext>
              </a:extLst>
            </p:cNvPr>
            <p:cNvSpPr/>
            <p:nvPr/>
          </p:nvSpPr>
          <p:spPr>
            <a:xfrm>
              <a:off x="4023761" y="1153273"/>
              <a:ext cx="4756568" cy="5578992"/>
            </a:xfrm>
            <a:prstGeom prst="roundRect">
              <a:avLst>
                <a:gd name="adj" fmla="val 9572"/>
              </a:avLst>
            </a:prstGeom>
            <a:noFill/>
            <a:ln w="12700" cap="sq">
              <a:solidFill>
                <a:schemeClr val="bg1"/>
              </a:solidFill>
              <a:prstDash val="dash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solidFill>
                  <a:schemeClr val="accent1">
                    <a:lumMod val="50000"/>
                  </a:schemeClr>
                </a:solidFill>
                <a:latin typeface="Calibri (Основной текст)"/>
                <a:cs typeface="Arial" panose="020B0604020202020204" pitchFamily="34" charset="0"/>
              </a:endParaRPr>
            </a:p>
          </p:txBody>
        </p:sp>
        <p:pic>
          <p:nvPicPr>
            <p:cNvPr id="266" name="Picture 2" descr="Money ">
              <a:extLst>
                <a:ext uri="{FF2B5EF4-FFF2-40B4-BE49-F238E27FC236}">
                  <a16:creationId xmlns:a16="http://schemas.microsoft.com/office/drawing/2014/main" id="{9CD10948-7B9E-4242-8D09-D84F59CB46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026" y="1701137"/>
              <a:ext cx="493173" cy="493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497A9D3F-A6DA-4595-BD2E-1110365651BD}"/>
                </a:ext>
              </a:extLst>
            </p:cNvPr>
            <p:cNvGrpSpPr/>
            <p:nvPr/>
          </p:nvGrpSpPr>
          <p:grpSpPr>
            <a:xfrm>
              <a:off x="5110457" y="1542725"/>
              <a:ext cx="912446" cy="809996"/>
              <a:chOff x="1997747" y="-1641670"/>
              <a:chExt cx="912446" cy="809996"/>
            </a:xfrm>
          </p:grpSpPr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8696A1-384E-47EC-9B09-27864504E026}"/>
                  </a:ext>
                </a:extLst>
              </p:cNvPr>
              <p:cNvSpPr txBox="1"/>
              <p:nvPr/>
            </p:nvSpPr>
            <p:spPr>
              <a:xfrm>
                <a:off x="1997747" y="-1192469"/>
                <a:ext cx="912446" cy="360795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defTabSz="908679">
                  <a:defRPr/>
                </a:pPr>
                <a:r>
                  <a:rPr lang="en-US" sz="1200" spc="-30" dirty="0">
                    <a:solidFill>
                      <a:schemeClr val="bg1"/>
                    </a:solidFill>
                    <a:latin typeface="Montserrat Medium" panose="00000600000000000000" pitchFamily="2" charset="-52"/>
                    <a:cs typeface="Arial" panose="020B0604020202020204" pitchFamily="34" charset="0"/>
                  </a:rPr>
                  <a:t>Projects</a:t>
                </a:r>
                <a:endParaRPr lang="uz-Cyrl-UZ" sz="1200" spc="-30" dirty="0">
                  <a:solidFill>
                    <a:schemeClr val="bg1"/>
                  </a:solidFill>
                  <a:latin typeface="Montserrat Medium" panose="00000600000000000000" pitchFamily="2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63" name="TextBox 133">
                <a:extLst>
                  <a:ext uri="{FF2B5EF4-FFF2-40B4-BE49-F238E27FC236}">
                    <a16:creationId xmlns:a16="http://schemas.microsoft.com/office/drawing/2014/main" id="{290CCAC0-2511-493C-AC41-27C5974FFCAB}"/>
                  </a:ext>
                </a:extLst>
              </p:cNvPr>
              <p:cNvSpPr txBox="1"/>
              <p:nvPr/>
            </p:nvSpPr>
            <p:spPr>
              <a:xfrm>
                <a:off x="2072362" y="-1641670"/>
                <a:ext cx="76321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 spc="-4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63</a:t>
                </a:r>
                <a:endParaRPr lang="ru-RU" sz="3600" b="1" spc="-15" dirty="0">
                  <a:solidFill>
                    <a:schemeClr val="bg1"/>
                  </a:solidFill>
                  <a:latin typeface="Montserrat Black" panose="00000A00000000000000" pitchFamily="2" charset="-52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62" name="Picture 4" descr="Project ">
              <a:extLst>
                <a:ext uri="{FF2B5EF4-FFF2-40B4-BE49-F238E27FC236}">
                  <a16:creationId xmlns:a16="http://schemas.microsoft.com/office/drawing/2014/main" id="{D6EDB9ED-A091-4569-9BE4-E984FF69B6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435" y="1717477"/>
              <a:ext cx="460492" cy="460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8" name="Прямоугольник: скругленные углы 247">
              <a:extLst>
                <a:ext uri="{FF2B5EF4-FFF2-40B4-BE49-F238E27FC236}">
                  <a16:creationId xmlns:a16="http://schemas.microsoft.com/office/drawing/2014/main" id="{C775EBF1-5CA2-4168-8788-3CF6FA8D5E86}"/>
                </a:ext>
              </a:extLst>
            </p:cNvPr>
            <p:cNvSpPr/>
            <p:nvPr/>
          </p:nvSpPr>
          <p:spPr>
            <a:xfrm>
              <a:off x="5143037" y="2672837"/>
              <a:ext cx="954620" cy="345933"/>
            </a:xfrm>
            <a:prstGeom prst="roundRect">
              <a:avLst>
                <a:gd name="adj" fmla="val 20806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A5193304-57DB-42B4-9CE3-ADAF97EC683C}"/>
                </a:ext>
              </a:extLst>
            </p:cNvPr>
            <p:cNvSpPr txBox="1"/>
            <p:nvPr/>
          </p:nvSpPr>
          <p:spPr>
            <a:xfrm>
              <a:off x="7145259" y="2667146"/>
              <a:ext cx="1009340" cy="36079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defTabSz="908679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Projects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58" name="TextBox 133">
              <a:extLst>
                <a:ext uri="{FF2B5EF4-FFF2-40B4-BE49-F238E27FC236}">
                  <a16:creationId xmlns:a16="http://schemas.microsoft.com/office/drawing/2014/main" id="{C7793197-936D-4104-80ED-4EDADA01C42C}"/>
                </a:ext>
              </a:extLst>
            </p:cNvPr>
            <p:cNvSpPr txBox="1"/>
            <p:nvPr/>
          </p:nvSpPr>
          <p:spPr>
            <a:xfrm>
              <a:off x="6870130" y="2709044"/>
              <a:ext cx="6161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200" b="1" spc="-4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14</a:t>
              </a:r>
              <a:endParaRPr lang="ru-RU" sz="1200" b="1" spc="-15" dirty="0">
                <a:solidFill>
                  <a:schemeClr val="bg1"/>
                </a:solidFill>
                <a:latin typeface="Montserrat Black" panose="00000A00000000000000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79B05A34-9EA7-41DE-812D-912ACD811231}"/>
                </a:ext>
              </a:extLst>
            </p:cNvPr>
            <p:cNvSpPr txBox="1"/>
            <p:nvPr/>
          </p:nvSpPr>
          <p:spPr>
            <a:xfrm>
              <a:off x="5154574" y="2738145"/>
              <a:ext cx="987058" cy="215316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200" b="1" kern="1200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Transport</a:t>
              </a:r>
              <a:endParaRPr lang="ru-RU" sz="1200" b="1" kern="1200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46" name="TextBox 133">
              <a:extLst>
                <a:ext uri="{FF2B5EF4-FFF2-40B4-BE49-F238E27FC236}">
                  <a16:creationId xmlns:a16="http://schemas.microsoft.com/office/drawing/2014/main" id="{E945042E-CA2A-4642-9D3E-65A94DF8453B}"/>
                </a:ext>
              </a:extLst>
            </p:cNvPr>
            <p:cNvSpPr txBox="1"/>
            <p:nvPr/>
          </p:nvSpPr>
          <p:spPr>
            <a:xfrm>
              <a:off x="6870130" y="3372768"/>
              <a:ext cx="6161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200" b="1" spc="-4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18</a:t>
              </a:r>
              <a:endParaRPr lang="ru-RU" sz="1200" b="1" spc="-15" dirty="0">
                <a:solidFill>
                  <a:schemeClr val="bg1"/>
                </a:solidFill>
                <a:latin typeface="Montserrat Black" panose="00000A00000000000000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18BE31BA-33C6-4AA1-8732-0ECB458A9D63}"/>
                </a:ext>
              </a:extLst>
            </p:cNvPr>
            <p:cNvSpPr txBox="1"/>
            <p:nvPr/>
          </p:nvSpPr>
          <p:spPr>
            <a:xfrm>
              <a:off x="5154574" y="3409824"/>
              <a:ext cx="839019" cy="2185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Energy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34" name="TextBox 133">
              <a:extLst>
                <a:ext uri="{FF2B5EF4-FFF2-40B4-BE49-F238E27FC236}">
                  <a16:creationId xmlns:a16="http://schemas.microsoft.com/office/drawing/2014/main" id="{A5B31073-1667-4E5A-A775-C65841391A9A}"/>
                </a:ext>
              </a:extLst>
            </p:cNvPr>
            <p:cNvSpPr txBox="1"/>
            <p:nvPr/>
          </p:nvSpPr>
          <p:spPr>
            <a:xfrm>
              <a:off x="6870130" y="3998191"/>
              <a:ext cx="6161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200" b="1" spc="-4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14</a:t>
              </a:r>
              <a:endParaRPr lang="ru-RU" sz="1200" b="1" spc="-15" dirty="0">
                <a:solidFill>
                  <a:schemeClr val="bg1"/>
                </a:solidFill>
                <a:latin typeface="Montserrat Black" panose="00000A00000000000000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31640C56-D2DD-49C1-9597-20F18382BFA9}"/>
                </a:ext>
              </a:extLst>
            </p:cNvPr>
            <p:cNvSpPr txBox="1"/>
            <p:nvPr/>
          </p:nvSpPr>
          <p:spPr>
            <a:xfrm>
              <a:off x="5154574" y="4068782"/>
              <a:ext cx="839019" cy="2185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Social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12" name="Прямоугольник: скругленные углы 211">
              <a:extLst>
                <a:ext uri="{FF2B5EF4-FFF2-40B4-BE49-F238E27FC236}">
                  <a16:creationId xmlns:a16="http://schemas.microsoft.com/office/drawing/2014/main" id="{6E91E8E4-423F-4694-90DE-089B353C67CC}"/>
                </a:ext>
              </a:extLst>
            </p:cNvPr>
            <p:cNvSpPr/>
            <p:nvPr/>
          </p:nvSpPr>
          <p:spPr>
            <a:xfrm>
              <a:off x="5160094" y="4622715"/>
              <a:ext cx="1092964" cy="345933"/>
            </a:xfrm>
            <a:prstGeom prst="roundRect">
              <a:avLst>
                <a:gd name="adj" fmla="val 20806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14125439-CBD1-4CA8-88DC-6F3BA173448C}"/>
                </a:ext>
              </a:extLst>
            </p:cNvPr>
            <p:cNvGrpSpPr/>
            <p:nvPr/>
          </p:nvGrpSpPr>
          <p:grpSpPr>
            <a:xfrm>
              <a:off x="6870130" y="4677852"/>
              <a:ext cx="616124" cy="391557"/>
              <a:chOff x="1777064" y="2039259"/>
              <a:chExt cx="616124" cy="391557"/>
            </a:xfrm>
          </p:grpSpPr>
          <p:sp>
            <p:nvSpPr>
              <p:cNvPr id="222" name="TextBox 133">
                <a:extLst>
                  <a:ext uri="{FF2B5EF4-FFF2-40B4-BE49-F238E27FC236}">
                    <a16:creationId xmlns:a16="http://schemas.microsoft.com/office/drawing/2014/main" id="{25A4423E-DDF7-4CB2-8B9C-D5BEFF844CA4}"/>
                  </a:ext>
                </a:extLst>
              </p:cNvPr>
              <p:cNvSpPr txBox="1"/>
              <p:nvPr/>
            </p:nvSpPr>
            <p:spPr>
              <a:xfrm>
                <a:off x="1777064" y="2039259"/>
                <a:ext cx="616124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uz-Cyrl-UZ" sz="1200" b="1" spc="-4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9</a:t>
                </a:r>
                <a:endParaRPr lang="ru-RU" sz="1200" b="1" spc="-15" dirty="0">
                  <a:solidFill>
                    <a:schemeClr val="bg1"/>
                  </a:solidFill>
                  <a:latin typeface="Montserrat Black" panose="00000A00000000000000" pitchFamily="2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23" name="TextBox 133">
                <a:extLst>
                  <a:ext uri="{FF2B5EF4-FFF2-40B4-BE49-F238E27FC236}">
                    <a16:creationId xmlns:a16="http://schemas.microsoft.com/office/drawing/2014/main" id="{E8BDC27F-25B2-406A-9161-9CDE9B8AFCA1}"/>
                  </a:ext>
                </a:extLst>
              </p:cNvPr>
              <p:cNvSpPr txBox="1"/>
              <p:nvPr/>
            </p:nvSpPr>
            <p:spPr>
              <a:xfrm>
                <a:off x="1859556" y="2215372"/>
                <a:ext cx="453800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800" b="1" spc="-15" dirty="0">
                  <a:solidFill>
                    <a:srgbClr val="006CB9"/>
                  </a:solidFill>
                  <a:latin typeface="Montserrat SemiBold" panose="00000700000000000000" pitchFamily="2" charset="-5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2F947ACE-9DBC-4EF2-98E9-13B00DA35784}"/>
                </a:ext>
              </a:extLst>
            </p:cNvPr>
            <p:cNvSpPr txBox="1"/>
            <p:nvPr/>
          </p:nvSpPr>
          <p:spPr>
            <a:xfrm>
              <a:off x="5154574" y="4686397"/>
              <a:ext cx="1609409" cy="2185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Communal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10" name="TextBox 133">
              <a:extLst>
                <a:ext uri="{FF2B5EF4-FFF2-40B4-BE49-F238E27FC236}">
                  <a16:creationId xmlns:a16="http://schemas.microsoft.com/office/drawing/2014/main" id="{981D9E29-AAE6-434B-AFE8-0B11CF96D3ED}"/>
                </a:ext>
              </a:extLst>
            </p:cNvPr>
            <p:cNvSpPr txBox="1"/>
            <p:nvPr/>
          </p:nvSpPr>
          <p:spPr>
            <a:xfrm>
              <a:off x="6870130" y="5996002"/>
              <a:ext cx="6161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200" b="1" spc="-40" dirty="0">
                  <a:solidFill>
                    <a:schemeClr val="bg1"/>
                  </a:solidFill>
                  <a:latin typeface="Montserrat Black" panose="00000A00000000000000" pitchFamily="2" charset="-52"/>
                  <a:cs typeface="Arial" panose="020B0604020202020204" pitchFamily="34" charset="0"/>
                </a:rPr>
                <a:t>2</a:t>
              </a:r>
              <a:endParaRPr lang="ru-RU" sz="1200" b="1" spc="-15" dirty="0">
                <a:solidFill>
                  <a:schemeClr val="bg1"/>
                </a:solidFill>
                <a:latin typeface="Montserrat Black" panose="00000A00000000000000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AE92B100-5FD2-4856-BD7E-473C0A714F58}"/>
                </a:ext>
              </a:extLst>
            </p:cNvPr>
            <p:cNvSpPr txBox="1"/>
            <p:nvPr/>
          </p:nvSpPr>
          <p:spPr>
            <a:xfrm>
              <a:off x="5154574" y="6027255"/>
              <a:ext cx="1025365" cy="2185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Water resources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198" name="TextBox 133">
              <a:extLst>
                <a:ext uri="{FF2B5EF4-FFF2-40B4-BE49-F238E27FC236}">
                  <a16:creationId xmlns:a16="http://schemas.microsoft.com/office/drawing/2014/main" id="{DD0EF217-EB16-4322-BEE9-C6FED166A23B}"/>
                </a:ext>
              </a:extLst>
            </p:cNvPr>
            <p:cNvSpPr txBox="1"/>
            <p:nvPr/>
          </p:nvSpPr>
          <p:spPr>
            <a:xfrm>
              <a:off x="6870130" y="5358332"/>
              <a:ext cx="61612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z-Cyrl-UZ" sz="1200" b="1" spc="-40" dirty="0">
                  <a:solidFill>
                    <a:schemeClr val="bg1"/>
                  </a:solidFill>
                  <a:latin typeface="Montserrat Black" panose="00000A00000000000000" pitchFamily="2" charset="-52"/>
                </a:rPr>
                <a:t>4</a:t>
              </a:r>
              <a:endParaRPr lang="ru-RU" sz="1200" b="1" spc="-15" dirty="0">
                <a:solidFill>
                  <a:schemeClr val="bg1"/>
                </a:solidFill>
                <a:latin typeface="Montserrat Black" panose="00000A00000000000000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9143A3C3-FC25-431E-A0F9-1749C2E26A2D}"/>
                </a:ext>
              </a:extLst>
            </p:cNvPr>
            <p:cNvSpPr txBox="1"/>
            <p:nvPr/>
          </p:nvSpPr>
          <p:spPr>
            <a:xfrm>
              <a:off x="5143037" y="5385807"/>
              <a:ext cx="995401" cy="2185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Ecology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D052A72B-1108-47A0-AE26-C7300DDCF8BD}"/>
                </a:ext>
              </a:extLst>
            </p:cNvPr>
            <p:cNvGrpSpPr/>
            <p:nvPr/>
          </p:nvGrpSpPr>
          <p:grpSpPr>
            <a:xfrm>
              <a:off x="6842488" y="1546669"/>
              <a:ext cx="1480115" cy="802108"/>
              <a:chOff x="4138111" y="1286207"/>
              <a:chExt cx="1480115" cy="802108"/>
            </a:xfrm>
          </p:grpSpPr>
          <p:sp>
            <p:nvSpPr>
              <p:cNvPr id="270" name="TextBox 269">
                <a:extLst>
                  <a:ext uri="{FF2B5EF4-FFF2-40B4-BE49-F238E27FC236}">
                    <a16:creationId xmlns:a16="http://schemas.microsoft.com/office/drawing/2014/main" id="{8D3733F8-76AB-431E-8306-46AB59E40085}"/>
                  </a:ext>
                </a:extLst>
              </p:cNvPr>
              <p:cNvSpPr txBox="1"/>
              <p:nvPr/>
            </p:nvSpPr>
            <p:spPr>
              <a:xfrm>
                <a:off x="4138111" y="1286207"/>
                <a:ext cx="1480115" cy="556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spc="-40" dirty="0">
                    <a:solidFill>
                      <a:schemeClr val="bg1"/>
                    </a:solidFill>
                    <a:latin typeface="Montserrat Black" panose="00000A00000000000000" pitchFamily="2" charset="-52"/>
                  </a:rPr>
                  <a:t>$30,3</a:t>
                </a:r>
                <a:endParaRPr lang="ru-RU" sz="3600" b="1" spc="-15" dirty="0">
                  <a:solidFill>
                    <a:schemeClr val="bg1"/>
                  </a:solidFill>
                  <a:latin typeface="Montserrat Black" panose="00000A00000000000000" pitchFamily="2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D132258E-55B5-41DF-8F36-62BE61C97433}"/>
                  </a:ext>
                </a:extLst>
              </p:cNvPr>
              <p:cNvSpPr txBox="1"/>
              <p:nvPr/>
            </p:nvSpPr>
            <p:spPr>
              <a:xfrm>
                <a:off x="4494736" y="1777775"/>
                <a:ext cx="766864" cy="310540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 defTabSz="908679">
                  <a:defRPr/>
                </a:pPr>
                <a:r>
                  <a:rPr lang="en-US" sz="1200" spc="-30" noProof="1">
                    <a:solidFill>
                      <a:schemeClr val="bg1"/>
                    </a:solidFill>
                    <a:latin typeface="Montserrat Medium" panose="00000600000000000000" pitchFamily="2" charset="-52"/>
                    <a:cs typeface="Arial" panose="020B0604020202020204" pitchFamily="34" charset="0"/>
                  </a:rPr>
                  <a:t>bln</a:t>
                </a:r>
              </a:p>
            </p:txBody>
          </p:sp>
        </p:grpSp>
        <p:pic>
          <p:nvPicPr>
            <p:cNvPr id="280" name="Picture 2" descr="Money ">
              <a:extLst>
                <a:ext uri="{FF2B5EF4-FFF2-40B4-BE49-F238E27FC236}">
                  <a16:creationId xmlns:a16="http://schemas.microsoft.com/office/drawing/2014/main" id="{FE8821F7-CA71-480B-9FB4-BAB474CA2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420" y="2708030"/>
              <a:ext cx="279026" cy="279026"/>
            </a:xfrm>
            <a:prstGeom prst="rect">
              <a:avLst/>
            </a:prstGeom>
            <a:noFill/>
          </p:spPr>
        </p:pic>
        <p:pic>
          <p:nvPicPr>
            <p:cNvPr id="281" name="Picture 2" descr="Money ">
              <a:extLst>
                <a:ext uri="{FF2B5EF4-FFF2-40B4-BE49-F238E27FC236}">
                  <a16:creationId xmlns:a16="http://schemas.microsoft.com/office/drawing/2014/main" id="{761B91D0-BDD5-48E0-9FAA-2DFFA96A2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420" y="3371754"/>
              <a:ext cx="279026" cy="279026"/>
            </a:xfrm>
            <a:prstGeom prst="rect">
              <a:avLst/>
            </a:prstGeom>
            <a:noFill/>
          </p:spPr>
        </p:pic>
        <p:pic>
          <p:nvPicPr>
            <p:cNvPr id="282" name="Picture 2" descr="Money ">
              <a:extLst>
                <a:ext uri="{FF2B5EF4-FFF2-40B4-BE49-F238E27FC236}">
                  <a16:creationId xmlns:a16="http://schemas.microsoft.com/office/drawing/2014/main" id="{1367EF79-8B16-4EC6-B8F6-661775E57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420" y="3997177"/>
              <a:ext cx="279026" cy="279026"/>
            </a:xfrm>
            <a:prstGeom prst="rect">
              <a:avLst/>
            </a:prstGeom>
            <a:noFill/>
          </p:spPr>
        </p:pic>
        <p:pic>
          <p:nvPicPr>
            <p:cNvPr id="283" name="Picture 2" descr="Money ">
              <a:extLst>
                <a:ext uri="{FF2B5EF4-FFF2-40B4-BE49-F238E27FC236}">
                  <a16:creationId xmlns:a16="http://schemas.microsoft.com/office/drawing/2014/main" id="{3BAA476F-688E-4ECD-8DED-1E34FBB28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420" y="4657909"/>
              <a:ext cx="279026" cy="279026"/>
            </a:xfrm>
            <a:prstGeom prst="rect">
              <a:avLst/>
            </a:prstGeom>
            <a:noFill/>
          </p:spPr>
        </p:pic>
        <p:pic>
          <p:nvPicPr>
            <p:cNvPr id="284" name="Picture 2" descr="Money ">
              <a:extLst>
                <a:ext uri="{FF2B5EF4-FFF2-40B4-BE49-F238E27FC236}">
                  <a16:creationId xmlns:a16="http://schemas.microsoft.com/office/drawing/2014/main" id="{D12E0BA8-3C1A-4C81-8679-EC3A0C992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420" y="5994988"/>
              <a:ext cx="279026" cy="279026"/>
            </a:xfrm>
            <a:prstGeom prst="rect">
              <a:avLst/>
            </a:prstGeom>
            <a:noFill/>
          </p:spPr>
        </p:pic>
        <p:pic>
          <p:nvPicPr>
            <p:cNvPr id="285" name="Picture 2" descr="Money ">
              <a:extLst>
                <a:ext uri="{FF2B5EF4-FFF2-40B4-BE49-F238E27FC236}">
                  <a16:creationId xmlns:a16="http://schemas.microsoft.com/office/drawing/2014/main" id="{1CF283CD-1E86-47C5-A121-5638FDB687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420" y="5357318"/>
              <a:ext cx="279026" cy="279026"/>
            </a:xfrm>
            <a:prstGeom prst="rect">
              <a:avLst/>
            </a:prstGeom>
            <a:noFill/>
          </p:spPr>
        </p:pic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6E04C816-A95F-4921-B219-0CBBFCC01CDD}"/>
                </a:ext>
              </a:extLst>
            </p:cNvPr>
            <p:cNvSpPr txBox="1"/>
            <p:nvPr/>
          </p:nvSpPr>
          <p:spPr>
            <a:xfrm>
              <a:off x="7145259" y="5954104"/>
              <a:ext cx="1009340" cy="36079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defTabSz="908679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Projects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BC8419EA-3A3A-4DC6-8E36-4136106D030E}"/>
                </a:ext>
              </a:extLst>
            </p:cNvPr>
            <p:cNvSpPr txBox="1"/>
            <p:nvPr/>
          </p:nvSpPr>
          <p:spPr>
            <a:xfrm>
              <a:off x="7173233" y="3955994"/>
              <a:ext cx="1009340" cy="36079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defTabSz="908679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Projects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9A913BF-9579-450D-9FAE-5C56AE360B5A}"/>
                </a:ext>
              </a:extLst>
            </p:cNvPr>
            <p:cNvSpPr txBox="1"/>
            <p:nvPr/>
          </p:nvSpPr>
          <p:spPr>
            <a:xfrm>
              <a:off x="7145259" y="4636083"/>
              <a:ext cx="1009340" cy="36079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defTabSz="908679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Projects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C2F14F78-60F9-414B-B90F-029237A2C945}"/>
                </a:ext>
              </a:extLst>
            </p:cNvPr>
            <p:cNvSpPr txBox="1"/>
            <p:nvPr/>
          </p:nvSpPr>
          <p:spPr>
            <a:xfrm>
              <a:off x="7145259" y="5316434"/>
              <a:ext cx="1009340" cy="36079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defTabSz="908679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Projects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8CCFB63D-078E-4E14-A5AF-D304FDB4D981}"/>
                </a:ext>
              </a:extLst>
            </p:cNvPr>
            <p:cNvSpPr txBox="1"/>
            <p:nvPr/>
          </p:nvSpPr>
          <p:spPr>
            <a:xfrm>
              <a:off x="7145259" y="3330870"/>
              <a:ext cx="1009340" cy="360795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defTabSz="908679"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Montserrat" pitchFamily="2" charset="-52"/>
                  <a:cs typeface="Arial" panose="020B0604020202020204" pitchFamily="34" charset="0"/>
                </a:rPr>
                <a:t>Projects</a:t>
              </a:r>
              <a:endParaRPr lang="uz-Cyrl-UZ" sz="1200" b="1" dirty="0">
                <a:solidFill>
                  <a:schemeClr val="bg1"/>
                </a:solidFill>
                <a:latin typeface="Montserrat" pitchFamily="2" charset="-52"/>
                <a:cs typeface="Arial" panose="020B0604020202020204" pitchFamily="34" charset="0"/>
              </a:endParaRPr>
            </a:p>
          </p:txBody>
        </p:sp>
      </p:grpSp>
      <p:pic>
        <p:nvPicPr>
          <p:cNvPr id="100" name="Picture 4" descr="Road ">
            <a:extLst>
              <a:ext uri="{FF2B5EF4-FFF2-40B4-BE49-F238E27FC236}">
                <a16:creationId xmlns:a16="http://schemas.microsoft.com/office/drawing/2014/main" id="{D3385A3E-A14D-435B-80A1-F08E64B86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52" y="2570948"/>
            <a:ext cx="506246" cy="50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" descr="Sustainable energy ">
            <a:extLst>
              <a:ext uri="{FF2B5EF4-FFF2-40B4-BE49-F238E27FC236}">
                <a16:creationId xmlns:a16="http://schemas.microsoft.com/office/drawing/2014/main" id="{10480D3E-4E5D-4C2E-AA5C-B4BB928F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13" y="3241494"/>
            <a:ext cx="467685" cy="4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People ">
            <a:extLst>
              <a:ext uri="{FF2B5EF4-FFF2-40B4-BE49-F238E27FC236}">
                <a16:creationId xmlns:a16="http://schemas.microsoft.com/office/drawing/2014/main" id="{9EA1C52F-AB1E-4788-82F8-CCDA1AFA5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83" y="3968976"/>
            <a:ext cx="424934" cy="4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Gas bottle ">
            <a:extLst>
              <a:ext uri="{FF2B5EF4-FFF2-40B4-BE49-F238E27FC236}">
                <a16:creationId xmlns:a16="http://schemas.microsoft.com/office/drawing/2014/main" id="{D4D6465D-AAF3-493D-A0F9-DE538D9CB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60" y="4526801"/>
            <a:ext cx="514961" cy="5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4" descr="Sustainable ">
            <a:extLst>
              <a:ext uri="{FF2B5EF4-FFF2-40B4-BE49-F238E27FC236}">
                <a16:creationId xmlns:a16="http://schemas.microsoft.com/office/drawing/2014/main" id="{19C45FC3-5D6E-44BC-820C-EEDDA32E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60" y="5262875"/>
            <a:ext cx="420388" cy="42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2" descr="Save water ">
            <a:extLst>
              <a:ext uri="{FF2B5EF4-FFF2-40B4-BE49-F238E27FC236}">
                <a16:creationId xmlns:a16="http://schemas.microsoft.com/office/drawing/2014/main" id="{0C04C4C1-30E5-4739-BD6C-D8FF1B6A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63" y="5875910"/>
            <a:ext cx="459636" cy="4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52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>
            <a:extLst>
              <a:ext uri="{FF2B5EF4-FFF2-40B4-BE49-F238E27FC236}">
                <a16:creationId xmlns:a16="http://schemas.microsoft.com/office/drawing/2014/main" id="{50456D80-C1FC-4822-948B-DA68BAB9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3" y="233153"/>
            <a:ext cx="1600117" cy="999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ENERGY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6508E9-28EF-40C2-8DA0-3E96E4531487}"/>
              </a:ext>
            </a:extLst>
          </p:cNvPr>
          <p:cNvSpPr/>
          <p:nvPr/>
        </p:nvSpPr>
        <p:spPr>
          <a:xfrm>
            <a:off x="656691" y="404581"/>
            <a:ext cx="92692" cy="626636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12BCA90-8A67-4797-9440-0128D8B7F34D}"/>
              </a:ext>
            </a:extLst>
          </p:cNvPr>
          <p:cNvGrpSpPr/>
          <p:nvPr/>
        </p:nvGrpSpPr>
        <p:grpSpPr>
          <a:xfrm>
            <a:off x="656691" y="1318161"/>
            <a:ext cx="5575216" cy="3674754"/>
            <a:chOff x="656691" y="1619250"/>
            <a:chExt cx="5439309" cy="4343400"/>
          </a:xfrm>
        </p:grpSpPr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B15AA23C-A72A-43F7-A63E-FE2F1E063BC5}"/>
                </a:ext>
              </a:extLst>
            </p:cNvPr>
            <p:cNvSpPr/>
            <p:nvPr/>
          </p:nvSpPr>
          <p:spPr>
            <a:xfrm>
              <a:off x="656691" y="1619250"/>
              <a:ext cx="2622467" cy="2095500"/>
            </a:xfrm>
            <a:prstGeom prst="roundRect">
              <a:avLst>
                <a:gd name="adj" fmla="val 9394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7E3AFA4A-588C-4227-8473-2D4D9B26B2CB}"/>
                </a:ext>
              </a:extLst>
            </p:cNvPr>
            <p:cNvSpPr/>
            <p:nvPr/>
          </p:nvSpPr>
          <p:spPr>
            <a:xfrm>
              <a:off x="656691" y="3867150"/>
              <a:ext cx="2622467" cy="2095500"/>
            </a:xfrm>
            <a:prstGeom prst="roundRect">
              <a:avLst>
                <a:gd name="adj" fmla="val 9394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2B09FADD-8565-437F-8F96-40F10F5813B8}"/>
                </a:ext>
              </a:extLst>
            </p:cNvPr>
            <p:cNvSpPr/>
            <p:nvPr/>
          </p:nvSpPr>
          <p:spPr>
            <a:xfrm>
              <a:off x="3473533" y="1619250"/>
              <a:ext cx="2622467" cy="2095500"/>
            </a:xfrm>
            <a:prstGeom prst="roundRect">
              <a:avLst>
                <a:gd name="adj" fmla="val 9394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9CBA9536-7C03-4A13-BD04-905C1139F724}"/>
                </a:ext>
              </a:extLst>
            </p:cNvPr>
            <p:cNvSpPr/>
            <p:nvPr/>
          </p:nvSpPr>
          <p:spPr>
            <a:xfrm>
              <a:off x="3473533" y="3867150"/>
              <a:ext cx="2622467" cy="2095500"/>
            </a:xfrm>
            <a:prstGeom prst="roundRect">
              <a:avLst>
                <a:gd name="adj" fmla="val 9394"/>
              </a:avLst>
            </a:prstGeom>
            <a:gradFill>
              <a:gsLst>
                <a:gs pos="100000">
                  <a:srgbClr val="0A1635">
                    <a:alpha val="34000"/>
                  </a:srgbClr>
                </a:gs>
                <a:gs pos="100000">
                  <a:srgbClr val="0A1635"/>
                </a:gs>
                <a:gs pos="26000">
                  <a:srgbClr val="0A1635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570E1217-B361-4C3D-A21F-60CDEFF52EE9}"/>
              </a:ext>
            </a:extLst>
          </p:cNvPr>
          <p:cNvSpPr txBox="1"/>
          <p:nvPr/>
        </p:nvSpPr>
        <p:spPr>
          <a:xfrm>
            <a:off x="871302" y="3595463"/>
            <a:ext cx="189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sz="36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54</a:t>
            </a:r>
            <a:r>
              <a:rPr lang="en-GB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 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2790A-AEE7-4716-8478-3889AFD23E10}"/>
              </a:ext>
            </a:extLst>
          </p:cNvPr>
          <p:cNvSpPr txBox="1"/>
          <p:nvPr/>
        </p:nvSpPr>
        <p:spPr>
          <a:xfrm>
            <a:off x="871302" y="4221740"/>
            <a:ext cx="2022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" pitchFamily="2" charset="-52"/>
              </a:rPr>
              <a:t>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itchFamily="2" charset="-52"/>
              </a:rPr>
              <a:t>hare of renewable energy in grid by 2030 </a:t>
            </a:r>
            <a:endParaRPr lang="en-US" sz="12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E6EE0D-BDA9-4F26-B347-74DD47931AA9}"/>
              </a:ext>
            </a:extLst>
          </p:cNvPr>
          <p:cNvSpPr txBox="1"/>
          <p:nvPr/>
        </p:nvSpPr>
        <p:spPr>
          <a:xfrm>
            <a:off x="871302" y="1742551"/>
            <a:ext cx="1718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$14</a:t>
            </a:r>
            <a:r>
              <a:rPr lang="en-GB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r>
              <a:rPr lang="en-GB" sz="2000" b="1" noProof="1">
                <a:solidFill>
                  <a:schemeClr val="bg1"/>
                </a:solidFill>
                <a:latin typeface="Montserrat Black" panose="00000A00000000000000" pitchFamily="2" charset="-52"/>
              </a:rPr>
              <a:t>bln</a:t>
            </a:r>
            <a:endParaRPr lang="en-GB" sz="3200" b="1" noProof="1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7C013B-5A99-4168-AC92-4A03F51AFCF8}"/>
              </a:ext>
            </a:extLst>
          </p:cNvPr>
          <p:cNvSpPr txBox="1"/>
          <p:nvPr/>
        </p:nvSpPr>
        <p:spPr>
          <a:xfrm>
            <a:off x="871302" y="2380036"/>
            <a:ext cx="20147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Montserrat" pitchFamily="2" charset="-52"/>
              </a:rPr>
              <a:t>Investment in clean energy to date</a:t>
            </a:r>
            <a:endParaRPr lang="en-US" sz="12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59B09C-C310-4678-B11D-059327C6E8B8}"/>
              </a:ext>
            </a:extLst>
          </p:cNvPr>
          <p:cNvSpPr txBox="1"/>
          <p:nvPr/>
        </p:nvSpPr>
        <p:spPr>
          <a:xfrm>
            <a:off x="3794976" y="3595463"/>
            <a:ext cx="18916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2050</a:t>
            </a:r>
            <a:endParaRPr lang="en-GB" sz="32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C63F3C7-1479-49C9-8F56-1ABAD8AFC141}"/>
              </a:ext>
            </a:extLst>
          </p:cNvPr>
          <p:cNvSpPr txBox="1"/>
          <p:nvPr/>
        </p:nvSpPr>
        <p:spPr>
          <a:xfrm>
            <a:off x="3794976" y="4221740"/>
            <a:ext cx="2090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effectLst/>
                <a:latin typeface="Montserrat" pitchFamily="2" charset="-52"/>
              </a:rPr>
              <a:t>Target set for the carbon neutrality</a:t>
            </a:r>
            <a:endParaRPr lang="en-US" sz="12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613948A-0CB4-42EC-AC20-C4FFFBA1F91E}"/>
              </a:ext>
            </a:extLst>
          </p:cNvPr>
          <p:cNvSpPr txBox="1"/>
          <p:nvPr/>
        </p:nvSpPr>
        <p:spPr>
          <a:xfrm>
            <a:off x="3794976" y="1721407"/>
            <a:ext cx="18932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z-Cyrl-UZ" sz="36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44</a:t>
            </a:r>
            <a:r>
              <a:rPr lang="en-GB" sz="20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 GW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FBF21DC-B5F1-4A8A-ABEC-CA5DC40A4F63}"/>
              </a:ext>
            </a:extLst>
          </p:cNvPr>
          <p:cNvSpPr txBox="1"/>
          <p:nvPr/>
        </p:nvSpPr>
        <p:spPr>
          <a:xfrm>
            <a:off x="3794976" y="2322682"/>
            <a:ext cx="20908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ontserrat" pitchFamily="2" charset="-52"/>
              </a:rPr>
              <a:t>Planned renewable energy projects by 2030</a:t>
            </a:r>
          </a:p>
        </p:txBody>
      </p:sp>
      <p:pic>
        <p:nvPicPr>
          <p:cNvPr id="76" name="Рисунок 9">
            <a:extLst>
              <a:ext uri="{FF2B5EF4-FFF2-40B4-BE49-F238E27FC236}">
                <a16:creationId xmlns:a16="http://schemas.microsoft.com/office/drawing/2014/main" id="{77451453-3F31-4B36-AA81-52FDE40681B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749383" y="5164555"/>
            <a:ext cx="1185380" cy="658544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C1A57EC4-29AC-4787-9A24-BF3F96B6930F}"/>
              </a:ext>
            </a:extLst>
          </p:cNvPr>
          <p:cNvSpPr txBox="1"/>
          <p:nvPr/>
        </p:nvSpPr>
        <p:spPr>
          <a:xfrm>
            <a:off x="656690" y="5744628"/>
            <a:ext cx="2565481" cy="63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</a:rPr>
              <a:t>Solar, wind, battery energy storage projects exceeding 4 billion USD across the country</a:t>
            </a:r>
            <a:endParaRPr lang="x-none" sz="1000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838295-9565-4D02-936D-3787612CCC88}"/>
              </a:ext>
            </a:extLst>
          </p:cNvPr>
          <p:cNvSpPr txBox="1"/>
          <p:nvPr/>
        </p:nvSpPr>
        <p:spPr>
          <a:xfrm>
            <a:off x="3723034" y="5744628"/>
            <a:ext cx="2436613" cy="631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</a:rPr>
              <a:t>Renewables and hydrogen projects of  7.5 billion USD across the country</a:t>
            </a:r>
          </a:p>
        </p:txBody>
      </p:sp>
      <p:pic>
        <p:nvPicPr>
          <p:cNvPr id="81" name="Graphic 71">
            <a:extLst>
              <a:ext uri="{FF2B5EF4-FFF2-40B4-BE49-F238E27FC236}">
                <a16:creationId xmlns:a16="http://schemas.microsoft.com/office/drawing/2014/main" id="{786272FD-85EA-4AA3-95E2-864E77536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2541" y="5383764"/>
            <a:ext cx="997868" cy="359526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38CE2CFC-12B0-49EB-A445-04EEF9818E59}"/>
              </a:ext>
            </a:extLst>
          </p:cNvPr>
          <p:cNvSpPr txBox="1"/>
          <p:nvPr/>
        </p:nvSpPr>
        <p:spPr>
          <a:xfrm>
            <a:off x="6660510" y="5744628"/>
            <a:ext cx="2293706" cy="44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</a:rPr>
              <a:t>Hybrid, solar and wind projects in </a:t>
            </a:r>
            <a:r>
              <a:rPr lang="en-US" sz="1000" noProof="1">
                <a:solidFill>
                  <a:schemeClr val="bg1"/>
                </a:solidFill>
                <a:latin typeface="Montserrat" pitchFamily="2" charset="-52"/>
              </a:rPr>
              <a:t>Khorezm</a:t>
            </a:r>
            <a:r>
              <a:rPr lang="en-US" sz="1000" dirty="0">
                <a:solidFill>
                  <a:schemeClr val="bg1"/>
                </a:solidFill>
                <a:latin typeface="Montserrat" pitchFamily="2" charset="-52"/>
              </a:rPr>
              <a:t> and Bukhara </a:t>
            </a:r>
          </a:p>
        </p:txBody>
      </p:sp>
      <p:pic>
        <p:nvPicPr>
          <p:cNvPr id="89" name="Picture 2" descr="Voltalia">
            <a:extLst>
              <a:ext uri="{FF2B5EF4-FFF2-40B4-BE49-F238E27FC236}">
                <a16:creationId xmlns:a16="http://schemas.microsoft.com/office/drawing/2014/main" id="{301E5558-E122-4624-B8BD-21AF73184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11" y="5435304"/>
            <a:ext cx="1107402" cy="2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10971923-2E92-433A-8D9E-806DC19CFB3A}"/>
              </a:ext>
            </a:extLst>
          </p:cNvPr>
          <p:cNvSpPr txBox="1"/>
          <p:nvPr/>
        </p:nvSpPr>
        <p:spPr>
          <a:xfrm>
            <a:off x="9455080" y="5744628"/>
            <a:ext cx="2107066" cy="44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</a:rPr>
              <a:t>Investments in conventional power production</a:t>
            </a:r>
          </a:p>
        </p:txBody>
      </p:sp>
      <p:pic>
        <p:nvPicPr>
          <p:cNvPr id="95" name="Picture 4" descr="MUBADALA WORLD TENNIS CHAMPIONSHIP :: Behance">
            <a:extLst>
              <a:ext uri="{FF2B5EF4-FFF2-40B4-BE49-F238E27FC236}">
                <a16:creationId xmlns:a16="http://schemas.microsoft.com/office/drawing/2014/main" id="{131AEEE1-BED3-41DC-9710-069048CF8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t="30407" r="21327" b="30407"/>
          <a:stretch/>
        </p:blipFill>
        <p:spPr bwMode="auto">
          <a:xfrm>
            <a:off x="9455080" y="5376187"/>
            <a:ext cx="1899790" cy="37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ECCE41D-CA83-480B-BB87-6C25A06E24B6}"/>
              </a:ext>
            </a:extLst>
          </p:cNvPr>
          <p:cNvGrpSpPr/>
          <p:nvPr/>
        </p:nvGrpSpPr>
        <p:grpSpPr>
          <a:xfrm>
            <a:off x="6822668" y="3309249"/>
            <a:ext cx="1801995" cy="991947"/>
            <a:chOff x="6075367" y="3309249"/>
            <a:chExt cx="1801995" cy="991947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5BC8C85-3DBB-43CD-AD7F-F8A56E7EC79B}"/>
                </a:ext>
              </a:extLst>
            </p:cNvPr>
            <p:cNvSpPr txBox="1"/>
            <p:nvPr/>
          </p:nvSpPr>
          <p:spPr>
            <a:xfrm>
              <a:off x="6075367" y="3854022"/>
              <a:ext cx="1801995" cy="447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" pitchFamily="2" charset="-52"/>
                </a:rPr>
                <a:t>1,600 MW CCGT power plants in </a:t>
              </a:r>
              <a:r>
                <a:rPr lang="en-US" sz="1000" noProof="1">
                  <a:solidFill>
                    <a:schemeClr val="bg1"/>
                  </a:solidFill>
                  <a:latin typeface="Montserrat" pitchFamily="2" charset="-52"/>
                </a:rPr>
                <a:t>Syrdarya</a:t>
              </a:r>
              <a:r>
                <a:rPr lang="en-US" sz="1000" dirty="0">
                  <a:solidFill>
                    <a:schemeClr val="bg1"/>
                  </a:solidFill>
                  <a:latin typeface="Montserrat" pitchFamily="2" charset="-52"/>
                </a:rPr>
                <a:t> region.</a:t>
              </a:r>
            </a:p>
          </p:txBody>
        </p:sp>
        <p:pic>
          <p:nvPicPr>
            <p:cNvPr id="121" name="Picture 8">
              <a:extLst>
                <a:ext uri="{FF2B5EF4-FFF2-40B4-BE49-F238E27FC236}">
                  <a16:creationId xmlns:a16="http://schemas.microsoft.com/office/drawing/2014/main" id="{54493560-1195-4233-98FE-E8C7BB491F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2309" y="3309249"/>
              <a:ext cx="967204" cy="41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883E064-4941-4BC5-A9A9-F471881548BC}"/>
              </a:ext>
            </a:extLst>
          </p:cNvPr>
          <p:cNvGrpSpPr/>
          <p:nvPr/>
        </p:nvGrpSpPr>
        <p:grpSpPr>
          <a:xfrm>
            <a:off x="6822668" y="1263093"/>
            <a:ext cx="1801995" cy="1272761"/>
            <a:chOff x="6075367" y="1263093"/>
            <a:chExt cx="1801995" cy="1272761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9DAD9FDE-775F-4C33-B011-ACCE5C1D0865}"/>
                </a:ext>
              </a:extLst>
            </p:cNvPr>
            <p:cNvSpPr txBox="1"/>
            <p:nvPr/>
          </p:nvSpPr>
          <p:spPr>
            <a:xfrm>
              <a:off x="6075367" y="1904014"/>
              <a:ext cx="1801995" cy="6318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" pitchFamily="2" charset="-52"/>
                </a:rPr>
                <a:t>Construction and operation of 965 MW </a:t>
              </a:r>
              <a:br>
                <a:rPr lang="en-US" sz="1000" dirty="0">
                  <a:solidFill>
                    <a:schemeClr val="bg1"/>
                  </a:solidFill>
                  <a:latin typeface="Montserrat" pitchFamily="2" charset="-52"/>
                </a:rPr>
              </a:br>
              <a:r>
                <a:rPr lang="en-US" sz="1000" noProof="1">
                  <a:solidFill>
                    <a:schemeClr val="bg1"/>
                  </a:solidFill>
                  <a:latin typeface="Montserrat" pitchFamily="2" charset="-52"/>
                </a:rPr>
                <a:t>Tutly</a:t>
              </a:r>
              <a:r>
                <a:rPr lang="en-US" sz="1000" dirty="0">
                  <a:solidFill>
                    <a:schemeClr val="bg1"/>
                  </a:solidFill>
                  <a:latin typeface="Montserrat" pitchFamily="2" charset="-52"/>
                </a:rPr>
                <a:t> solar power plant</a:t>
              </a:r>
            </a:p>
          </p:txBody>
        </p:sp>
        <p:pic>
          <p:nvPicPr>
            <p:cNvPr id="122" name="Picture 6" descr="TotalEnergies - Go to the home page">
              <a:extLst>
                <a:ext uri="{FF2B5EF4-FFF2-40B4-BE49-F238E27FC236}">
                  <a16:creationId xmlns:a16="http://schemas.microsoft.com/office/drawing/2014/main" id="{F824A765-8777-40D7-95CB-778190727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0990" y="1263093"/>
              <a:ext cx="762633" cy="557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DE04477-EB8E-4211-B30A-C43358CB5DCF}"/>
              </a:ext>
            </a:extLst>
          </p:cNvPr>
          <p:cNvGrpSpPr/>
          <p:nvPr/>
        </p:nvGrpSpPr>
        <p:grpSpPr>
          <a:xfrm>
            <a:off x="9428243" y="1318160"/>
            <a:ext cx="2107066" cy="1033028"/>
            <a:chOff x="8401547" y="1318160"/>
            <a:chExt cx="2107066" cy="103302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EE80535-FADF-4CD3-A28D-F1FC6FA05B27}"/>
                </a:ext>
              </a:extLst>
            </p:cNvPr>
            <p:cNvSpPr txBox="1"/>
            <p:nvPr/>
          </p:nvSpPr>
          <p:spPr>
            <a:xfrm>
              <a:off x="8401547" y="1904014"/>
              <a:ext cx="2107066" cy="447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" pitchFamily="2" charset="-52"/>
                </a:rPr>
                <a:t>Over $3bln investment in energy and infrastructure</a:t>
              </a:r>
            </a:p>
          </p:txBody>
        </p:sp>
        <p:pic>
          <p:nvPicPr>
            <p:cNvPr id="123" name="Picture 8" descr="Home Our stakeholders">
              <a:extLst>
                <a:ext uri="{FF2B5EF4-FFF2-40B4-BE49-F238E27FC236}">
                  <a16:creationId xmlns:a16="http://schemas.microsoft.com/office/drawing/2014/main" id="{19844517-4632-47E8-9C29-471F8C46E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1547" y="1318160"/>
              <a:ext cx="1311301" cy="4471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C4F8E48-F070-4E8B-8434-3A8CDCB83E6F}"/>
              </a:ext>
            </a:extLst>
          </p:cNvPr>
          <p:cNvGrpSpPr/>
          <p:nvPr/>
        </p:nvGrpSpPr>
        <p:grpSpPr>
          <a:xfrm>
            <a:off x="9408262" y="3208729"/>
            <a:ext cx="2107066" cy="1092467"/>
            <a:chOff x="8401547" y="3208729"/>
            <a:chExt cx="2107066" cy="1092467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AA091C1-A456-4499-9D95-B8689A754827}"/>
                </a:ext>
              </a:extLst>
            </p:cNvPr>
            <p:cNvSpPr txBox="1"/>
            <p:nvPr/>
          </p:nvSpPr>
          <p:spPr>
            <a:xfrm>
              <a:off x="8401547" y="3854022"/>
              <a:ext cx="2107066" cy="4471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Montserrat" pitchFamily="2" charset="-52"/>
                </a:rPr>
                <a:t>PPA and EPC for 1,600 MW </a:t>
              </a:r>
              <a:r>
                <a:rPr lang="en-US" sz="1000" noProof="1">
                  <a:solidFill>
                    <a:schemeClr val="bg1"/>
                  </a:solidFill>
                  <a:latin typeface="Montserrat" pitchFamily="2" charset="-52"/>
                </a:rPr>
                <a:t>Syrdarya</a:t>
              </a:r>
              <a:r>
                <a:rPr lang="en-US" sz="1000" dirty="0">
                  <a:solidFill>
                    <a:schemeClr val="bg1"/>
                  </a:solidFill>
                  <a:latin typeface="Montserrat" pitchFamily="2" charset="-52"/>
                </a:rPr>
                <a:t> II CCGT project</a:t>
              </a:r>
            </a:p>
          </p:txBody>
        </p:sp>
        <p:pic>
          <p:nvPicPr>
            <p:cNvPr id="3074" name="Picture 2" descr="Home | Nebras Power">
              <a:extLst>
                <a:ext uri="{FF2B5EF4-FFF2-40B4-BE49-F238E27FC236}">
                  <a16:creationId xmlns:a16="http://schemas.microsoft.com/office/drawing/2014/main" id="{EA9F321F-EB71-48DC-83D9-EA43E7537C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055" y="3208729"/>
              <a:ext cx="932387" cy="511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6" name="Picture 4" descr="Bolt ">
            <a:extLst>
              <a:ext uri="{FF2B5EF4-FFF2-40B4-BE49-F238E27FC236}">
                <a16:creationId xmlns:a16="http://schemas.microsoft.com/office/drawing/2014/main" id="{75D14A82-08EE-4F49-B372-A8ABB5C5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28" y="3347332"/>
            <a:ext cx="381222" cy="3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6" descr="Efficiency ">
            <a:extLst>
              <a:ext uri="{FF2B5EF4-FFF2-40B4-BE49-F238E27FC236}">
                <a16:creationId xmlns:a16="http://schemas.microsoft.com/office/drawing/2014/main" id="{10852A3E-FECA-48C0-A344-0B7BC78F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91" y="1427836"/>
            <a:ext cx="455873" cy="4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rbon offsets ">
            <a:extLst>
              <a:ext uri="{FF2B5EF4-FFF2-40B4-BE49-F238E27FC236}">
                <a16:creationId xmlns:a16="http://schemas.microsoft.com/office/drawing/2014/main" id="{F6B15645-14DD-4D4F-8CD5-8B1099D98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hotocopy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81" y="3355971"/>
            <a:ext cx="384522" cy="3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olar energy ">
            <a:extLst>
              <a:ext uri="{FF2B5EF4-FFF2-40B4-BE49-F238E27FC236}">
                <a16:creationId xmlns:a16="http://schemas.microsoft.com/office/drawing/2014/main" id="{1742B60A-D9A0-4954-A12E-E56F67F8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47" y="1445262"/>
            <a:ext cx="384522" cy="3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06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4">
            <a:extLst>
              <a:ext uri="{FF2B5EF4-FFF2-40B4-BE49-F238E27FC236}">
                <a16:creationId xmlns:a16="http://schemas.microsoft.com/office/drawing/2014/main" id="{50456D80-C1FC-4822-948B-DA68BAB9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3" y="233153"/>
            <a:ext cx="6610267" cy="999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PIPELINE OF PROJECTS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6508E9-28EF-40C2-8DA0-3E96E4531487}"/>
              </a:ext>
            </a:extLst>
          </p:cNvPr>
          <p:cNvSpPr/>
          <p:nvPr/>
        </p:nvSpPr>
        <p:spPr>
          <a:xfrm>
            <a:off x="656691" y="404581"/>
            <a:ext cx="92692" cy="626636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9983832-82FD-46D0-A016-8FFCF337EC06}"/>
              </a:ext>
            </a:extLst>
          </p:cNvPr>
          <p:cNvGrpSpPr/>
          <p:nvPr/>
        </p:nvGrpSpPr>
        <p:grpSpPr>
          <a:xfrm>
            <a:off x="641351" y="2025209"/>
            <a:ext cx="2268550" cy="4428210"/>
            <a:chOff x="641351" y="1746633"/>
            <a:chExt cx="2268550" cy="4428210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170D2189-F03A-4072-85E4-94D1D83287A0}"/>
                </a:ext>
              </a:extLst>
            </p:cNvPr>
            <p:cNvGrpSpPr/>
            <p:nvPr/>
          </p:nvGrpSpPr>
          <p:grpSpPr>
            <a:xfrm>
              <a:off x="749383" y="1906055"/>
              <a:ext cx="2114352" cy="4268788"/>
              <a:chOff x="499193" y="1723571"/>
              <a:chExt cx="2087880" cy="3680456"/>
            </a:xfrm>
          </p:grpSpPr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8686486F-5225-4674-84ED-A7DAA3B9DE45}"/>
                  </a:ext>
                </a:extLst>
              </p:cNvPr>
              <p:cNvCxnSpPr/>
              <p:nvPr/>
            </p:nvCxnSpPr>
            <p:spPr>
              <a:xfrm>
                <a:off x="762083" y="1723571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Дуга 16">
                <a:extLst>
                  <a:ext uri="{FF2B5EF4-FFF2-40B4-BE49-F238E27FC236}">
                    <a16:creationId xmlns:a16="http://schemas.microsoft.com/office/drawing/2014/main" id="{15708E10-66EA-4845-975A-B2981F607684}"/>
                  </a:ext>
                </a:extLst>
              </p:cNvPr>
              <p:cNvSpPr/>
              <p:nvPr/>
            </p:nvSpPr>
            <p:spPr>
              <a:xfrm>
                <a:off x="2061293" y="1723571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9A0D0A00-9DBF-4D56-8743-611D559FF8D7}"/>
                  </a:ext>
                </a:extLst>
              </p:cNvPr>
              <p:cNvCxnSpPr/>
              <p:nvPr/>
            </p:nvCxnSpPr>
            <p:spPr>
              <a:xfrm>
                <a:off x="762083" y="2249351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Дуга 45">
                <a:extLst>
                  <a:ext uri="{FF2B5EF4-FFF2-40B4-BE49-F238E27FC236}">
                    <a16:creationId xmlns:a16="http://schemas.microsoft.com/office/drawing/2014/main" id="{92D6369D-52FE-4EF8-A8CE-22822D442D60}"/>
                  </a:ext>
                </a:extLst>
              </p:cNvPr>
              <p:cNvSpPr/>
              <p:nvPr/>
            </p:nvSpPr>
            <p:spPr>
              <a:xfrm rot="10800000">
                <a:off x="499193" y="2249351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A43AA9ED-1E6F-40F7-8FBC-9A2EFD466E21}"/>
                  </a:ext>
                </a:extLst>
              </p:cNvPr>
              <p:cNvCxnSpPr/>
              <p:nvPr/>
            </p:nvCxnSpPr>
            <p:spPr>
              <a:xfrm>
                <a:off x="762083" y="2775131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Дуга 52">
                <a:extLst>
                  <a:ext uri="{FF2B5EF4-FFF2-40B4-BE49-F238E27FC236}">
                    <a16:creationId xmlns:a16="http://schemas.microsoft.com/office/drawing/2014/main" id="{2806F9FB-546C-4C9E-A534-9B881125CA0D}"/>
                  </a:ext>
                </a:extLst>
              </p:cNvPr>
              <p:cNvSpPr/>
              <p:nvPr/>
            </p:nvSpPr>
            <p:spPr>
              <a:xfrm>
                <a:off x="2061293" y="2775130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1E5C8946-E272-41C8-9563-F979F537FBB2}"/>
                  </a:ext>
                </a:extLst>
              </p:cNvPr>
              <p:cNvCxnSpPr/>
              <p:nvPr/>
            </p:nvCxnSpPr>
            <p:spPr>
              <a:xfrm>
                <a:off x="762083" y="3300910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Дуга 54">
                <a:extLst>
                  <a:ext uri="{FF2B5EF4-FFF2-40B4-BE49-F238E27FC236}">
                    <a16:creationId xmlns:a16="http://schemas.microsoft.com/office/drawing/2014/main" id="{AF479E71-6DA7-4537-99DF-3D61D16B9111}"/>
                  </a:ext>
                </a:extLst>
              </p:cNvPr>
              <p:cNvSpPr/>
              <p:nvPr/>
            </p:nvSpPr>
            <p:spPr>
              <a:xfrm rot="10800000">
                <a:off x="499193" y="3300910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6" name="Прямая соединительная линия 55">
                <a:extLst>
                  <a:ext uri="{FF2B5EF4-FFF2-40B4-BE49-F238E27FC236}">
                    <a16:creationId xmlns:a16="http://schemas.microsoft.com/office/drawing/2014/main" id="{630B3270-8271-471B-9489-447E76AE200B}"/>
                  </a:ext>
                </a:extLst>
              </p:cNvPr>
              <p:cNvCxnSpPr/>
              <p:nvPr/>
            </p:nvCxnSpPr>
            <p:spPr>
              <a:xfrm>
                <a:off x="762083" y="3826690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Дуга 56">
                <a:extLst>
                  <a:ext uri="{FF2B5EF4-FFF2-40B4-BE49-F238E27FC236}">
                    <a16:creationId xmlns:a16="http://schemas.microsoft.com/office/drawing/2014/main" id="{78635DD8-3D89-4290-A6AC-279642F90AC0}"/>
                  </a:ext>
                </a:extLst>
              </p:cNvPr>
              <p:cNvSpPr/>
              <p:nvPr/>
            </p:nvSpPr>
            <p:spPr>
              <a:xfrm>
                <a:off x="2061293" y="3826688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2601EC73-031F-4F7B-91E1-0D44892C617B}"/>
                  </a:ext>
                </a:extLst>
              </p:cNvPr>
              <p:cNvCxnSpPr/>
              <p:nvPr/>
            </p:nvCxnSpPr>
            <p:spPr>
              <a:xfrm>
                <a:off x="762083" y="4352468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Дуга 60">
                <a:extLst>
                  <a:ext uri="{FF2B5EF4-FFF2-40B4-BE49-F238E27FC236}">
                    <a16:creationId xmlns:a16="http://schemas.microsoft.com/office/drawing/2014/main" id="{6AD8A425-6B6B-440D-A7EE-C097A949BDA9}"/>
                  </a:ext>
                </a:extLst>
              </p:cNvPr>
              <p:cNvSpPr/>
              <p:nvPr/>
            </p:nvSpPr>
            <p:spPr>
              <a:xfrm rot="10800000">
                <a:off x="499193" y="4352468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4A2BAA5F-766A-413E-A62E-D5B683291C9D}"/>
                  </a:ext>
                </a:extLst>
              </p:cNvPr>
              <p:cNvCxnSpPr/>
              <p:nvPr/>
            </p:nvCxnSpPr>
            <p:spPr>
              <a:xfrm>
                <a:off x="762083" y="4878248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Дуга 64">
                <a:extLst>
                  <a:ext uri="{FF2B5EF4-FFF2-40B4-BE49-F238E27FC236}">
                    <a16:creationId xmlns:a16="http://schemas.microsoft.com/office/drawing/2014/main" id="{E4D9B6EE-D8BD-42B9-A05E-244F04380847}"/>
                  </a:ext>
                </a:extLst>
              </p:cNvPr>
              <p:cNvSpPr/>
              <p:nvPr/>
            </p:nvSpPr>
            <p:spPr>
              <a:xfrm>
                <a:off x="2061293" y="4878247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7" name="Прямая соединительная линия 66">
                <a:extLst>
                  <a:ext uri="{FF2B5EF4-FFF2-40B4-BE49-F238E27FC236}">
                    <a16:creationId xmlns:a16="http://schemas.microsoft.com/office/drawing/2014/main" id="{29B154CA-32A0-4414-A967-12EB4F65C83F}"/>
                  </a:ext>
                </a:extLst>
              </p:cNvPr>
              <p:cNvCxnSpPr/>
              <p:nvPr/>
            </p:nvCxnSpPr>
            <p:spPr>
              <a:xfrm>
                <a:off x="762083" y="5404027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6CE8EC91-8E45-426C-86D2-793B3CF5D47F}"/>
                </a:ext>
              </a:extLst>
            </p:cNvPr>
            <p:cNvSpPr/>
            <p:nvPr/>
          </p:nvSpPr>
          <p:spPr>
            <a:xfrm>
              <a:off x="641351" y="1746633"/>
              <a:ext cx="2222384" cy="609827"/>
            </a:xfrm>
            <a:prstGeom prst="roundRect">
              <a:avLst>
                <a:gd name="adj" fmla="val 50000"/>
              </a:avLst>
            </a:prstGeom>
            <a:solidFill>
              <a:srgbClr val="0A163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Rectangle 36">
              <a:extLst>
                <a:ext uri="{FF2B5EF4-FFF2-40B4-BE49-F238E27FC236}">
                  <a16:creationId xmlns:a16="http://schemas.microsoft.com/office/drawing/2014/main" id="{4CEA78A8-0725-4A5C-8896-BE296A03089A}"/>
                </a:ext>
              </a:extLst>
            </p:cNvPr>
            <p:cNvSpPr/>
            <p:nvPr/>
          </p:nvSpPr>
          <p:spPr>
            <a:xfrm>
              <a:off x="779326" y="1922631"/>
              <a:ext cx="1997076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Manufacturing</a:t>
              </a:r>
            </a:p>
          </p:txBody>
        </p:sp>
        <p:sp>
          <p:nvSpPr>
            <p:cNvPr id="109" name="Rectangle 36">
              <a:extLst>
                <a:ext uri="{FF2B5EF4-FFF2-40B4-BE49-F238E27FC236}">
                  <a16:creationId xmlns:a16="http://schemas.microsoft.com/office/drawing/2014/main" id="{B2B1327C-E8F0-490C-8844-2CE4E406642B}"/>
                </a:ext>
              </a:extLst>
            </p:cNvPr>
            <p:cNvSpPr/>
            <p:nvPr/>
          </p:nvSpPr>
          <p:spPr>
            <a:xfrm>
              <a:off x="1127522" y="2661672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Electric vehicle batteries</a:t>
              </a:r>
            </a:p>
          </p:txBody>
        </p:sp>
        <p:sp>
          <p:nvSpPr>
            <p:cNvPr id="110" name="Rectangle 36">
              <a:extLst>
                <a:ext uri="{FF2B5EF4-FFF2-40B4-BE49-F238E27FC236}">
                  <a16:creationId xmlns:a16="http://schemas.microsoft.com/office/drawing/2014/main" id="{E8A7134A-3EEE-494B-92F4-B50EE03DAD88}"/>
                </a:ext>
              </a:extLst>
            </p:cNvPr>
            <p:cNvSpPr/>
            <p:nvPr/>
          </p:nvSpPr>
          <p:spPr>
            <a:xfrm>
              <a:off x="1127522" y="3341162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Generators</a:t>
              </a:r>
            </a:p>
          </p:txBody>
        </p:sp>
        <p:sp>
          <p:nvSpPr>
            <p:cNvPr id="111" name="Rectangle 36">
              <a:extLst>
                <a:ext uri="{FF2B5EF4-FFF2-40B4-BE49-F238E27FC236}">
                  <a16:creationId xmlns:a16="http://schemas.microsoft.com/office/drawing/2014/main" id="{CAF5C8FA-41EF-410E-8AC1-246B16E6C3B3}"/>
                </a:ext>
              </a:extLst>
            </p:cNvPr>
            <p:cNvSpPr/>
            <p:nvPr/>
          </p:nvSpPr>
          <p:spPr>
            <a:xfrm>
              <a:off x="1127522" y="3950986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Transformers</a:t>
              </a:r>
            </a:p>
          </p:txBody>
        </p:sp>
        <p:sp>
          <p:nvSpPr>
            <p:cNvPr id="112" name="Rectangle 36">
              <a:extLst>
                <a:ext uri="{FF2B5EF4-FFF2-40B4-BE49-F238E27FC236}">
                  <a16:creationId xmlns:a16="http://schemas.microsoft.com/office/drawing/2014/main" id="{F1970B9D-5839-4E9A-AAAD-95BC9F14A562}"/>
                </a:ext>
              </a:extLst>
            </p:cNvPr>
            <p:cNvSpPr/>
            <p:nvPr/>
          </p:nvSpPr>
          <p:spPr>
            <a:xfrm>
              <a:off x="1127522" y="4554960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Heavy machinery</a:t>
              </a:r>
            </a:p>
          </p:txBody>
        </p:sp>
        <p:sp>
          <p:nvSpPr>
            <p:cNvPr id="114" name="Rectangle 36">
              <a:extLst>
                <a:ext uri="{FF2B5EF4-FFF2-40B4-BE49-F238E27FC236}">
                  <a16:creationId xmlns:a16="http://schemas.microsoft.com/office/drawing/2014/main" id="{D31D8B9D-B621-4180-86EE-A6EF89D02F89}"/>
                </a:ext>
              </a:extLst>
            </p:cNvPr>
            <p:cNvSpPr/>
            <p:nvPr/>
          </p:nvSpPr>
          <p:spPr>
            <a:xfrm>
              <a:off x="1127522" y="5168068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Boilers</a:t>
              </a:r>
            </a:p>
          </p:txBody>
        </p:sp>
        <p:sp>
          <p:nvSpPr>
            <p:cNvPr id="115" name="Rectangle 36">
              <a:extLst>
                <a:ext uri="{FF2B5EF4-FFF2-40B4-BE49-F238E27FC236}">
                  <a16:creationId xmlns:a16="http://schemas.microsoft.com/office/drawing/2014/main" id="{FDF619DE-C969-43C5-9562-25AFB0BA2AFB}"/>
                </a:ext>
              </a:extLst>
            </p:cNvPr>
            <p:cNvSpPr/>
            <p:nvPr/>
          </p:nvSpPr>
          <p:spPr>
            <a:xfrm>
              <a:off x="1127522" y="5684965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Water saving equipment</a:t>
              </a: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5F87FF52-0F5E-45F0-B8A9-841EBBD6C84F}"/>
                </a:ext>
              </a:extLst>
            </p:cNvPr>
            <p:cNvSpPr/>
            <p:nvPr/>
          </p:nvSpPr>
          <p:spPr>
            <a:xfrm>
              <a:off x="703216" y="2774630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9" name="Овал 358">
              <a:extLst>
                <a:ext uri="{FF2B5EF4-FFF2-40B4-BE49-F238E27FC236}">
                  <a16:creationId xmlns:a16="http://schemas.microsoft.com/office/drawing/2014/main" id="{CEECFCCC-298C-4DCF-B3FC-6DD47A7B3099}"/>
                </a:ext>
              </a:extLst>
            </p:cNvPr>
            <p:cNvSpPr/>
            <p:nvPr/>
          </p:nvSpPr>
          <p:spPr>
            <a:xfrm>
              <a:off x="703216" y="3998926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0" name="Овал 359">
              <a:extLst>
                <a:ext uri="{FF2B5EF4-FFF2-40B4-BE49-F238E27FC236}">
                  <a16:creationId xmlns:a16="http://schemas.microsoft.com/office/drawing/2014/main" id="{0B776E9E-5F08-419B-BA14-18560B3EEFE1}"/>
                </a:ext>
              </a:extLst>
            </p:cNvPr>
            <p:cNvSpPr/>
            <p:nvPr/>
          </p:nvSpPr>
          <p:spPr>
            <a:xfrm>
              <a:off x="703216" y="5206141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1" name="Овал 360">
              <a:extLst>
                <a:ext uri="{FF2B5EF4-FFF2-40B4-BE49-F238E27FC236}">
                  <a16:creationId xmlns:a16="http://schemas.microsoft.com/office/drawing/2014/main" id="{359C6387-D56E-4A15-B761-C0170257B688}"/>
                </a:ext>
              </a:extLst>
            </p:cNvPr>
            <p:cNvSpPr/>
            <p:nvPr/>
          </p:nvSpPr>
          <p:spPr>
            <a:xfrm>
              <a:off x="2817568" y="5823464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>
              <a:extLst>
                <a:ext uri="{FF2B5EF4-FFF2-40B4-BE49-F238E27FC236}">
                  <a16:creationId xmlns:a16="http://schemas.microsoft.com/office/drawing/2014/main" id="{04F414AE-96DB-42D7-8374-FCB759265F82}"/>
                </a:ext>
              </a:extLst>
            </p:cNvPr>
            <p:cNvSpPr/>
            <p:nvPr/>
          </p:nvSpPr>
          <p:spPr>
            <a:xfrm>
              <a:off x="2817568" y="4613660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Овал 362">
              <a:extLst>
                <a:ext uri="{FF2B5EF4-FFF2-40B4-BE49-F238E27FC236}">
                  <a16:creationId xmlns:a16="http://schemas.microsoft.com/office/drawing/2014/main" id="{CC2C55D6-B307-460B-BC0F-90E08A9134A1}"/>
                </a:ext>
              </a:extLst>
            </p:cNvPr>
            <p:cNvSpPr/>
            <p:nvPr/>
          </p:nvSpPr>
          <p:spPr>
            <a:xfrm>
              <a:off x="2817568" y="3385604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3BC8C7D-6FBB-40B3-BDDC-1328F6009FE7}"/>
              </a:ext>
            </a:extLst>
          </p:cNvPr>
          <p:cNvGrpSpPr/>
          <p:nvPr/>
        </p:nvGrpSpPr>
        <p:grpSpPr>
          <a:xfrm>
            <a:off x="3553276" y="2025209"/>
            <a:ext cx="2268550" cy="4428210"/>
            <a:chOff x="3596823" y="1746633"/>
            <a:chExt cx="2268550" cy="4428210"/>
          </a:xfrm>
        </p:grpSpPr>
        <p:cxnSp>
          <p:nvCxnSpPr>
            <p:cNvPr id="365" name="Прямая соединительная линия 364">
              <a:extLst>
                <a:ext uri="{FF2B5EF4-FFF2-40B4-BE49-F238E27FC236}">
                  <a16:creationId xmlns:a16="http://schemas.microsoft.com/office/drawing/2014/main" id="{424DAF11-0340-4727-BABD-F6F119FD4430}"/>
                </a:ext>
              </a:extLst>
            </p:cNvPr>
            <p:cNvCxnSpPr/>
            <p:nvPr/>
          </p:nvCxnSpPr>
          <p:spPr>
            <a:xfrm>
              <a:off x="3971078" y="1906055"/>
              <a:ext cx="15819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DE69D5CF-5372-4754-80BB-DF031C7BF2D3}"/>
                </a:ext>
              </a:extLst>
            </p:cNvPr>
            <p:cNvGrpSpPr/>
            <p:nvPr/>
          </p:nvGrpSpPr>
          <p:grpSpPr>
            <a:xfrm>
              <a:off x="3704855" y="1906055"/>
              <a:ext cx="2114352" cy="4268788"/>
              <a:chOff x="3704855" y="1906055"/>
              <a:chExt cx="2114352" cy="3049135"/>
            </a:xfrm>
          </p:grpSpPr>
          <p:sp>
            <p:nvSpPr>
              <p:cNvPr id="366" name="Дуга 365">
                <a:extLst>
                  <a:ext uri="{FF2B5EF4-FFF2-40B4-BE49-F238E27FC236}">
                    <a16:creationId xmlns:a16="http://schemas.microsoft.com/office/drawing/2014/main" id="{A76A697A-F4B4-4EB8-B2DA-66FE4A38865B}"/>
                  </a:ext>
                </a:extLst>
              </p:cNvPr>
              <p:cNvSpPr/>
              <p:nvPr/>
            </p:nvSpPr>
            <p:spPr>
              <a:xfrm>
                <a:off x="5286761" y="1906055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67" name="Прямая соединительная линия 366">
                <a:extLst>
                  <a:ext uri="{FF2B5EF4-FFF2-40B4-BE49-F238E27FC236}">
                    <a16:creationId xmlns:a16="http://schemas.microsoft.com/office/drawing/2014/main" id="{8D8F65D9-9C5B-4CA8-9413-D3789F385344}"/>
                  </a:ext>
                </a:extLst>
              </p:cNvPr>
              <p:cNvCxnSpPr/>
              <p:nvPr/>
            </p:nvCxnSpPr>
            <p:spPr>
              <a:xfrm>
                <a:off x="3971078" y="2515883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8" name="Дуга 367">
                <a:extLst>
                  <a:ext uri="{FF2B5EF4-FFF2-40B4-BE49-F238E27FC236}">
                    <a16:creationId xmlns:a16="http://schemas.microsoft.com/office/drawing/2014/main" id="{F08BF7CD-75A7-4346-9162-46DA67AE80A1}"/>
                  </a:ext>
                </a:extLst>
              </p:cNvPr>
              <p:cNvSpPr/>
              <p:nvPr/>
            </p:nvSpPr>
            <p:spPr>
              <a:xfrm rot="10800000">
                <a:off x="3704855" y="2515883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69" name="Прямая соединительная линия 368">
                <a:extLst>
                  <a:ext uri="{FF2B5EF4-FFF2-40B4-BE49-F238E27FC236}">
                    <a16:creationId xmlns:a16="http://schemas.microsoft.com/office/drawing/2014/main" id="{CBD251DD-E4F3-40C5-AFD0-1C644CC22C0B}"/>
                  </a:ext>
                </a:extLst>
              </p:cNvPr>
              <p:cNvCxnSpPr/>
              <p:nvPr/>
            </p:nvCxnSpPr>
            <p:spPr>
              <a:xfrm>
                <a:off x="3971078" y="3125710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" name="Дуга 369">
                <a:extLst>
                  <a:ext uri="{FF2B5EF4-FFF2-40B4-BE49-F238E27FC236}">
                    <a16:creationId xmlns:a16="http://schemas.microsoft.com/office/drawing/2014/main" id="{FD1C0970-C1C7-40BE-896D-ED9BD58CA5F3}"/>
                  </a:ext>
                </a:extLst>
              </p:cNvPr>
              <p:cNvSpPr/>
              <p:nvPr/>
            </p:nvSpPr>
            <p:spPr>
              <a:xfrm>
                <a:off x="5286761" y="3125709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371" name="Прямая соединительная линия 370">
                <a:extLst>
                  <a:ext uri="{FF2B5EF4-FFF2-40B4-BE49-F238E27FC236}">
                    <a16:creationId xmlns:a16="http://schemas.microsoft.com/office/drawing/2014/main" id="{CD54A122-D52B-4837-87B2-204091319A75}"/>
                  </a:ext>
                </a:extLst>
              </p:cNvPr>
              <p:cNvCxnSpPr/>
              <p:nvPr/>
            </p:nvCxnSpPr>
            <p:spPr>
              <a:xfrm>
                <a:off x="3971078" y="3735536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2" name="Дуга 371">
                <a:extLst>
                  <a:ext uri="{FF2B5EF4-FFF2-40B4-BE49-F238E27FC236}">
                    <a16:creationId xmlns:a16="http://schemas.microsoft.com/office/drawing/2014/main" id="{19408C69-52AF-41E5-95F6-04A4E708FD61}"/>
                  </a:ext>
                </a:extLst>
              </p:cNvPr>
              <p:cNvSpPr/>
              <p:nvPr/>
            </p:nvSpPr>
            <p:spPr>
              <a:xfrm rot="10800000">
                <a:off x="3704855" y="3735536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73" name="Прямая соединительная линия 372">
                <a:extLst>
                  <a:ext uri="{FF2B5EF4-FFF2-40B4-BE49-F238E27FC236}">
                    <a16:creationId xmlns:a16="http://schemas.microsoft.com/office/drawing/2014/main" id="{0F0F56CA-4D94-472B-972D-F95F3D38C9C3}"/>
                  </a:ext>
                </a:extLst>
              </p:cNvPr>
              <p:cNvCxnSpPr/>
              <p:nvPr/>
            </p:nvCxnSpPr>
            <p:spPr>
              <a:xfrm>
                <a:off x="3971078" y="4345364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4" name="Дуга 373">
                <a:extLst>
                  <a:ext uri="{FF2B5EF4-FFF2-40B4-BE49-F238E27FC236}">
                    <a16:creationId xmlns:a16="http://schemas.microsoft.com/office/drawing/2014/main" id="{CB375B92-C312-485F-9F84-EFE24C8D6EBF}"/>
                  </a:ext>
                </a:extLst>
              </p:cNvPr>
              <p:cNvSpPr/>
              <p:nvPr/>
            </p:nvSpPr>
            <p:spPr>
              <a:xfrm>
                <a:off x="5286761" y="4345362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75" name="Прямая соединительная линия 374">
                <a:extLst>
                  <a:ext uri="{FF2B5EF4-FFF2-40B4-BE49-F238E27FC236}">
                    <a16:creationId xmlns:a16="http://schemas.microsoft.com/office/drawing/2014/main" id="{66C2C66B-12E7-4A98-864F-A87F7F387130}"/>
                  </a:ext>
                </a:extLst>
              </p:cNvPr>
              <p:cNvCxnSpPr/>
              <p:nvPr/>
            </p:nvCxnSpPr>
            <p:spPr>
              <a:xfrm>
                <a:off x="3971078" y="4955189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0" name="Прямоугольник: скругленные углы 379">
              <a:extLst>
                <a:ext uri="{FF2B5EF4-FFF2-40B4-BE49-F238E27FC236}">
                  <a16:creationId xmlns:a16="http://schemas.microsoft.com/office/drawing/2014/main" id="{83169BD0-5C60-408E-90E8-9F39E7600284}"/>
                </a:ext>
              </a:extLst>
            </p:cNvPr>
            <p:cNvSpPr/>
            <p:nvPr/>
          </p:nvSpPr>
          <p:spPr>
            <a:xfrm>
              <a:off x="3596823" y="1746633"/>
              <a:ext cx="2222384" cy="609827"/>
            </a:xfrm>
            <a:prstGeom prst="roundRect">
              <a:avLst>
                <a:gd name="adj" fmla="val 50000"/>
              </a:avLst>
            </a:prstGeom>
            <a:solidFill>
              <a:srgbClr val="0A163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1" name="Rectangle 36">
              <a:extLst>
                <a:ext uri="{FF2B5EF4-FFF2-40B4-BE49-F238E27FC236}">
                  <a16:creationId xmlns:a16="http://schemas.microsoft.com/office/drawing/2014/main" id="{A875794C-F2DC-45A9-8819-696A36A3BFC1}"/>
                </a:ext>
              </a:extLst>
            </p:cNvPr>
            <p:cNvSpPr/>
            <p:nvPr/>
          </p:nvSpPr>
          <p:spPr>
            <a:xfrm>
              <a:off x="3701524" y="1922631"/>
              <a:ext cx="1997076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Infrastructure</a:t>
              </a:r>
            </a:p>
          </p:txBody>
        </p:sp>
        <p:sp>
          <p:nvSpPr>
            <p:cNvPr id="382" name="Rectangle 36">
              <a:extLst>
                <a:ext uri="{FF2B5EF4-FFF2-40B4-BE49-F238E27FC236}">
                  <a16:creationId xmlns:a16="http://schemas.microsoft.com/office/drawing/2014/main" id="{0E48E476-BFD3-412E-A25F-7142B5694F2E}"/>
                </a:ext>
              </a:extLst>
            </p:cNvPr>
            <p:cNvSpPr/>
            <p:nvPr/>
          </p:nvSpPr>
          <p:spPr>
            <a:xfrm>
              <a:off x="4082994" y="2998479"/>
              <a:ext cx="1405292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Modernization of </a:t>
              </a:r>
              <a:r>
                <a:rPr lang="en-US" sz="1200" noProof="1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Urgench</a:t>
              </a: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 airport</a:t>
              </a:r>
            </a:p>
          </p:txBody>
        </p:sp>
        <p:sp>
          <p:nvSpPr>
            <p:cNvPr id="383" name="Rectangle 36">
              <a:extLst>
                <a:ext uri="{FF2B5EF4-FFF2-40B4-BE49-F238E27FC236}">
                  <a16:creationId xmlns:a16="http://schemas.microsoft.com/office/drawing/2014/main" id="{FCB7F187-83F8-42B9-9476-343211F8EE5D}"/>
                </a:ext>
              </a:extLst>
            </p:cNvPr>
            <p:cNvSpPr/>
            <p:nvPr/>
          </p:nvSpPr>
          <p:spPr>
            <a:xfrm>
              <a:off x="4082994" y="3832262"/>
              <a:ext cx="1405292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Hydro power projects</a:t>
              </a:r>
            </a:p>
          </p:txBody>
        </p:sp>
        <p:sp>
          <p:nvSpPr>
            <p:cNvPr id="384" name="Rectangle 36">
              <a:extLst>
                <a:ext uri="{FF2B5EF4-FFF2-40B4-BE49-F238E27FC236}">
                  <a16:creationId xmlns:a16="http://schemas.microsoft.com/office/drawing/2014/main" id="{A6CDCDC8-5DE2-4ADF-B1AA-0B64B0752E7F}"/>
                </a:ext>
              </a:extLst>
            </p:cNvPr>
            <p:cNvSpPr/>
            <p:nvPr/>
          </p:nvSpPr>
          <p:spPr>
            <a:xfrm>
              <a:off x="4082994" y="4699869"/>
              <a:ext cx="1405292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Motorway construction</a:t>
              </a:r>
            </a:p>
          </p:txBody>
        </p:sp>
        <p:sp>
          <p:nvSpPr>
            <p:cNvPr id="385" name="Rectangle 36">
              <a:extLst>
                <a:ext uri="{FF2B5EF4-FFF2-40B4-BE49-F238E27FC236}">
                  <a16:creationId xmlns:a16="http://schemas.microsoft.com/office/drawing/2014/main" id="{C2BD092C-0D20-43A8-A5DB-D23DFBA84489}"/>
                </a:ext>
              </a:extLst>
            </p:cNvPr>
            <p:cNvSpPr/>
            <p:nvPr/>
          </p:nvSpPr>
          <p:spPr>
            <a:xfrm>
              <a:off x="4240223" y="5566847"/>
              <a:ext cx="1157599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Sewage schemes</a:t>
              </a:r>
            </a:p>
          </p:txBody>
        </p:sp>
        <p:sp>
          <p:nvSpPr>
            <p:cNvPr id="388" name="Овал 387">
              <a:extLst>
                <a:ext uri="{FF2B5EF4-FFF2-40B4-BE49-F238E27FC236}">
                  <a16:creationId xmlns:a16="http://schemas.microsoft.com/office/drawing/2014/main" id="{EFECF470-7C38-4ABB-9BDB-6D30FB2C94E6}"/>
                </a:ext>
              </a:extLst>
            </p:cNvPr>
            <p:cNvSpPr/>
            <p:nvPr/>
          </p:nvSpPr>
          <p:spPr>
            <a:xfrm>
              <a:off x="3665771" y="3142046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9" name="Овал 388">
              <a:extLst>
                <a:ext uri="{FF2B5EF4-FFF2-40B4-BE49-F238E27FC236}">
                  <a16:creationId xmlns:a16="http://schemas.microsoft.com/office/drawing/2014/main" id="{03894C62-09AC-49AC-A743-E9301F781597}"/>
                </a:ext>
              </a:extLst>
            </p:cNvPr>
            <p:cNvSpPr/>
            <p:nvPr/>
          </p:nvSpPr>
          <p:spPr>
            <a:xfrm>
              <a:off x="3658688" y="4894208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2" name="Овал 391">
              <a:extLst>
                <a:ext uri="{FF2B5EF4-FFF2-40B4-BE49-F238E27FC236}">
                  <a16:creationId xmlns:a16="http://schemas.microsoft.com/office/drawing/2014/main" id="{35E69BDA-2AE5-4040-A0B0-F1BA2D312934}"/>
                </a:ext>
              </a:extLst>
            </p:cNvPr>
            <p:cNvSpPr/>
            <p:nvPr/>
          </p:nvSpPr>
          <p:spPr>
            <a:xfrm>
              <a:off x="5773040" y="5701796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3" name="Овал 392">
              <a:extLst>
                <a:ext uri="{FF2B5EF4-FFF2-40B4-BE49-F238E27FC236}">
                  <a16:creationId xmlns:a16="http://schemas.microsoft.com/office/drawing/2014/main" id="{133BAF77-89BB-473F-AB15-22805C0A23C4}"/>
                </a:ext>
              </a:extLst>
            </p:cNvPr>
            <p:cNvSpPr/>
            <p:nvPr/>
          </p:nvSpPr>
          <p:spPr>
            <a:xfrm>
              <a:off x="5765573" y="3970761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71A8C21-1D8E-46BE-994E-4492A021C930}"/>
              </a:ext>
            </a:extLst>
          </p:cNvPr>
          <p:cNvGrpSpPr/>
          <p:nvPr/>
        </p:nvGrpSpPr>
        <p:grpSpPr>
          <a:xfrm>
            <a:off x="6465201" y="2025209"/>
            <a:ext cx="2265855" cy="4428206"/>
            <a:chOff x="6372795" y="1746633"/>
            <a:chExt cx="2265855" cy="4428206"/>
          </a:xfrm>
        </p:grpSpPr>
        <p:cxnSp>
          <p:nvCxnSpPr>
            <p:cNvPr id="395" name="Прямая соединительная линия 394">
              <a:extLst>
                <a:ext uri="{FF2B5EF4-FFF2-40B4-BE49-F238E27FC236}">
                  <a16:creationId xmlns:a16="http://schemas.microsoft.com/office/drawing/2014/main" id="{07C0064B-F70A-42B7-98BA-4265F0D0E334}"/>
                </a:ext>
              </a:extLst>
            </p:cNvPr>
            <p:cNvCxnSpPr/>
            <p:nvPr/>
          </p:nvCxnSpPr>
          <p:spPr>
            <a:xfrm>
              <a:off x="6747050" y="1906055"/>
              <a:ext cx="158190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2CB8F78C-D5B7-40AF-8776-66E5C0A8360D}"/>
                </a:ext>
              </a:extLst>
            </p:cNvPr>
            <p:cNvGrpSpPr/>
            <p:nvPr/>
          </p:nvGrpSpPr>
          <p:grpSpPr>
            <a:xfrm>
              <a:off x="6480827" y="1906054"/>
              <a:ext cx="2114352" cy="4268785"/>
              <a:chOff x="6480827" y="1906055"/>
              <a:chExt cx="2114352" cy="3658962"/>
            </a:xfrm>
          </p:grpSpPr>
          <p:sp>
            <p:nvSpPr>
              <p:cNvPr id="396" name="Дуга 395">
                <a:extLst>
                  <a:ext uri="{FF2B5EF4-FFF2-40B4-BE49-F238E27FC236}">
                    <a16:creationId xmlns:a16="http://schemas.microsoft.com/office/drawing/2014/main" id="{1D57F34D-9C05-4583-9FEF-852D1627F72A}"/>
                  </a:ext>
                </a:extLst>
              </p:cNvPr>
              <p:cNvSpPr/>
              <p:nvPr/>
            </p:nvSpPr>
            <p:spPr>
              <a:xfrm>
                <a:off x="8062733" y="1906055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97" name="Прямая соединительная линия 396">
                <a:extLst>
                  <a:ext uri="{FF2B5EF4-FFF2-40B4-BE49-F238E27FC236}">
                    <a16:creationId xmlns:a16="http://schemas.microsoft.com/office/drawing/2014/main" id="{D6529DCF-FC67-4A3F-B971-4F2F46EAD8CB}"/>
                  </a:ext>
                </a:extLst>
              </p:cNvPr>
              <p:cNvCxnSpPr/>
              <p:nvPr/>
            </p:nvCxnSpPr>
            <p:spPr>
              <a:xfrm>
                <a:off x="6747050" y="2515883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8" name="Дуга 397">
                <a:extLst>
                  <a:ext uri="{FF2B5EF4-FFF2-40B4-BE49-F238E27FC236}">
                    <a16:creationId xmlns:a16="http://schemas.microsoft.com/office/drawing/2014/main" id="{77CDF8AE-0FAA-4CD0-9673-A9C9C3729C8F}"/>
                  </a:ext>
                </a:extLst>
              </p:cNvPr>
              <p:cNvSpPr/>
              <p:nvPr/>
            </p:nvSpPr>
            <p:spPr>
              <a:xfrm rot="10800000">
                <a:off x="6480827" y="2515883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99" name="Прямая соединительная линия 398">
                <a:extLst>
                  <a:ext uri="{FF2B5EF4-FFF2-40B4-BE49-F238E27FC236}">
                    <a16:creationId xmlns:a16="http://schemas.microsoft.com/office/drawing/2014/main" id="{BD531761-5914-4DEA-A8C5-5A83944B1552}"/>
                  </a:ext>
                </a:extLst>
              </p:cNvPr>
              <p:cNvCxnSpPr/>
              <p:nvPr/>
            </p:nvCxnSpPr>
            <p:spPr>
              <a:xfrm>
                <a:off x="6747050" y="3125710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0" name="Дуга 399">
                <a:extLst>
                  <a:ext uri="{FF2B5EF4-FFF2-40B4-BE49-F238E27FC236}">
                    <a16:creationId xmlns:a16="http://schemas.microsoft.com/office/drawing/2014/main" id="{8035C616-707C-47D6-9FB5-CA740E40EFDE}"/>
                  </a:ext>
                </a:extLst>
              </p:cNvPr>
              <p:cNvSpPr/>
              <p:nvPr/>
            </p:nvSpPr>
            <p:spPr>
              <a:xfrm>
                <a:off x="8062733" y="3125709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1" name="Прямая соединительная линия 400">
                <a:extLst>
                  <a:ext uri="{FF2B5EF4-FFF2-40B4-BE49-F238E27FC236}">
                    <a16:creationId xmlns:a16="http://schemas.microsoft.com/office/drawing/2014/main" id="{988E4D0A-EB63-4819-98C9-BD7C291D4921}"/>
                  </a:ext>
                </a:extLst>
              </p:cNvPr>
              <p:cNvCxnSpPr/>
              <p:nvPr/>
            </p:nvCxnSpPr>
            <p:spPr>
              <a:xfrm>
                <a:off x="6747050" y="3735537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2" name="Дуга 401">
                <a:extLst>
                  <a:ext uri="{FF2B5EF4-FFF2-40B4-BE49-F238E27FC236}">
                    <a16:creationId xmlns:a16="http://schemas.microsoft.com/office/drawing/2014/main" id="{88F674F6-56A2-46FA-9A49-77730463A6AB}"/>
                  </a:ext>
                </a:extLst>
              </p:cNvPr>
              <p:cNvSpPr/>
              <p:nvPr/>
            </p:nvSpPr>
            <p:spPr>
              <a:xfrm rot="10800000">
                <a:off x="6480827" y="3735537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3" name="Прямая соединительная линия 402">
                <a:extLst>
                  <a:ext uri="{FF2B5EF4-FFF2-40B4-BE49-F238E27FC236}">
                    <a16:creationId xmlns:a16="http://schemas.microsoft.com/office/drawing/2014/main" id="{506BCB46-E397-49A7-B311-E7A0DCC06CFA}"/>
                  </a:ext>
                </a:extLst>
              </p:cNvPr>
              <p:cNvCxnSpPr/>
              <p:nvPr/>
            </p:nvCxnSpPr>
            <p:spPr>
              <a:xfrm>
                <a:off x="6747050" y="4345364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4" name="Дуга 403">
                <a:extLst>
                  <a:ext uri="{FF2B5EF4-FFF2-40B4-BE49-F238E27FC236}">
                    <a16:creationId xmlns:a16="http://schemas.microsoft.com/office/drawing/2014/main" id="{5B9AE819-8D2E-4468-BAFB-12E1C5CDE24C}"/>
                  </a:ext>
                </a:extLst>
              </p:cNvPr>
              <p:cNvSpPr/>
              <p:nvPr/>
            </p:nvSpPr>
            <p:spPr>
              <a:xfrm>
                <a:off x="8062733" y="4345362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5" name="Прямая соединительная линия 404">
                <a:extLst>
                  <a:ext uri="{FF2B5EF4-FFF2-40B4-BE49-F238E27FC236}">
                    <a16:creationId xmlns:a16="http://schemas.microsoft.com/office/drawing/2014/main" id="{C6689717-6D1A-4B2A-8BE3-70949263FBCE}"/>
                  </a:ext>
                </a:extLst>
              </p:cNvPr>
              <p:cNvCxnSpPr/>
              <p:nvPr/>
            </p:nvCxnSpPr>
            <p:spPr>
              <a:xfrm>
                <a:off x="6747050" y="4955189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6" name="Дуга 405">
                <a:extLst>
                  <a:ext uri="{FF2B5EF4-FFF2-40B4-BE49-F238E27FC236}">
                    <a16:creationId xmlns:a16="http://schemas.microsoft.com/office/drawing/2014/main" id="{6D89FEE9-FDBC-4B1D-ADFE-CE64EC4607BD}"/>
                  </a:ext>
                </a:extLst>
              </p:cNvPr>
              <p:cNvSpPr/>
              <p:nvPr/>
            </p:nvSpPr>
            <p:spPr>
              <a:xfrm rot="10800000">
                <a:off x="6480827" y="4955189"/>
                <a:ext cx="532446" cy="609828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07" name="Прямая соединительная линия 406">
                <a:extLst>
                  <a:ext uri="{FF2B5EF4-FFF2-40B4-BE49-F238E27FC236}">
                    <a16:creationId xmlns:a16="http://schemas.microsoft.com/office/drawing/2014/main" id="{B8A52A09-E62B-438C-9BFC-171FD5B6CDC3}"/>
                  </a:ext>
                </a:extLst>
              </p:cNvPr>
              <p:cNvCxnSpPr/>
              <p:nvPr/>
            </p:nvCxnSpPr>
            <p:spPr>
              <a:xfrm>
                <a:off x="6747050" y="5565017"/>
                <a:ext cx="15819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0" name="Прямоугольник: скругленные углы 409">
              <a:extLst>
                <a:ext uri="{FF2B5EF4-FFF2-40B4-BE49-F238E27FC236}">
                  <a16:creationId xmlns:a16="http://schemas.microsoft.com/office/drawing/2014/main" id="{3B41178B-1757-45C1-9B46-57CBE6379D95}"/>
                </a:ext>
              </a:extLst>
            </p:cNvPr>
            <p:cNvSpPr/>
            <p:nvPr/>
          </p:nvSpPr>
          <p:spPr>
            <a:xfrm>
              <a:off x="6372795" y="1746633"/>
              <a:ext cx="2222384" cy="609827"/>
            </a:xfrm>
            <a:prstGeom prst="roundRect">
              <a:avLst>
                <a:gd name="adj" fmla="val 50000"/>
              </a:avLst>
            </a:prstGeom>
            <a:solidFill>
              <a:srgbClr val="0A163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1" name="Rectangle 36">
              <a:extLst>
                <a:ext uri="{FF2B5EF4-FFF2-40B4-BE49-F238E27FC236}">
                  <a16:creationId xmlns:a16="http://schemas.microsoft.com/office/drawing/2014/main" id="{AE68F803-1A27-49D5-B9BA-0787C6886D3B}"/>
                </a:ext>
              </a:extLst>
            </p:cNvPr>
            <p:cNvSpPr/>
            <p:nvPr/>
          </p:nvSpPr>
          <p:spPr>
            <a:xfrm>
              <a:off x="6510770" y="1922631"/>
              <a:ext cx="1997076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Chemicals</a:t>
              </a:r>
            </a:p>
          </p:txBody>
        </p:sp>
        <p:sp>
          <p:nvSpPr>
            <p:cNvPr id="412" name="Rectangle 36">
              <a:extLst>
                <a:ext uri="{FF2B5EF4-FFF2-40B4-BE49-F238E27FC236}">
                  <a16:creationId xmlns:a16="http://schemas.microsoft.com/office/drawing/2014/main" id="{238261FA-AE1A-4624-BDC4-3D6BA8D0C360}"/>
                </a:ext>
              </a:extLst>
            </p:cNvPr>
            <p:cNvSpPr/>
            <p:nvPr/>
          </p:nvSpPr>
          <p:spPr>
            <a:xfrm>
              <a:off x="6858966" y="2880917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Alky benzene</a:t>
              </a:r>
            </a:p>
          </p:txBody>
        </p:sp>
        <p:sp>
          <p:nvSpPr>
            <p:cNvPr id="413" name="Rectangle 36">
              <a:extLst>
                <a:ext uri="{FF2B5EF4-FFF2-40B4-BE49-F238E27FC236}">
                  <a16:creationId xmlns:a16="http://schemas.microsoft.com/office/drawing/2014/main" id="{10CAA525-B8FC-4715-BCE3-B66F735F511E}"/>
                </a:ext>
              </a:extLst>
            </p:cNvPr>
            <p:cNvSpPr/>
            <p:nvPr/>
          </p:nvSpPr>
          <p:spPr>
            <a:xfrm>
              <a:off x="6858966" y="3592381"/>
              <a:ext cx="1469990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Polyoxymethylene</a:t>
              </a:r>
            </a:p>
          </p:txBody>
        </p:sp>
        <p:sp>
          <p:nvSpPr>
            <p:cNvPr id="414" name="Rectangle 36">
              <a:extLst>
                <a:ext uri="{FF2B5EF4-FFF2-40B4-BE49-F238E27FC236}">
                  <a16:creationId xmlns:a16="http://schemas.microsoft.com/office/drawing/2014/main" id="{D8B3BF98-2D4B-4935-9944-0ED1BFBFBD54}"/>
                </a:ext>
              </a:extLst>
            </p:cNvPr>
            <p:cNvSpPr/>
            <p:nvPr/>
          </p:nvSpPr>
          <p:spPr>
            <a:xfrm>
              <a:off x="6858966" y="4303845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Polymer products</a:t>
              </a:r>
            </a:p>
          </p:txBody>
        </p:sp>
        <p:sp>
          <p:nvSpPr>
            <p:cNvPr id="415" name="Rectangle 36">
              <a:extLst>
                <a:ext uri="{FF2B5EF4-FFF2-40B4-BE49-F238E27FC236}">
                  <a16:creationId xmlns:a16="http://schemas.microsoft.com/office/drawing/2014/main" id="{E0D8A81D-4C51-4CB9-92EB-2C77D37C713B}"/>
                </a:ext>
              </a:extLst>
            </p:cNvPr>
            <p:cNvSpPr/>
            <p:nvPr/>
          </p:nvSpPr>
          <p:spPr>
            <a:xfrm>
              <a:off x="6858966" y="5015309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Acetic Acid</a:t>
              </a:r>
            </a:p>
          </p:txBody>
        </p:sp>
        <p:sp>
          <p:nvSpPr>
            <p:cNvPr id="416" name="Rectangle 36">
              <a:extLst>
                <a:ext uri="{FF2B5EF4-FFF2-40B4-BE49-F238E27FC236}">
                  <a16:creationId xmlns:a16="http://schemas.microsoft.com/office/drawing/2014/main" id="{CAD7AB35-9539-4C67-BE35-45146AB5F137}"/>
                </a:ext>
              </a:extLst>
            </p:cNvPr>
            <p:cNvSpPr/>
            <p:nvPr/>
          </p:nvSpPr>
          <p:spPr>
            <a:xfrm>
              <a:off x="6858966" y="5726774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Citric Acid</a:t>
              </a:r>
            </a:p>
          </p:txBody>
        </p:sp>
        <p:sp>
          <p:nvSpPr>
            <p:cNvPr id="418" name="Овал 417">
              <a:extLst>
                <a:ext uri="{FF2B5EF4-FFF2-40B4-BE49-F238E27FC236}">
                  <a16:creationId xmlns:a16="http://schemas.microsoft.com/office/drawing/2014/main" id="{3C8833A9-C055-4799-8D54-28EF63622B66}"/>
                </a:ext>
              </a:extLst>
            </p:cNvPr>
            <p:cNvSpPr/>
            <p:nvPr/>
          </p:nvSpPr>
          <p:spPr>
            <a:xfrm>
              <a:off x="6434660" y="2934069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9" name="Овал 418">
              <a:extLst>
                <a:ext uri="{FF2B5EF4-FFF2-40B4-BE49-F238E27FC236}">
                  <a16:creationId xmlns:a16="http://schemas.microsoft.com/office/drawing/2014/main" id="{76C01F44-EF1F-424E-A65C-AA6441E275A6}"/>
                </a:ext>
              </a:extLst>
            </p:cNvPr>
            <p:cNvSpPr/>
            <p:nvPr/>
          </p:nvSpPr>
          <p:spPr>
            <a:xfrm>
              <a:off x="6448577" y="4372687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0" name="Овал 419">
              <a:extLst>
                <a:ext uri="{FF2B5EF4-FFF2-40B4-BE49-F238E27FC236}">
                  <a16:creationId xmlns:a16="http://schemas.microsoft.com/office/drawing/2014/main" id="{AB21F89E-E4E9-4765-B5AE-4254688CC56A}"/>
                </a:ext>
              </a:extLst>
            </p:cNvPr>
            <p:cNvSpPr/>
            <p:nvPr/>
          </p:nvSpPr>
          <p:spPr>
            <a:xfrm>
              <a:off x="6448576" y="5772940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" name="Овал 421">
              <a:extLst>
                <a:ext uri="{FF2B5EF4-FFF2-40B4-BE49-F238E27FC236}">
                  <a16:creationId xmlns:a16="http://schemas.microsoft.com/office/drawing/2014/main" id="{01AFCAAF-501C-4D19-B12F-9214DAC284DF}"/>
                </a:ext>
              </a:extLst>
            </p:cNvPr>
            <p:cNvSpPr/>
            <p:nvPr/>
          </p:nvSpPr>
          <p:spPr>
            <a:xfrm>
              <a:off x="8546317" y="5023034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Овал 422">
              <a:extLst>
                <a:ext uri="{FF2B5EF4-FFF2-40B4-BE49-F238E27FC236}">
                  <a16:creationId xmlns:a16="http://schemas.microsoft.com/office/drawing/2014/main" id="{E01557E4-2510-4486-8BB9-D839F4FA0549}"/>
                </a:ext>
              </a:extLst>
            </p:cNvPr>
            <p:cNvSpPr/>
            <p:nvPr/>
          </p:nvSpPr>
          <p:spPr>
            <a:xfrm>
              <a:off x="8546316" y="3643581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3A3F808B-65A5-4820-97F2-9B43685844AB}"/>
              </a:ext>
            </a:extLst>
          </p:cNvPr>
          <p:cNvGrpSpPr/>
          <p:nvPr/>
        </p:nvGrpSpPr>
        <p:grpSpPr>
          <a:xfrm>
            <a:off x="9374432" y="2025209"/>
            <a:ext cx="2268550" cy="4428210"/>
            <a:chOff x="9374432" y="1746633"/>
            <a:chExt cx="2268550" cy="4428210"/>
          </a:xfrm>
        </p:grpSpPr>
        <p:grpSp>
          <p:nvGrpSpPr>
            <p:cNvPr id="424" name="Группа 423">
              <a:extLst>
                <a:ext uri="{FF2B5EF4-FFF2-40B4-BE49-F238E27FC236}">
                  <a16:creationId xmlns:a16="http://schemas.microsoft.com/office/drawing/2014/main" id="{F63048A5-AF61-401D-9A8A-B73C161817F3}"/>
                </a:ext>
              </a:extLst>
            </p:cNvPr>
            <p:cNvGrpSpPr/>
            <p:nvPr/>
          </p:nvGrpSpPr>
          <p:grpSpPr>
            <a:xfrm>
              <a:off x="9482464" y="1906055"/>
              <a:ext cx="2114352" cy="4268788"/>
              <a:chOff x="499193" y="1723571"/>
              <a:chExt cx="2087880" cy="3680456"/>
            </a:xfrm>
          </p:grpSpPr>
          <p:cxnSp>
            <p:nvCxnSpPr>
              <p:cNvPr id="425" name="Прямая соединительная линия 424">
                <a:extLst>
                  <a:ext uri="{FF2B5EF4-FFF2-40B4-BE49-F238E27FC236}">
                    <a16:creationId xmlns:a16="http://schemas.microsoft.com/office/drawing/2014/main" id="{DE528E11-487B-42B0-9DE3-8DC4C38C78A2}"/>
                  </a:ext>
                </a:extLst>
              </p:cNvPr>
              <p:cNvCxnSpPr/>
              <p:nvPr/>
            </p:nvCxnSpPr>
            <p:spPr>
              <a:xfrm>
                <a:off x="762083" y="1723571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Дуга 425">
                <a:extLst>
                  <a:ext uri="{FF2B5EF4-FFF2-40B4-BE49-F238E27FC236}">
                    <a16:creationId xmlns:a16="http://schemas.microsoft.com/office/drawing/2014/main" id="{FF26B439-6ECB-4306-9CB6-2636E29B0CBB}"/>
                  </a:ext>
                </a:extLst>
              </p:cNvPr>
              <p:cNvSpPr/>
              <p:nvPr/>
            </p:nvSpPr>
            <p:spPr>
              <a:xfrm>
                <a:off x="2061293" y="1723571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27" name="Прямая соединительная линия 426">
                <a:extLst>
                  <a:ext uri="{FF2B5EF4-FFF2-40B4-BE49-F238E27FC236}">
                    <a16:creationId xmlns:a16="http://schemas.microsoft.com/office/drawing/2014/main" id="{35B2264F-73BF-42C6-9A79-2E40EE1CD144}"/>
                  </a:ext>
                </a:extLst>
              </p:cNvPr>
              <p:cNvCxnSpPr/>
              <p:nvPr/>
            </p:nvCxnSpPr>
            <p:spPr>
              <a:xfrm>
                <a:off x="762083" y="2249351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8" name="Дуга 427">
                <a:extLst>
                  <a:ext uri="{FF2B5EF4-FFF2-40B4-BE49-F238E27FC236}">
                    <a16:creationId xmlns:a16="http://schemas.microsoft.com/office/drawing/2014/main" id="{210F3751-3D03-4544-BBEA-47F0CF345765}"/>
                  </a:ext>
                </a:extLst>
              </p:cNvPr>
              <p:cNvSpPr/>
              <p:nvPr/>
            </p:nvSpPr>
            <p:spPr>
              <a:xfrm rot="10800000">
                <a:off x="499193" y="2249351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29" name="Прямая соединительная линия 428">
                <a:extLst>
                  <a:ext uri="{FF2B5EF4-FFF2-40B4-BE49-F238E27FC236}">
                    <a16:creationId xmlns:a16="http://schemas.microsoft.com/office/drawing/2014/main" id="{009C7AD2-E591-4717-B275-EC27DC254814}"/>
                  </a:ext>
                </a:extLst>
              </p:cNvPr>
              <p:cNvCxnSpPr/>
              <p:nvPr/>
            </p:nvCxnSpPr>
            <p:spPr>
              <a:xfrm>
                <a:off x="762083" y="2775131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" name="Дуга 429">
                <a:extLst>
                  <a:ext uri="{FF2B5EF4-FFF2-40B4-BE49-F238E27FC236}">
                    <a16:creationId xmlns:a16="http://schemas.microsoft.com/office/drawing/2014/main" id="{BCDCD9D3-5CE2-4CDD-98F2-9E4D2753D610}"/>
                  </a:ext>
                </a:extLst>
              </p:cNvPr>
              <p:cNvSpPr/>
              <p:nvPr/>
            </p:nvSpPr>
            <p:spPr>
              <a:xfrm>
                <a:off x="2061293" y="2775130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1" name="Прямая соединительная линия 430">
                <a:extLst>
                  <a:ext uri="{FF2B5EF4-FFF2-40B4-BE49-F238E27FC236}">
                    <a16:creationId xmlns:a16="http://schemas.microsoft.com/office/drawing/2014/main" id="{702631F3-24FC-480E-8017-AADA74701127}"/>
                  </a:ext>
                </a:extLst>
              </p:cNvPr>
              <p:cNvCxnSpPr/>
              <p:nvPr/>
            </p:nvCxnSpPr>
            <p:spPr>
              <a:xfrm>
                <a:off x="762083" y="3300910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2" name="Дуга 431">
                <a:extLst>
                  <a:ext uri="{FF2B5EF4-FFF2-40B4-BE49-F238E27FC236}">
                    <a16:creationId xmlns:a16="http://schemas.microsoft.com/office/drawing/2014/main" id="{2D9C107C-495C-4EEE-B81E-1116E72215E7}"/>
                  </a:ext>
                </a:extLst>
              </p:cNvPr>
              <p:cNvSpPr/>
              <p:nvPr/>
            </p:nvSpPr>
            <p:spPr>
              <a:xfrm rot="10800000">
                <a:off x="499193" y="3300910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3" name="Прямая соединительная линия 432">
                <a:extLst>
                  <a:ext uri="{FF2B5EF4-FFF2-40B4-BE49-F238E27FC236}">
                    <a16:creationId xmlns:a16="http://schemas.microsoft.com/office/drawing/2014/main" id="{EF4D62A3-75F8-49B9-968D-F4BD87A03E14}"/>
                  </a:ext>
                </a:extLst>
              </p:cNvPr>
              <p:cNvCxnSpPr/>
              <p:nvPr/>
            </p:nvCxnSpPr>
            <p:spPr>
              <a:xfrm>
                <a:off x="762083" y="3826690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4" name="Дуга 433">
                <a:extLst>
                  <a:ext uri="{FF2B5EF4-FFF2-40B4-BE49-F238E27FC236}">
                    <a16:creationId xmlns:a16="http://schemas.microsoft.com/office/drawing/2014/main" id="{72A8D2D4-F96E-498E-942A-EED172D64922}"/>
                  </a:ext>
                </a:extLst>
              </p:cNvPr>
              <p:cNvSpPr/>
              <p:nvPr/>
            </p:nvSpPr>
            <p:spPr>
              <a:xfrm>
                <a:off x="2061293" y="3826688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5" name="Прямая соединительная линия 434">
                <a:extLst>
                  <a:ext uri="{FF2B5EF4-FFF2-40B4-BE49-F238E27FC236}">
                    <a16:creationId xmlns:a16="http://schemas.microsoft.com/office/drawing/2014/main" id="{30DE5D3B-F78E-49C9-929B-FAA26BDA7CA1}"/>
                  </a:ext>
                </a:extLst>
              </p:cNvPr>
              <p:cNvCxnSpPr/>
              <p:nvPr/>
            </p:nvCxnSpPr>
            <p:spPr>
              <a:xfrm>
                <a:off x="762083" y="4352468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" name="Дуга 435">
                <a:extLst>
                  <a:ext uri="{FF2B5EF4-FFF2-40B4-BE49-F238E27FC236}">
                    <a16:creationId xmlns:a16="http://schemas.microsoft.com/office/drawing/2014/main" id="{96FCD690-D489-47C9-ACEE-9E3C7CDDF485}"/>
                  </a:ext>
                </a:extLst>
              </p:cNvPr>
              <p:cNvSpPr/>
              <p:nvPr/>
            </p:nvSpPr>
            <p:spPr>
              <a:xfrm rot="10800000">
                <a:off x="499193" y="4352468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7" name="Прямая соединительная линия 436">
                <a:extLst>
                  <a:ext uri="{FF2B5EF4-FFF2-40B4-BE49-F238E27FC236}">
                    <a16:creationId xmlns:a16="http://schemas.microsoft.com/office/drawing/2014/main" id="{80F723EF-2826-49EA-ACDC-0ADA7F55E0B9}"/>
                  </a:ext>
                </a:extLst>
              </p:cNvPr>
              <p:cNvCxnSpPr/>
              <p:nvPr/>
            </p:nvCxnSpPr>
            <p:spPr>
              <a:xfrm>
                <a:off x="762083" y="4878248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8" name="Дуга 437">
                <a:extLst>
                  <a:ext uri="{FF2B5EF4-FFF2-40B4-BE49-F238E27FC236}">
                    <a16:creationId xmlns:a16="http://schemas.microsoft.com/office/drawing/2014/main" id="{17C723BD-DB9F-45C6-B6F0-645F434791D8}"/>
                  </a:ext>
                </a:extLst>
              </p:cNvPr>
              <p:cNvSpPr/>
              <p:nvPr/>
            </p:nvSpPr>
            <p:spPr>
              <a:xfrm>
                <a:off x="2061293" y="4878247"/>
                <a:ext cx="525780" cy="525780"/>
              </a:xfrm>
              <a:prstGeom prst="arc">
                <a:avLst>
                  <a:gd name="adj1" fmla="val 16200000"/>
                  <a:gd name="adj2" fmla="val 558803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9" name="Прямая соединительная линия 438">
                <a:extLst>
                  <a:ext uri="{FF2B5EF4-FFF2-40B4-BE49-F238E27FC236}">
                    <a16:creationId xmlns:a16="http://schemas.microsoft.com/office/drawing/2014/main" id="{2635C3F8-A9F9-4A64-B889-2D49366D099D}"/>
                  </a:ext>
                </a:extLst>
              </p:cNvPr>
              <p:cNvCxnSpPr/>
              <p:nvPr/>
            </p:nvCxnSpPr>
            <p:spPr>
              <a:xfrm>
                <a:off x="762083" y="5404027"/>
                <a:ext cx="15621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" name="Прямоугольник: скругленные углы 439">
              <a:extLst>
                <a:ext uri="{FF2B5EF4-FFF2-40B4-BE49-F238E27FC236}">
                  <a16:creationId xmlns:a16="http://schemas.microsoft.com/office/drawing/2014/main" id="{D8DEFB31-359A-4220-A257-592564EF21D2}"/>
                </a:ext>
              </a:extLst>
            </p:cNvPr>
            <p:cNvSpPr/>
            <p:nvPr/>
          </p:nvSpPr>
          <p:spPr>
            <a:xfrm>
              <a:off x="9374432" y="1746633"/>
              <a:ext cx="2222384" cy="609827"/>
            </a:xfrm>
            <a:prstGeom prst="roundRect">
              <a:avLst>
                <a:gd name="adj" fmla="val 50000"/>
              </a:avLst>
            </a:prstGeom>
            <a:solidFill>
              <a:srgbClr val="0A1635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1" name="Rectangle 36">
              <a:extLst>
                <a:ext uri="{FF2B5EF4-FFF2-40B4-BE49-F238E27FC236}">
                  <a16:creationId xmlns:a16="http://schemas.microsoft.com/office/drawing/2014/main" id="{159B9429-4153-4366-B2C2-3880294214DF}"/>
                </a:ext>
              </a:extLst>
            </p:cNvPr>
            <p:cNvSpPr/>
            <p:nvPr/>
          </p:nvSpPr>
          <p:spPr>
            <a:xfrm>
              <a:off x="9512407" y="1922631"/>
              <a:ext cx="1997076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Construction</a:t>
              </a:r>
            </a:p>
          </p:txBody>
        </p:sp>
        <p:sp>
          <p:nvSpPr>
            <p:cNvPr id="442" name="Rectangle 36">
              <a:extLst>
                <a:ext uri="{FF2B5EF4-FFF2-40B4-BE49-F238E27FC236}">
                  <a16:creationId xmlns:a16="http://schemas.microsoft.com/office/drawing/2014/main" id="{36B65DF3-7FB8-402B-83C0-7F6DE2E552EF}"/>
                </a:ext>
              </a:extLst>
            </p:cNvPr>
            <p:cNvSpPr/>
            <p:nvPr/>
          </p:nvSpPr>
          <p:spPr>
            <a:xfrm>
              <a:off x="9860603" y="2728164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Ceramic products</a:t>
              </a:r>
            </a:p>
          </p:txBody>
        </p:sp>
        <p:sp>
          <p:nvSpPr>
            <p:cNvPr id="443" name="Rectangle 36">
              <a:extLst>
                <a:ext uri="{FF2B5EF4-FFF2-40B4-BE49-F238E27FC236}">
                  <a16:creationId xmlns:a16="http://schemas.microsoft.com/office/drawing/2014/main" id="{F7C0E133-0B4C-4593-9BCE-D79C5523D092}"/>
                </a:ext>
              </a:extLst>
            </p:cNvPr>
            <p:cNvSpPr/>
            <p:nvPr/>
          </p:nvSpPr>
          <p:spPr>
            <a:xfrm>
              <a:off x="9860603" y="3341162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Float glass</a:t>
              </a:r>
            </a:p>
          </p:txBody>
        </p:sp>
        <p:sp>
          <p:nvSpPr>
            <p:cNvPr id="444" name="Rectangle 36">
              <a:extLst>
                <a:ext uri="{FF2B5EF4-FFF2-40B4-BE49-F238E27FC236}">
                  <a16:creationId xmlns:a16="http://schemas.microsoft.com/office/drawing/2014/main" id="{25E37C94-431C-416D-9FCF-9060A84D459B}"/>
                </a:ext>
              </a:extLst>
            </p:cNvPr>
            <p:cNvSpPr/>
            <p:nvPr/>
          </p:nvSpPr>
          <p:spPr>
            <a:xfrm>
              <a:off x="9860603" y="3950986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Wallpaper</a:t>
              </a:r>
            </a:p>
          </p:txBody>
        </p:sp>
        <p:sp>
          <p:nvSpPr>
            <p:cNvPr id="445" name="Rectangle 36">
              <a:extLst>
                <a:ext uri="{FF2B5EF4-FFF2-40B4-BE49-F238E27FC236}">
                  <a16:creationId xmlns:a16="http://schemas.microsoft.com/office/drawing/2014/main" id="{846E0FA8-EB9E-474A-8732-CE0AD3F1DF03}"/>
                </a:ext>
              </a:extLst>
            </p:cNvPr>
            <p:cNvSpPr/>
            <p:nvPr/>
          </p:nvSpPr>
          <p:spPr>
            <a:xfrm>
              <a:off x="9860603" y="4554960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Paint products</a:t>
              </a:r>
            </a:p>
          </p:txBody>
        </p:sp>
        <p:sp>
          <p:nvSpPr>
            <p:cNvPr id="446" name="Rectangle 36">
              <a:extLst>
                <a:ext uri="{FF2B5EF4-FFF2-40B4-BE49-F238E27FC236}">
                  <a16:creationId xmlns:a16="http://schemas.microsoft.com/office/drawing/2014/main" id="{7657B74E-0A54-4DE7-A432-2A8F22E3F748}"/>
                </a:ext>
              </a:extLst>
            </p:cNvPr>
            <p:cNvSpPr/>
            <p:nvPr/>
          </p:nvSpPr>
          <p:spPr>
            <a:xfrm>
              <a:off x="9860603" y="5168068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Furniture fabrics</a:t>
              </a:r>
            </a:p>
          </p:txBody>
        </p:sp>
        <p:sp>
          <p:nvSpPr>
            <p:cNvPr id="447" name="Rectangle 36">
              <a:extLst>
                <a:ext uri="{FF2B5EF4-FFF2-40B4-BE49-F238E27FC236}">
                  <a16:creationId xmlns:a16="http://schemas.microsoft.com/office/drawing/2014/main" id="{995CE120-3810-4E3A-836F-A622640D59C4}"/>
                </a:ext>
              </a:extLst>
            </p:cNvPr>
            <p:cNvSpPr/>
            <p:nvPr/>
          </p:nvSpPr>
          <p:spPr>
            <a:xfrm>
              <a:off x="9860603" y="5780123"/>
              <a:ext cx="1405292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Copper foil</a:t>
              </a:r>
            </a:p>
          </p:txBody>
        </p:sp>
        <p:sp>
          <p:nvSpPr>
            <p:cNvPr id="448" name="Овал 447">
              <a:extLst>
                <a:ext uri="{FF2B5EF4-FFF2-40B4-BE49-F238E27FC236}">
                  <a16:creationId xmlns:a16="http://schemas.microsoft.com/office/drawing/2014/main" id="{F5C80083-4565-4379-B02F-AA095255EE61}"/>
                </a:ext>
              </a:extLst>
            </p:cNvPr>
            <p:cNvSpPr/>
            <p:nvPr/>
          </p:nvSpPr>
          <p:spPr>
            <a:xfrm>
              <a:off x="9436297" y="2774630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9" name="Овал 448">
              <a:extLst>
                <a:ext uri="{FF2B5EF4-FFF2-40B4-BE49-F238E27FC236}">
                  <a16:creationId xmlns:a16="http://schemas.microsoft.com/office/drawing/2014/main" id="{4F0BA387-A586-448C-A4C7-87B4E3297979}"/>
                </a:ext>
              </a:extLst>
            </p:cNvPr>
            <p:cNvSpPr/>
            <p:nvPr/>
          </p:nvSpPr>
          <p:spPr>
            <a:xfrm>
              <a:off x="9436297" y="3998926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0" name="Овал 449">
              <a:extLst>
                <a:ext uri="{FF2B5EF4-FFF2-40B4-BE49-F238E27FC236}">
                  <a16:creationId xmlns:a16="http://schemas.microsoft.com/office/drawing/2014/main" id="{F7211392-51F7-4B79-8B34-D17013621918}"/>
                </a:ext>
              </a:extLst>
            </p:cNvPr>
            <p:cNvSpPr/>
            <p:nvPr/>
          </p:nvSpPr>
          <p:spPr>
            <a:xfrm>
              <a:off x="9436297" y="5206141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1" name="Овал 450">
              <a:extLst>
                <a:ext uri="{FF2B5EF4-FFF2-40B4-BE49-F238E27FC236}">
                  <a16:creationId xmlns:a16="http://schemas.microsoft.com/office/drawing/2014/main" id="{4E8355DC-DE4B-4F3D-A1F8-992834C340CA}"/>
                </a:ext>
              </a:extLst>
            </p:cNvPr>
            <p:cNvSpPr/>
            <p:nvPr/>
          </p:nvSpPr>
          <p:spPr>
            <a:xfrm>
              <a:off x="11550649" y="5823464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2" name="Овал 451">
              <a:extLst>
                <a:ext uri="{FF2B5EF4-FFF2-40B4-BE49-F238E27FC236}">
                  <a16:creationId xmlns:a16="http://schemas.microsoft.com/office/drawing/2014/main" id="{7CDB5460-CB66-426C-8637-7943A83BE949}"/>
                </a:ext>
              </a:extLst>
            </p:cNvPr>
            <p:cNvSpPr/>
            <p:nvPr/>
          </p:nvSpPr>
          <p:spPr>
            <a:xfrm>
              <a:off x="11550649" y="4613660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3" name="Овал 452">
              <a:extLst>
                <a:ext uri="{FF2B5EF4-FFF2-40B4-BE49-F238E27FC236}">
                  <a16:creationId xmlns:a16="http://schemas.microsoft.com/office/drawing/2014/main" id="{D99FB86D-B91F-4C78-863B-7C72B6DC5539}"/>
                </a:ext>
              </a:extLst>
            </p:cNvPr>
            <p:cNvSpPr/>
            <p:nvPr/>
          </p:nvSpPr>
          <p:spPr>
            <a:xfrm>
              <a:off x="11550649" y="3385604"/>
              <a:ext cx="92333" cy="9233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2" name="Picture 2" descr="Manufacture ">
            <a:extLst>
              <a:ext uri="{FF2B5EF4-FFF2-40B4-BE49-F238E27FC236}">
                <a16:creationId xmlns:a16="http://schemas.microsoft.com/office/drawing/2014/main" id="{CA74CB5D-E195-4346-82D5-8DA89AA2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25" y="1305979"/>
            <a:ext cx="543678" cy="5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frastructure ">
            <a:extLst>
              <a:ext uri="{FF2B5EF4-FFF2-40B4-BE49-F238E27FC236}">
                <a16:creationId xmlns:a16="http://schemas.microsoft.com/office/drawing/2014/main" id="{1617DD1A-83D5-4814-9BAD-ECF7D2F5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6" y="1283067"/>
            <a:ext cx="543678" cy="54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est ">
            <a:extLst>
              <a:ext uri="{FF2B5EF4-FFF2-40B4-BE49-F238E27FC236}">
                <a16:creationId xmlns:a16="http://schemas.microsoft.com/office/drawing/2014/main" id="{98DD82CF-C430-46E9-8DBB-A553CAAC4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71" y="1283022"/>
            <a:ext cx="554579" cy="55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onstruction ">
            <a:extLst>
              <a:ext uri="{FF2B5EF4-FFF2-40B4-BE49-F238E27FC236}">
                <a16:creationId xmlns:a16="http://schemas.microsoft.com/office/drawing/2014/main" id="{76AFFDD4-6A34-4470-A011-095FB128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959" y="1225640"/>
            <a:ext cx="554579" cy="55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2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>
            <a:extLst>
              <a:ext uri="{FF2B5EF4-FFF2-40B4-BE49-F238E27FC236}">
                <a16:creationId xmlns:a16="http://schemas.microsoft.com/office/drawing/2014/main" id="{917FC15D-0E4C-431E-BC4E-111BB68A6712}"/>
              </a:ext>
            </a:extLst>
          </p:cNvPr>
          <p:cNvSpPr/>
          <p:nvPr/>
        </p:nvSpPr>
        <p:spPr>
          <a:xfrm>
            <a:off x="4864100" y="-2413000"/>
            <a:ext cx="7502071" cy="7502071"/>
          </a:xfrm>
          <a:prstGeom prst="arc">
            <a:avLst>
              <a:gd name="adj1" fmla="val 1120267"/>
              <a:gd name="adj2" fmla="val 12082372"/>
            </a:avLst>
          </a:prstGeom>
          <a:ln>
            <a:solidFill>
              <a:schemeClr val="bg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EE2E43C1-7B72-4FFF-9EB6-C0D6B62378F9}"/>
              </a:ext>
            </a:extLst>
          </p:cNvPr>
          <p:cNvSpPr/>
          <p:nvPr/>
        </p:nvSpPr>
        <p:spPr>
          <a:xfrm>
            <a:off x="7848683" y="-2832983"/>
            <a:ext cx="4366000" cy="4366000"/>
          </a:xfrm>
          <a:prstGeom prst="arc">
            <a:avLst>
              <a:gd name="adj1" fmla="val 819859"/>
              <a:gd name="adj2" fmla="val 9787001"/>
            </a:avLst>
          </a:prstGeom>
          <a:ln>
            <a:solidFill>
              <a:schemeClr val="bg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338B98-560A-444C-ACA2-F853178550DE}"/>
              </a:ext>
            </a:extLst>
          </p:cNvPr>
          <p:cNvSpPr txBox="1"/>
          <p:nvPr/>
        </p:nvSpPr>
        <p:spPr>
          <a:xfrm>
            <a:off x="1223780" y="402896"/>
            <a:ext cx="9723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Montserrat Black" panose="00000A00000000000000" pitchFamily="2" charset="-52"/>
              </a:rPr>
              <a:t>DISCOVER THE UNTAPPED POTENTIAL OF UZBEKISTAN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19438B-7A06-4133-9A36-49A704691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97" y="1625222"/>
            <a:ext cx="3438113" cy="3371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0EBF98-FDB2-498A-9606-4773EFE9A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5691" y="2365317"/>
            <a:ext cx="5741910" cy="189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0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0FABC6A-3A62-4D64-A8DD-064881018006}"/>
              </a:ext>
            </a:extLst>
          </p:cNvPr>
          <p:cNvSpPr/>
          <p:nvPr/>
        </p:nvSpPr>
        <p:spPr>
          <a:xfrm>
            <a:off x="778630" y="2587110"/>
            <a:ext cx="5474083" cy="615552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Montserrat Black" panose="00000A00000000000000" pitchFamily="2" charset="-52"/>
                <a:cs typeface="Poppins" pitchFamily="2" charset="77"/>
              </a:rPr>
              <a:t>Strong economic fundamentals</a:t>
            </a:r>
          </a:p>
        </p:txBody>
      </p:sp>
      <p:sp>
        <p:nvSpPr>
          <p:cNvPr id="34" name="Title 14">
            <a:extLst>
              <a:ext uri="{FF2B5EF4-FFF2-40B4-BE49-F238E27FC236}">
                <a16:creationId xmlns:a16="http://schemas.microsoft.com/office/drawing/2014/main" id="{C0947AFC-CE4E-4180-B772-D723D93E5A69}"/>
              </a:ext>
            </a:extLst>
          </p:cNvPr>
          <p:cNvSpPr txBox="1">
            <a:spLocks/>
          </p:cNvSpPr>
          <p:nvPr/>
        </p:nvSpPr>
        <p:spPr>
          <a:xfrm>
            <a:off x="818543" y="343623"/>
            <a:ext cx="10949320" cy="753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WHY UZBEKISTAN?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CD662B8-A9BF-49A7-A8B9-D209808DA7A3}"/>
              </a:ext>
            </a:extLst>
          </p:cNvPr>
          <p:cNvSpPr/>
          <p:nvPr/>
        </p:nvSpPr>
        <p:spPr>
          <a:xfrm>
            <a:off x="656691" y="343620"/>
            <a:ext cx="92692" cy="753659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42">
            <a:extLst>
              <a:ext uri="{FF2B5EF4-FFF2-40B4-BE49-F238E27FC236}">
                <a16:creationId xmlns:a16="http://schemas.microsoft.com/office/drawing/2014/main" id="{EF352A9C-88DC-48E0-A12E-7D36D7CBC766}"/>
              </a:ext>
            </a:extLst>
          </p:cNvPr>
          <p:cNvSpPr/>
          <p:nvPr/>
        </p:nvSpPr>
        <p:spPr>
          <a:xfrm>
            <a:off x="7613805" y="2750604"/>
            <a:ext cx="3061539" cy="28856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Montserrat Black" panose="00000A00000000000000" pitchFamily="2" charset="-52"/>
                <a:cs typeface="Poppins" pitchFamily="2" charset="77"/>
              </a:rPr>
              <a:t>Competitive costs</a:t>
            </a: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680B6426-6AFB-45B2-A35E-FDD97C739936}"/>
              </a:ext>
            </a:extLst>
          </p:cNvPr>
          <p:cNvSpPr/>
          <p:nvPr/>
        </p:nvSpPr>
        <p:spPr>
          <a:xfrm>
            <a:off x="2809873" y="3383954"/>
            <a:ext cx="277278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Average GDP annual growth 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F2920462-C46C-40CB-A281-442ADC5C8218}"/>
              </a:ext>
            </a:extLst>
          </p:cNvPr>
          <p:cNvSpPr/>
          <p:nvPr/>
        </p:nvSpPr>
        <p:spPr>
          <a:xfrm>
            <a:off x="2805360" y="4325035"/>
            <a:ext cx="277278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Export growth in 202</a:t>
            </a:r>
            <a:r>
              <a:rPr lang="uz-Cyrl-UZ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4</a:t>
            </a:r>
            <a:endParaRPr lang="en-US" sz="20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B476B8F1-F932-439C-A341-83C2425879CC}"/>
              </a:ext>
            </a:extLst>
          </p:cNvPr>
          <p:cNvSpPr/>
          <p:nvPr/>
        </p:nvSpPr>
        <p:spPr>
          <a:xfrm>
            <a:off x="7738220" y="3397167"/>
            <a:ext cx="40296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Least expensive’ according to </a:t>
            </a:r>
            <a:b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The Economist Cost-of-living Index (2024)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9A97862C-A58D-401F-8343-249B3FBF8175}"/>
              </a:ext>
            </a:extLst>
          </p:cNvPr>
          <p:cNvSpPr/>
          <p:nvPr/>
        </p:nvSpPr>
        <p:spPr>
          <a:xfrm>
            <a:off x="2809873" y="5224488"/>
            <a:ext cx="2259433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High FX reserves 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A7A48532-6300-49CE-BE35-4F5DE319F4E1}"/>
              </a:ext>
            </a:extLst>
          </p:cNvPr>
          <p:cNvSpPr/>
          <p:nvPr/>
        </p:nvSpPr>
        <p:spPr>
          <a:xfrm>
            <a:off x="2809873" y="5937802"/>
            <a:ext cx="245193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Low gov’t debt</a:t>
            </a: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38582611-6F7B-491B-AAA4-A4FAB4B0C620}"/>
              </a:ext>
            </a:extLst>
          </p:cNvPr>
          <p:cNvSpPr/>
          <p:nvPr/>
        </p:nvSpPr>
        <p:spPr>
          <a:xfrm>
            <a:off x="1623154" y="3421773"/>
            <a:ext cx="8763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uz-Cyrl-UZ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6,5</a:t>
            </a:r>
            <a:endParaRPr lang="en-US" sz="40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6EF6A5F9-26D9-4720-8013-9B9D3D367319}"/>
              </a:ext>
            </a:extLst>
          </p:cNvPr>
          <p:cNvSpPr/>
          <p:nvPr/>
        </p:nvSpPr>
        <p:spPr>
          <a:xfrm>
            <a:off x="2264021" y="3431188"/>
            <a:ext cx="61141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%</a:t>
            </a:r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3ADE12C0-C03E-408D-88DE-16C60622B46B}"/>
              </a:ext>
            </a:extLst>
          </p:cNvPr>
          <p:cNvSpPr/>
          <p:nvPr/>
        </p:nvSpPr>
        <p:spPr>
          <a:xfrm>
            <a:off x="1714392" y="4248444"/>
            <a:ext cx="8763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20</a:t>
            </a: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B544815D-5560-468B-A342-22EC3A126A36}"/>
              </a:ext>
            </a:extLst>
          </p:cNvPr>
          <p:cNvSpPr/>
          <p:nvPr/>
        </p:nvSpPr>
        <p:spPr>
          <a:xfrm>
            <a:off x="2264021" y="4274202"/>
            <a:ext cx="61141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%</a:t>
            </a: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809B47C3-C4C5-45B9-B65B-7BEA9C84DC72}"/>
              </a:ext>
            </a:extLst>
          </p:cNvPr>
          <p:cNvSpPr/>
          <p:nvPr/>
        </p:nvSpPr>
        <p:spPr>
          <a:xfrm>
            <a:off x="1241019" y="5015113"/>
            <a:ext cx="1533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$4</a:t>
            </a:r>
            <a:r>
              <a:rPr lang="uz-Cyrl-UZ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5</a:t>
            </a:r>
            <a:endParaRPr lang="en-US" sz="40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F25A11A4-04EA-4D69-BE94-FFA596623FFD}"/>
              </a:ext>
            </a:extLst>
          </p:cNvPr>
          <p:cNvSpPr/>
          <p:nvPr/>
        </p:nvSpPr>
        <p:spPr>
          <a:xfrm>
            <a:off x="1702060" y="5553722"/>
            <a:ext cx="61141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bln</a:t>
            </a: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578EAB7B-343A-4C90-9D09-5682238E1641}"/>
              </a:ext>
            </a:extLst>
          </p:cNvPr>
          <p:cNvSpPr/>
          <p:nvPr/>
        </p:nvSpPr>
        <p:spPr>
          <a:xfrm>
            <a:off x="1748256" y="5831770"/>
            <a:ext cx="8763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36</a:t>
            </a: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639D0E14-AF4A-4E79-9123-84CE91BA4B8B}"/>
              </a:ext>
            </a:extLst>
          </p:cNvPr>
          <p:cNvSpPr/>
          <p:nvPr/>
        </p:nvSpPr>
        <p:spPr>
          <a:xfrm>
            <a:off x="2264021" y="5857528"/>
            <a:ext cx="61141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%</a:t>
            </a:r>
          </a:p>
        </p:txBody>
      </p:sp>
      <p:pic>
        <p:nvPicPr>
          <p:cNvPr id="6146" name="Picture 2" descr="Study ">
            <a:extLst>
              <a:ext uri="{FF2B5EF4-FFF2-40B4-BE49-F238E27FC236}">
                <a16:creationId xmlns:a16="http://schemas.microsoft.com/office/drawing/2014/main" id="{53CA4DAE-BB50-4D09-90CE-9C33FB45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49" y="3429000"/>
            <a:ext cx="753656" cy="75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круг, символ, зарисовка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B4E97FFA-0C13-4F4E-9C57-53AB9BEBB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499" y="1097279"/>
            <a:ext cx="1308149" cy="1386638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имвол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A6F22ED7-51F9-408E-89A1-D5001E1E99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81" y="1097279"/>
            <a:ext cx="1489326" cy="15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4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0FABC6A-3A62-4D64-A8DD-064881018006}"/>
              </a:ext>
            </a:extLst>
          </p:cNvPr>
          <p:cNvSpPr/>
          <p:nvPr/>
        </p:nvSpPr>
        <p:spPr>
          <a:xfrm>
            <a:off x="271184" y="2786550"/>
            <a:ext cx="5668431" cy="75365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Montserrat Black" panose="00000A00000000000000" pitchFamily="2" charset="-52"/>
                <a:cs typeface="Poppins" pitchFamily="2" charset="77"/>
              </a:rPr>
              <a:t>Large growing market – 37M+</a:t>
            </a:r>
          </a:p>
        </p:txBody>
      </p:sp>
      <p:sp>
        <p:nvSpPr>
          <p:cNvPr id="34" name="Title 14">
            <a:extLst>
              <a:ext uri="{FF2B5EF4-FFF2-40B4-BE49-F238E27FC236}">
                <a16:creationId xmlns:a16="http://schemas.microsoft.com/office/drawing/2014/main" id="{C0947AFC-CE4E-4180-B772-D723D93E5A69}"/>
              </a:ext>
            </a:extLst>
          </p:cNvPr>
          <p:cNvSpPr txBox="1">
            <a:spLocks/>
          </p:cNvSpPr>
          <p:nvPr/>
        </p:nvSpPr>
        <p:spPr>
          <a:xfrm>
            <a:off x="818543" y="343623"/>
            <a:ext cx="10949320" cy="753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WHY UZBEKISTAN?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CD662B8-A9BF-49A7-A8B9-D209808DA7A3}"/>
              </a:ext>
            </a:extLst>
          </p:cNvPr>
          <p:cNvSpPr/>
          <p:nvPr/>
        </p:nvSpPr>
        <p:spPr>
          <a:xfrm>
            <a:off x="656691" y="343620"/>
            <a:ext cx="92692" cy="753659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42">
            <a:extLst>
              <a:ext uri="{FF2B5EF4-FFF2-40B4-BE49-F238E27FC236}">
                <a16:creationId xmlns:a16="http://schemas.microsoft.com/office/drawing/2014/main" id="{EF352A9C-88DC-48E0-A12E-7D36D7CBC766}"/>
              </a:ext>
            </a:extLst>
          </p:cNvPr>
          <p:cNvSpPr/>
          <p:nvPr/>
        </p:nvSpPr>
        <p:spPr>
          <a:xfrm>
            <a:off x="6821060" y="2855601"/>
            <a:ext cx="4448772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Montserrat Black" panose="00000A00000000000000" pitchFamily="2" charset="-52"/>
                <a:cs typeface="Poppins" pitchFamily="2" charset="77"/>
              </a:rPr>
              <a:t>Free trade agreements </a:t>
            </a:r>
          </a:p>
        </p:txBody>
      </p:sp>
      <p:sp>
        <p:nvSpPr>
          <p:cNvPr id="22" name="Rectangle 36">
            <a:extLst>
              <a:ext uri="{FF2B5EF4-FFF2-40B4-BE49-F238E27FC236}">
                <a16:creationId xmlns:a16="http://schemas.microsoft.com/office/drawing/2014/main" id="{680B6426-6AFB-45B2-A35E-FDD97C739936}"/>
              </a:ext>
            </a:extLst>
          </p:cNvPr>
          <p:cNvSpPr/>
          <p:nvPr/>
        </p:nvSpPr>
        <p:spPr>
          <a:xfrm>
            <a:off x="2489329" y="3627796"/>
            <a:ext cx="257874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Economically active &amp; 88% under 55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F2920462-C46C-40CB-A281-442ADC5C8218}"/>
              </a:ext>
            </a:extLst>
          </p:cNvPr>
          <p:cNvSpPr/>
          <p:nvPr/>
        </p:nvSpPr>
        <p:spPr>
          <a:xfrm>
            <a:off x="2489330" y="4470007"/>
            <a:ext cx="21952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Population growth</a:t>
            </a: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B476B8F1-F932-439C-A341-83C2425879CC}"/>
              </a:ext>
            </a:extLst>
          </p:cNvPr>
          <p:cNvSpPr/>
          <p:nvPr/>
        </p:nvSpPr>
        <p:spPr>
          <a:xfrm>
            <a:off x="8344105" y="3627796"/>
            <a:ext cx="271713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Access to consumer markets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433D9D55-C786-4D70-962D-909EC76A6F65}"/>
              </a:ext>
            </a:extLst>
          </p:cNvPr>
          <p:cNvSpPr/>
          <p:nvPr/>
        </p:nvSpPr>
        <p:spPr>
          <a:xfrm>
            <a:off x="2489329" y="5478181"/>
            <a:ext cx="245193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Urban population</a:t>
            </a: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9AACA2B8-4092-4940-AD85-7DAABAEE340F}"/>
              </a:ext>
            </a:extLst>
          </p:cNvPr>
          <p:cNvSpPr/>
          <p:nvPr/>
        </p:nvSpPr>
        <p:spPr>
          <a:xfrm>
            <a:off x="8344105" y="5434278"/>
            <a:ext cx="324215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Growing Middle Eastern markets</a:t>
            </a: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A8CDCB9A-8362-454F-94BA-C399FD4E4B51}"/>
              </a:ext>
            </a:extLst>
          </p:cNvPr>
          <p:cNvSpPr/>
          <p:nvPr/>
        </p:nvSpPr>
        <p:spPr>
          <a:xfrm>
            <a:off x="1138253" y="3532995"/>
            <a:ext cx="1533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20</a:t>
            </a: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D242A0C2-8843-462D-9079-CCC9B63A9FE1}"/>
              </a:ext>
            </a:extLst>
          </p:cNvPr>
          <p:cNvSpPr/>
          <p:nvPr/>
        </p:nvSpPr>
        <p:spPr>
          <a:xfrm>
            <a:off x="1467247" y="4071604"/>
            <a:ext cx="8755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Mln</a:t>
            </a: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people</a:t>
            </a: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2C06F503-A525-4C38-BB80-2F5B3534CC28}"/>
              </a:ext>
            </a:extLst>
          </p:cNvPr>
          <p:cNvSpPr/>
          <p:nvPr/>
        </p:nvSpPr>
        <p:spPr>
          <a:xfrm>
            <a:off x="1138253" y="4375206"/>
            <a:ext cx="1533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+1</a:t>
            </a: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FF518C78-30CB-4309-A061-5F62B75D3FA3}"/>
              </a:ext>
            </a:extLst>
          </p:cNvPr>
          <p:cNvSpPr/>
          <p:nvPr/>
        </p:nvSpPr>
        <p:spPr>
          <a:xfrm>
            <a:off x="1467247" y="4913815"/>
            <a:ext cx="8755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Mln</a:t>
            </a: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A8D3F54D-6AC0-4F47-80BC-9566A546DA44}"/>
              </a:ext>
            </a:extLst>
          </p:cNvPr>
          <p:cNvSpPr/>
          <p:nvPr/>
        </p:nvSpPr>
        <p:spPr>
          <a:xfrm>
            <a:off x="1427712" y="5298535"/>
            <a:ext cx="8763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50</a:t>
            </a:r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030049D3-212C-4FB1-A0D2-B2306600CD59}"/>
              </a:ext>
            </a:extLst>
          </p:cNvPr>
          <p:cNvSpPr/>
          <p:nvPr/>
        </p:nvSpPr>
        <p:spPr>
          <a:xfrm>
            <a:off x="1943477" y="5324293"/>
            <a:ext cx="61141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%</a:t>
            </a: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E44D574F-9EA3-4EE6-904E-E3EBD4399BF5}"/>
              </a:ext>
            </a:extLst>
          </p:cNvPr>
          <p:cNvSpPr/>
          <p:nvPr/>
        </p:nvSpPr>
        <p:spPr>
          <a:xfrm>
            <a:off x="6847201" y="3532995"/>
            <a:ext cx="1533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300</a:t>
            </a: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8BE3C1EC-D21D-4BFB-92E4-7EB2E8071079}"/>
              </a:ext>
            </a:extLst>
          </p:cNvPr>
          <p:cNvSpPr/>
          <p:nvPr/>
        </p:nvSpPr>
        <p:spPr>
          <a:xfrm>
            <a:off x="7176195" y="4071604"/>
            <a:ext cx="8755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Mln</a:t>
            </a: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people</a:t>
            </a: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BA220BDE-7E99-4B59-B589-C60FAB63E908}"/>
              </a:ext>
            </a:extLst>
          </p:cNvPr>
          <p:cNvSpPr/>
          <p:nvPr/>
        </p:nvSpPr>
        <p:spPr>
          <a:xfrm>
            <a:off x="6847201" y="4427368"/>
            <a:ext cx="1533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6K</a:t>
            </a: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99F6CCEC-8C2B-4BE5-B5D5-87B9426BCC5E}"/>
              </a:ext>
            </a:extLst>
          </p:cNvPr>
          <p:cNvSpPr/>
          <p:nvPr/>
        </p:nvSpPr>
        <p:spPr>
          <a:xfrm>
            <a:off x="7176195" y="4965977"/>
            <a:ext cx="8755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goods</a:t>
            </a:r>
          </a:p>
        </p:txBody>
      </p:sp>
      <p:pic>
        <p:nvPicPr>
          <p:cNvPr id="7170" name="Picture 2" descr="Research ">
            <a:extLst>
              <a:ext uri="{FF2B5EF4-FFF2-40B4-BE49-F238E27FC236}">
                <a16:creationId xmlns:a16="http://schemas.microsoft.com/office/drawing/2014/main" id="{22E1AB11-20D2-42D7-B0F6-20E857666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27" y="5421095"/>
            <a:ext cx="769442" cy="7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круг, черно-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0272861-1C77-447E-99BD-6A6F11651F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83" y="1223429"/>
            <a:ext cx="1682320" cy="1783259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EA0AA3-0056-47CE-9535-F7AD55D90E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264" y="1355055"/>
            <a:ext cx="1530363" cy="1622185"/>
          </a:xfrm>
          <a:prstGeom prst="rect">
            <a:avLst/>
          </a:prstGeom>
        </p:spPr>
      </p:pic>
      <p:sp>
        <p:nvSpPr>
          <p:cNvPr id="28" name="Rectangle 36">
            <a:extLst>
              <a:ext uri="{FF2B5EF4-FFF2-40B4-BE49-F238E27FC236}">
                <a16:creationId xmlns:a16="http://schemas.microsoft.com/office/drawing/2014/main" id="{D55E6A67-3B63-44EE-8F05-AB4AED4036EF}"/>
              </a:ext>
            </a:extLst>
          </p:cNvPr>
          <p:cNvSpPr/>
          <p:nvPr/>
        </p:nvSpPr>
        <p:spPr>
          <a:xfrm>
            <a:off x="8344105" y="4522169"/>
            <a:ext cx="30615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EU’s GSP+ agreement for goods </a:t>
            </a:r>
          </a:p>
        </p:txBody>
      </p:sp>
    </p:spTree>
    <p:extLst>
      <p:ext uri="{BB962C8B-B14F-4D97-AF65-F5344CB8AC3E}">
        <p14:creationId xmlns:p14="http://schemas.microsoft.com/office/powerpoint/2010/main" val="56893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A0FABC6A-3A62-4D64-A8DD-064881018006}"/>
              </a:ext>
            </a:extLst>
          </p:cNvPr>
          <p:cNvSpPr/>
          <p:nvPr/>
        </p:nvSpPr>
        <p:spPr>
          <a:xfrm>
            <a:off x="656691" y="2222229"/>
            <a:ext cx="4890339" cy="75365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Montserrat Black" panose="00000A00000000000000" pitchFamily="2" charset="-52"/>
                <a:cs typeface="Poppins" pitchFamily="2" charset="77"/>
              </a:rPr>
              <a:t>Significant natural resources</a:t>
            </a:r>
          </a:p>
        </p:txBody>
      </p:sp>
      <p:sp>
        <p:nvSpPr>
          <p:cNvPr id="34" name="Title 14">
            <a:extLst>
              <a:ext uri="{FF2B5EF4-FFF2-40B4-BE49-F238E27FC236}">
                <a16:creationId xmlns:a16="http://schemas.microsoft.com/office/drawing/2014/main" id="{C0947AFC-CE4E-4180-B772-D723D93E5A69}"/>
              </a:ext>
            </a:extLst>
          </p:cNvPr>
          <p:cNvSpPr txBox="1">
            <a:spLocks/>
          </p:cNvSpPr>
          <p:nvPr/>
        </p:nvSpPr>
        <p:spPr>
          <a:xfrm>
            <a:off x="818543" y="343623"/>
            <a:ext cx="10949320" cy="753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WHY UZBEKISTAN?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CD662B8-A9BF-49A7-A8B9-D209808DA7A3}"/>
              </a:ext>
            </a:extLst>
          </p:cNvPr>
          <p:cNvSpPr/>
          <p:nvPr/>
        </p:nvSpPr>
        <p:spPr>
          <a:xfrm>
            <a:off x="656691" y="343620"/>
            <a:ext cx="92692" cy="753659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42">
            <a:extLst>
              <a:ext uri="{FF2B5EF4-FFF2-40B4-BE49-F238E27FC236}">
                <a16:creationId xmlns:a16="http://schemas.microsoft.com/office/drawing/2014/main" id="{EF352A9C-88DC-48E0-A12E-7D36D7CBC766}"/>
              </a:ext>
            </a:extLst>
          </p:cNvPr>
          <p:cNvSpPr/>
          <p:nvPr/>
        </p:nvSpPr>
        <p:spPr>
          <a:xfrm>
            <a:off x="7429998" y="2291280"/>
            <a:ext cx="3951016" cy="61555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Montserrat Black" panose="00000A00000000000000" pitchFamily="2" charset="-52"/>
                <a:cs typeface="Poppins" pitchFamily="2" charset="77"/>
              </a:rPr>
              <a:t>Green infrastructure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F2920462-C46C-40CB-A281-442ADC5C8218}"/>
              </a:ext>
            </a:extLst>
          </p:cNvPr>
          <p:cNvSpPr/>
          <p:nvPr/>
        </p:nvSpPr>
        <p:spPr>
          <a:xfrm>
            <a:off x="2331369" y="3188387"/>
            <a:ext cx="21952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In gold production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433D9D55-C786-4D70-962D-909EC76A6F65}"/>
              </a:ext>
            </a:extLst>
          </p:cNvPr>
          <p:cNvSpPr/>
          <p:nvPr/>
        </p:nvSpPr>
        <p:spPr>
          <a:xfrm>
            <a:off x="2361926" y="4879081"/>
            <a:ext cx="24519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In uranium production</a:t>
            </a: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77271BCD-7538-4378-8D7C-71C9F2E09339}"/>
              </a:ext>
            </a:extLst>
          </p:cNvPr>
          <p:cNvSpPr/>
          <p:nvPr/>
        </p:nvSpPr>
        <p:spPr>
          <a:xfrm>
            <a:off x="2346506" y="4140396"/>
            <a:ext cx="245193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In copper reserve</a:t>
            </a:r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id="{E8F91F12-E88E-4B9C-9979-B0BCEF3AABC4}"/>
              </a:ext>
            </a:extLst>
          </p:cNvPr>
          <p:cNvSpPr/>
          <p:nvPr/>
        </p:nvSpPr>
        <p:spPr>
          <a:xfrm>
            <a:off x="8893193" y="3194659"/>
            <a:ext cx="245193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Renewables target by 2030</a:t>
            </a: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ED734354-A80D-42A6-AD4B-5DB7A48090B1}"/>
              </a:ext>
            </a:extLst>
          </p:cNvPr>
          <p:cNvSpPr/>
          <p:nvPr/>
        </p:nvSpPr>
        <p:spPr>
          <a:xfrm>
            <a:off x="8893194" y="4209733"/>
            <a:ext cx="219526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Investment to date</a:t>
            </a: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AF5D5B56-2965-45F2-984B-96EFF9526E2F}"/>
              </a:ext>
            </a:extLst>
          </p:cNvPr>
          <p:cNvSpPr/>
          <p:nvPr/>
        </p:nvSpPr>
        <p:spPr>
          <a:xfrm>
            <a:off x="8893194" y="5186857"/>
            <a:ext cx="245193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Leading green hydrogen initiative in the region</a:t>
            </a:r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A8D84E1F-878A-415A-BD17-12B8C9EE1511}"/>
              </a:ext>
            </a:extLst>
          </p:cNvPr>
          <p:cNvSpPr/>
          <p:nvPr/>
        </p:nvSpPr>
        <p:spPr>
          <a:xfrm>
            <a:off x="1103542" y="3127649"/>
            <a:ext cx="1533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10</a:t>
            </a: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F0BB693D-2D3E-48D9-969B-CC59E7F266F0}"/>
              </a:ext>
            </a:extLst>
          </p:cNvPr>
          <p:cNvSpPr/>
          <p:nvPr/>
        </p:nvSpPr>
        <p:spPr>
          <a:xfrm>
            <a:off x="1432536" y="3666258"/>
            <a:ext cx="8755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Top</a:t>
            </a: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1BFEBC51-D615-426D-8820-54865A375ABE}"/>
              </a:ext>
            </a:extLst>
          </p:cNvPr>
          <p:cNvSpPr/>
          <p:nvPr/>
        </p:nvSpPr>
        <p:spPr>
          <a:xfrm>
            <a:off x="1103542" y="3973447"/>
            <a:ext cx="1533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10</a:t>
            </a: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5DD32118-D690-45E7-8B5C-F23180B1A162}"/>
              </a:ext>
            </a:extLst>
          </p:cNvPr>
          <p:cNvSpPr/>
          <p:nvPr/>
        </p:nvSpPr>
        <p:spPr>
          <a:xfrm>
            <a:off x="1432536" y="4512056"/>
            <a:ext cx="8755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Top</a:t>
            </a: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9B0817E9-FDA4-43A1-94C0-F3FF49170435}"/>
              </a:ext>
            </a:extLst>
          </p:cNvPr>
          <p:cNvSpPr/>
          <p:nvPr/>
        </p:nvSpPr>
        <p:spPr>
          <a:xfrm>
            <a:off x="1103542" y="4815658"/>
            <a:ext cx="1533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15</a:t>
            </a: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46384220-789C-49C6-A89B-78F1F7E364B3}"/>
              </a:ext>
            </a:extLst>
          </p:cNvPr>
          <p:cNvSpPr/>
          <p:nvPr/>
        </p:nvSpPr>
        <p:spPr>
          <a:xfrm>
            <a:off x="1432536" y="5354267"/>
            <a:ext cx="8755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Top</a:t>
            </a: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DA808250-8918-4426-983F-24E70977080F}"/>
              </a:ext>
            </a:extLst>
          </p:cNvPr>
          <p:cNvSpPr/>
          <p:nvPr/>
        </p:nvSpPr>
        <p:spPr>
          <a:xfrm>
            <a:off x="7796019" y="3193400"/>
            <a:ext cx="8763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54</a:t>
            </a: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048A29EA-CA70-4D92-A970-67A6B9310939}"/>
              </a:ext>
            </a:extLst>
          </p:cNvPr>
          <p:cNvSpPr/>
          <p:nvPr/>
        </p:nvSpPr>
        <p:spPr>
          <a:xfrm>
            <a:off x="8311784" y="3219158"/>
            <a:ext cx="61141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%</a:t>
            </a: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A5445F3C-6117-4AA6-9293-905E18E725BC}"/>
              </a:ext>
            </a:extLst>
          </p:cNvPr>
          <p:cNvSpPr/>
          <p:nvPr/>
        </p:nvSpPr>
        <p:spPr>
          <a:xfrm>
            <a:off x="7545036" y="4140793"/>
            <a:ext cx="1533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$1</a:t>
            </a:r>
            <a:r>
              <a:rPr lang="uz-Cyrl-UZ" sz="4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4</a:t>
            </a:r>
            <a:endParaRPr lang="en-US" sz="40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CD3A8968-6ED7-465F-BD7D-54CA528C19AB}"/>
              </a:ext>
            </a:extLst>
          </p:cNvPr>
          <p:cNvSpPr/>
          <p:nvPr/>
        </p:nvSpPr>
        <p:spPr>
          <a:xfrm>
            <a:off x="7874030" y="4679402"/>
            <a:ext cx="87550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Bln</a:t>
            </a:r>
          </a:p>
        </p:txBody>
      </p:sp>
      <p:pic>
        <p:nvPicPr>
          <p:cNvPr id="8194" name="Picture 2" descr="Energy station ">
            <a:extLst>
              <a:ext uri="{FF2B5EF4-FFF2-40B4-BE49-F238E27FC236}">
                <a16:creationId xmlns:a16="http://schemas.microsoft.com/office/drawing/2014/main" id="{EDD7C45E-5DA3-4042-BCBE-C675E17B3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915" y="5246827"/>
            <a:ext cx="615553" cy="6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old ">
            <a:extLst>
              <a:ext uri="{FF2B5EF4-FFF2-40B4-BE49-F238E27FC236}">
                <a16:creationId xmlns:a16="http://schemas.microsoft.com/office/drawing/2014/main" id="{F737503F-FAD8-49FC-A4E1-C8227497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176" y="3054759"/>
            <a:ext cx="688443" cy="68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Uranium ">
            <a:extLst>
              <a:ext uri="{FF2B5EF4-FFF2-40B4-BE49-F238E27FC236}">
                <a16:creationId xmlns:a16="http://schemas.microsoft.com/office/drawing/2014/main" id="{E4803968-E631-46CF-B2EB-2052F2E25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12" y="4808122"/>
            <a:ext cx="528166" cy="54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черно-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D1BF1AB-0F4E-41CC-AB9E-B546C58143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21" y="1157433"/>
            <a:ext cx="1227077" cy="1300702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имвол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F47663-EEFD-43FD-8A42-4AD69536F8A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968" y="1009404"/>
            <a:ext cx="1227076" cy="1300701"/>
          </a:xfrm>
          <a:prstGeom prst="rect">
            <a:avLst/>
          </a:prstGeom>
        </p:spPr>
      </p:pic>
      <p:pic>
        <p:nvPicPr>
          <p:cNvPr id="2" name="Рисунок 1" descr="Изображение выглядит как черно-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4ECA0-33ED-131A-F4AD-F57C292552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50" y="3787030"/>
            <a:ext cx="750878" cy="79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1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4">
            <a:extLst>
              <a:ext uri="{FF2B5EF4-FFF2-40B4-BE49-F238E27FC236}">
                <a16:creationId xmlns:a16="http://schemas.microsoft.com/office/drawing/2014/main" id="{C0947AFC-CE4E-4180-B772-D723D93E5A69}"/>
              </a:ext>
            </a:extLst>
          </p:cNvPr>
          <p:cNvSpPr txBox="1">
            <a:spLocks/>
          </p:cNvSpPr>
          <p:nvPr/>
        </p:nvSpPr>
        <p:spPr>
          <a:xfrm>
            <a:off x="818543" y="343623"/>
            <a:ext cx="10949320" cy="753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INSTITUTIONAL REFORMS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CD662B8-A9BF-49A7-A8B9-D209808DA7A3}"/>
              </a:ext>
            </a:extLst>
          </p:cNvPr>
          <p:cNvSpPr/>
          <p:nvPr/>
        </p:nvSpPr>
        <p:spPr>
          <a:xfrm>
            <a:off x="656691" y="343620"/>
            <a:ext cx="92692" cy="753659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BBBA9A-AA56-4EB1-920D-3C11F80CF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8" y="1533604"/>
            <a:ext cx="893680" cy="818511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D0C107F-62DD-4AF3-9258-78339DCE1E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33" y="1411565"/>
            <a:ext cx="915770" cy="96840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3AB34B8-04B1-4841-BC33-4338C9D106F1}"/>
              </a:ext>
            </a:extLst>
          </p:cNvPr>
          <p:cNvSpPr/>
          <p:nvPr/>
        </p:nvSpPr>
        <p:spPr>
          <a:xfrm>
            <a:off x="4036335" y="2418719"/>
            <a:ext cx="360997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a-E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Foreign Investors Council </a:t>
            </a:r>
            <a:b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under the President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DEEE0E5-86D5-4963-99C0-866CD72471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708" y="1411109"/>
            <a:ext cx="853283" cy="102394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46350A65-F50F-4FD4-8E50-29FAAC22020B}"/>
              </a:ext>
            </a:extLst>
          </p:cNvPr>
          <p:cNvSpPr/>
          <p:nvPr/>
        </p:nvSpPr>
        <p:spPr>
          <a:xfrm>
            <a:off x="7850880" y="2418719"/>
            <a:ext cx="3712938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a-E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E-</a:t>
            </a:r>
            <a:r>
              <a:rPr lang="en-US" sz="2000" dirty="0" err="1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gov</a:t>
            </a:r>
            <a:r>
              <a:rPr lang="en-US" sz="2000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 services increased</a:t>
            </a:r>
            <a:endParaRPr lang="ru-RU" sz="2000" dirty="0">
              <a:solidFill>
                <a:schemeClr val="bg1"/>
              </a:solidFill>
              <a:latin typeface="Montserrat Medium" pitchFamily="2" charset="0"/>
              <a:cs typeface="Poppins" panose="020B060402020202020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 from </a:t>
            </a:r>
            <a:r>
              <a:rPr lang="en-US" sz="2000" b="1" dirty="0">
                <a:solidFill>
                  <a:schemeClr val="bg1"/>
                </a:solidFill>
                <a:latin typeface="Montserrat Black" pitchFamily="2" charset="0"/>
                <a:cs typeface="Poppins" panose="020B0604020202020204" charset="0"/>
              </a:rPr>
              <a:t>96</a:t>
            </a:r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 to </a:t>
            </a:r>
            <a:r>
              <a:rPr lang="en-US" sz="2000" b="1" dirty="0">
                <a:solidFill>
                  <a:schemeClr val="bg1"/>
                </a:solidFill>
                <a:latin typeface="Montserrat Black" pitchFamily="2" charset="0"/>
                <a:cs typeface="Poppins" panose="020B0604020202020204" charset="0"/>
              </a:rPr>
              <a:t>400</a:t>
            </a:r>
            <a:endParaRPr lang="en-US" sz="2000" dirty="0">
              <a:solidFill>
                <a:schemeClr val="bg1"/>
              </a:solidFill>
              <a:latin typeface="Montserrat Medium" pitchFamily="2" charset="0"/>
              <a:cs typeface="Poppins" panose="020B060402020202020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5FE207-CDB4-4C19-A419-262D71AC07A7}"/>
              </a:ext>
            </a:extLst>
          </p:cNvPr>
          <p:cNvSpPr txBox="1"/>
          <p:nvPr/>
        </p:nvSpPr>
        <p:spPr>
          <a:xfrm>
            <a:off x="4198187" y="3665466"/>
            <a:ext cx="335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Law on “Investments and Investment Activities”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F9D5D9-C212-401B-9EFE-777BE9B67E44}"/>
              </a:ext>
            </a:extLst>
          </p:cNvPr>
          <p:cNvSpPr txBox="1"/>
          <p:nvPr/>
        </p:nvSpPr>
        <p:spPr>
          <a:xfrm>
            <a:off x="407129" y="2398837"/>
            <a:ext cx="335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Tax Reform</a:t>
            </a:r>
            <a:endParaRPr lang="ru-RU" sz="2000" dirty="0">
              <a:solidFill>
                <a:schemeClr val="bg1"/>
              </a:solidFill>
              <a:latin typeface="Montserrat Medium" pitchFamily="2" charset="0"/>
              <a:cs typeface="Poppins" panose="020B060402020202020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CF6911-52E9-4E68-B7D1-95420E2C625A}"/>
              </a:ext>
            </a:extLst>
          </p:cNvPr>
          <p:cNvSpPr txBox="1"/>
          <p:nvPr/>
        </p:nvSpPr>
        <p:spPr>
          <a:xfrm>
            <a:off x="428918" y="4949131"/>
            <a:ext cx="335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Trade deregulations</a:t>
            </a:r>
            <a:endParaRPr lang="ru-RU" sz="2000" dirty="0">
              <a:solidFill>
                <a:schemeClr val="bg1"/>
              </a:solidFill>
              <a:latin typeface="Montserrat Medium" pitchFamily="2" charset="0"/>
              <a:cs typeface="Poppins" panose="020B060402020202020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09C9C1-E043-41BC-B90F-1B35FB7817B6}"/>
              </a:ext>
            </a:extLst>
          </p:cNvPr>
          <p:cNvSpPr txBox="1"/>
          <p:nvPr/>
        </p:nvSpPr>
        <p:spPr>
          <a:xfrm>
            <a:off x="7603002" y="3665203"/>
            <a:ext cx="40996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Law on PPP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1F330D-6F3F-4C99-B086-0BD23354449E}"/>
              </a:ext>
            </a:extLst>
          </p:cNvPr>
          <p:cNvSpPr txBox="1"/>
          <p:nvPr/>
        </p:nvSpPr>
        <p:spPr>
          <a:xfrm>
            <a:off x="428918" y="3665466"/>
            <a:ext cx="3352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Foreign exchange </a:t>
            </a:r>
            <a:b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market liberalization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FDE1B8-DA80-4781-8C7E-74CD66DBCDEE}"/>
              </a:ext>
            </a:extLst>
          </p:cNvPr>
          <p:cNvSpPr txBox="1"/>
          <p:nvPr/>
        </p:nvSpPr>
        <p:spPr>
          <a:xfrm>
            <a:off x="7626578" y="4949131"/>
            <a:ext cx="41331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Countries with visa-free regime</a:t>
            </a:r>
            <a:r>
              <a:rPr lang="ru-RU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increased from </a:t>
            </a:r>
            <a:b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</a:br>
            <a:r>
              <a:rPr lang="en-US" sz="2000" b="1" dirty="0">
                <a:solidFill>
                  <a:schemeClr val="bg1"/>
                </a:solidFill>
                <a:latin typeface="Montserrat Black" pitchFamily="2" charset="0"/>
                <a:cs typeface="Poppins" panose="020B0604020202020204" charset="0"/>
              </a:rPr>
              <a:t>9</a:t>
            </a:r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 to </a:t>
            </a:r>
            <a:r>
              <a:rPr lang="en-US" sz="2000" b="1" dirty="0">
                <a:solidFill>
                  <a:schemeClr val="bg1"/>
                </a:solidFill>
                <a:latin typeface="Montserrat Black" pitchFamily="2" charset="0"/>
                <a:cs typeface="Poppins" panose="020B0604020202020204" charset="0"/>
              </a:rPr>
              <a:t>9</a:t>
            </a:r>
            <a:r>
              <a:rPr lang="uz-Latn-UZ" sz="2000" b="1" dirty="0">
                <a:solidFill>
                  <a:schemeClr val="bg1"/>
                </a:solidFill>
                <a:latin typeface="Montserrat Black" pitchFamily="2" charset="0"/>
                <a:cs typeface="Poppins" panose="020B0604020202020204" charset="0"/>
              </a:rPr>
              <a:t>0+</a:t>
            </a:r>
            <a:endParaRPr lang="en-US" sz="2000" b="1" dirty="0">
              <a:solidFill>
                <a:schemeClr val="bg1"/>
              </a:solidFill>
              <a:latin typeface="Montserrat Black" pitchFamily="2" charset="0"/>
              <a:cs typeface="Poppins" panose="020B060402020202020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0A411A-E2C6-4661-8A13-1C3F784FF490}"/>
              </a:ext>
            </a:extLst>
          </p:cNvPr>
          <p:cNvSpPr/>
          <p:nvPr/>
        </p:nvSpPr>
        <p:spPr>
          <a:xfrm>
            <a:off x="4308580" y="4949131"/>
            <a:ext cx="304575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a-E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Montserrat Black" pitchFamily="2" charset="0"/>
                <a:cs typeface="Poppins" panose="020B0604020202020204" charset="0"/>
              </a:rPr>
              <a:t>500</a:t>
            </a:r>
            <a:r>
              <a:rPr lang="en-US" sz="2000" b="1" dirty="0">
                <a:solidFill>
                  <a:schemeClr val="bg1"/>
                </a:solidFill>
                <a:latin typeface="Montserrat Medium" pitchFamily="2" charset="0"/>
                <a:cs typeface="Poppins" panose="020B0604020202020204" charset="0"/>
              </a:rPr>
              <a:t> functions of the Government on regulation of business were removed</a:t>
            </a:r>
          </a:p>
        </p:txBody>
      </p:sp>
    </p:spTree>
    <p:extLst>
      <p:ext uri="{BB962C8B-B14F-4D97-AF65-F5344CB8AC3E}">
        <p14:creationId xmlns:p14="http://schemas.microsoft.com/office/powerpoint/2010/main" val="126837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4">
            <a:extLst>
              <a:ext uri="{FF2B5EF4-FFF2-40B4-BE49-F238E27FC236}">
                <a16:creationId xmlns:a16="http://schemas.microsoft.com/office/drawing/2014/main" id="{C0947AFC-CE4E-4180-B772-D723D93E5A69}"/>
              </a:ext>
            </a:extLst>
          </p:cNvPr>
          <p:cNvSpPr txBox="1">
            <a:spLocks/>
          </p:cNvSpPr>
          <p:nvPr/>
        </p:nvSpPr>
        <p:spPr>
          <a:xfrm>
            <a:off x="818543" y="343623"/>
            <a:ext cx="3330387" cy="753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ACHIEVEMENTS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CD662B8-A9BF-49A7-A8B9-D209808DA7A3}"/>
              </a:ext>
            </a:extLst>
          </p:cNvPr>
          <p:cNvSpPr/>
          <p:nvPr/>
        </p:nvSpPr>
        <p:spPr>
          <a:xfrm>
            <a:off x="656691" y="343620"/>
            <a:ext cx="92692" cy="753659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-287867" y="2264005"/>
            <a:ext cx="6016785" cy="2329989"/>
            <a:chOff x="12858968" y="3580006"/>
            <a:chExt cx="5849413" cy="4226533"/>
          </a:xfrm>
        </p:grpSpPr>
        <p:sp>
          <p:nvSpPr>
            <p:cNvPr id="20" name="object 3">
              <a:extLst>
                <a:ext uri="{FF2B5EF4-FFF2-40B4-BE49-F238E27FC236}">
                  <a16:creationId xmlns:a16="http://schemas.microsoft.com/office/drawing/2014/main" id="{DAC98A10-FF93-4F0D-83D0-E37B630A509E}"/>
                </a:ext>
              </a:extLst>
            </p:cNvPr>
            <p:cNvSpPr txBox="1"/>
            <p:nvPr/>
          </p:nvSpPr>
          <p:spPr>
            <a:xfrm>
              <a:off x="12858968" y="4507515"/>
              <a:ext cx="5849413" cy="2430918"/>
            </a:xfrm>
            <a:prstGeom prst="rect">
              <a:avLst/>
            </a:prstGeom>
          </p:spPr>
          <p:txBody>
            <a:bodyPr vert="horz" wrap="square" lIns="0" tIns="31115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2450"/>
                </a:spcBef>
              </a:pPr>
              <a:r>
                <a:rPr sz="40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$</a:t>
              </a:r>
              <a:r>
                <a:rPr lang="en-US" sz="40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120</a:t>
              </a:r>
              <a:r>
                <a:rPr sz="40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B</a:t>
              </a:r>
            </a:p>
            <a:p>
              <a:pPr algn="ctr">
                <a:lnSpc>
                  <a:spcPct val="100000"/>
                </a:lnSpc>
                <a:spcBef>
                  <a:spcPts val="805"/>
                </a:spcBef>
                <a:tabLst>
                  <a:tab pos="2225040" algn="l"/>
                </a:tabLst>
              </a:pPr>
              <a:r>
                <a:rPr sz="20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Foreign</a:t>
              </a:r>
              <a:r>
                <a:rPr lang="en-US" sz="20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 </a:t>
              </a:r>
              <a:r>
                <a:rPr sz="20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investment</a:t>
              </a:r>
            </a:p>
          </p:txBody>
        </p:sp>
        <p:pic>
          <p:nvPicPr>
            <p:cNvPr id="22" name="object 4">
              <a:extLst>
                <a:ext uri="{FF2B5EF4-FFF2-40B4-BE49-F238E27FC236}">
                  <a16:creationId xmlns:a16="http://schemas.microsoft.com/office/drawing/2014/main" id="{6A4C0B63-4D65-4DC1-B18D-A36AF2C3633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0554" y="3580006"/>
              <a:ext cx="724096" cy="14652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C49022E-1C4B-44B2-AF65-2D8CE1B64999}"/>
                </a:ext>
              </a:extLst>
            </p:cNvPr>
            <p:cNvSpPr txBox="1"/>
            <p:nvPr/>
          </p:nvSpPr>
          <p:spPr>
            <a:xfrm>
              <a:off x="15004644" y="7080752"/>
              <a:ext cx="2110736" cy="7257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z-Cyrl-UZ" sz="20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(201</a:t>
              </a:r>
              <a:r>
                <a:rPr lang="en-US" sz="20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8</a:t>
              </a:r>
              <a:r>
                <a:rPr lang="uz-Cyrl-UZ" sz="20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-2024)</a:t>
              </a:r>
              <a:endParaRPr lang="uz-Latn-UZ" sz="20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558136" y="1066007"/>
            <a:ext cx="7101555" cy="4896766"/>
            <a:chOff x="5558136" y="343620"/>
            <a:chExt cx="7101555" cy="4896766"/>
          </a:xfrm>
        </p:grpSpPr>
        <p:sp>
          <p:nvSpPr>
            <p:cNvPr id="50" name="object 53">
              <a:extLst>
                <a:ext uri="{FF2B5EF4-FFF2-40B4-BE49-F238E27FC236}">
                  <a16:creationId xmlns:a16="http://schemas.microsoft.com/office/drawing/2014/main" id="{70735DE7-1F3B-4240-9CD9-ADF59818D16F}"/>
                </a:ext>
              </a:extLst>
            </p:cNvPr>
            <p:cNvSpPr txBox="1"/>
            <p:nvPr/>
          </p:nvSpPr>
          <p:spPr>
            <a:xfrm>
              <a:off x="7607759" y="4631245"/>
              <a:ext cx="2398100" cy="609141"/>
            </a:xfrm>
            <a:prstGeom prst="rect">
              <a:avLst/>
            </a:prstGeom>
          </p:spPr>
          <p:txBody>
            <a:bodyPr vert="horz" wrap="square" lIns="0" tIns="23749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2050"/>
                </a:spcBef>
              </a:pPr>
              <a:r>
                <a:rPr lang="en-US" sz="2400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FDI INFLOWS</a:t>
              </a:r>
              <a:endParaRPr sz="24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558136" y="343620"/>
              <a:ext cx="7101555" cy="4354995"/>
              <a:chOff x="5804950" y="140618"/>
              <a:chExt cx="7101555" cy="4354995"/>
            </a:xfrm>
          </p:grpSpPr>
          <p:sp>
            <p:nvSpPr>
              <p:cNvPr id="66" name="object 11">
                <a:extLst>
                  <a:ext uri="{FF2B5EF4-FFF2-40B4-BE49-F238E27FC236}">
                    <a16:creationId xmlns:a16="http://schemas.microsoft.com/office/drawing/2014/main" id="{896F5040-2760-4B28-9AEF-45A57DF3AFB1}"/>
                  </a:ext>
                </a:extLst>
              </p:cNvPr>
              <p:cNvSpPr/>
              <p:nvPr/>
            </p:nvSpPr>
            <p:spPr>
              <a:xfrm>
                <a:off x="11239005" y="1546841"/>
                <a:ext cx="0" cy="34783"/>
              </a:xfrm>
              <a:custGeom>
                <a:avLst/>
                <a:gdLst/>
                <a:ahLst/>
                <a:cxnLst/>
                <a:rect l="l" t="t" r="r" b="b"/>
                <a:pathLst>
                  <a:path h="61595">
                    <a:moveTo>
                      <a:pt x="0" y="61564"/>
                    </a:moveTo>
                    <a:lnTo>
                      <a:pt x="0" y="0"/>
                    </a:lnTo>
                  </a:path>
                </a:pathLst>
              </a:custGeom>
              <a:ln w="73877">
                <a:solidFill>
                  <a:srgbClr val="1A47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8" name="object 13">
                <a:extLst>
                  <a:ext uri="{FF2B5EF4-FFF2-40B4-BE49-F238E27FC236}">
                    <a16:creationId xmlns:a16="http://schemas.microsoft.com/office/drawing/2014/main" id="{67FB89FD-76BE-4C39-AC31-3820CDE33C76}"/>
                  </a:ext>
                </a:extLst>
              </p:cNvPr>
              <p:cNvPicPr/>
              <p:nvPr/>
            </p:nvPicPr>
            <p:blipFill rotWithShape="1">
              <a:blip r:embed="rId4" cstate="print">
                <a:lum bright="70000" contrast="-70000"/>
              </a:blip>
              <a:srcRect b="2718"/>
              <a:stretch/>
            </p:blipFill>
            <p:spPr>
              <a:xfrm>
                <a:off x="6541072" y="1581611"/>
                <a:ext cx="4697931" cy="2521051"/>
              </a:xfrm>
              <a:prstGeom prst="rect">
                <a:avLst/>
              </a:prstGeom>
            </p:spPr>
          </p:pic>
          <p:sp>
            <p:nvSpPr>
              <p:cNvPr id="74" name="object 19">
                <a:extLst>
                  <a:ext uri="{FF2B5EF4-FFF2-40B4-BE49-F238E27FC236}">
                    <a16:creationId xmlns:a16="http://schemas.microsoft.com/office/drawing/2014/main" id="{7930863A-724D-472F-B43F-B0BEF6213843}"/>
                  </a:ext>
                </a:extLst>
              </p:cNvPr>
              <p:cNvSpPr/>
              <p:nvPr/>
            </p:nvSpPr>
            <p:spPr>
              <a:xfrm>
                <a:off x="8818416" y="2597659"/>
                <a:ext cx="187304" cy="181997"/>
              </a:xfrm>
              <a:custGeom>
                <a:avLst/>
                <a:gdLst/>
                <a:ahLst/>
                <a:cxnLst/>
                <a:rect l="l" t="t" r="r" b="b"/>
                <a:pathLst>
                  <a:path w="365125" h="365125">
                    <a:moveTo>
                      <a:pt x="364680" y="182346"/>
                    </a:moveTo>
                    <a:lnTo>
                      <a:pt x="358165" y="133870"/>
                    </a:lnTo>
                    <a:lnTo>
                      <a:pt x="339788" y="90309"/>
                    </a:lnTo>
                    <a:lnTo>
                      <a:pt x="311277" y="53403"/>
                    </a:lnTo>
                    <a:lnTo>
                      <a:pt x="274370" y="24892"/>
                    </a:lnTo>
                    <a:lnTo>
                      <a:pt x="230809" y="6515"/>
                    </a:lnTo>
                    <a:lnTo>
                      <a:pt x="182346" y="0"/>
                    </a:lnTo>
                    <a:lnTo>
                      <a:pt x="133870" y="6515"/>
                    </a:lnTo>
                    <a:lnTo>
                      <a:pt x="90309" y="24892"/>
                    </a:lnTo>
                    <a:lnTo>
                      <a:pt x="53403" y="53403"/>
                    </a:lnTo>
                    <a:lnTo>
                      <a:pt x="24892" y="90309"/>
                    </a:lnTo>
                    <a:lnTo>
                      <a:pt x="6515" y="133870"/>
                    </a:lnTo>
                    <a:lnTo>
                      <a:pt x="0" y="182346"/>
                    </a:lnTo>
                    <a:lnTo>
                      <a:pt x="6515" y="230822"/>
                    </a:lnTo>
                    <a:lnTo>
                      <a:pt x="24892" y="274383"/>
                    </a:lnTo>
                    <a:lnTo>
                      <a:pt x="53403" y="311277"/>
                    </a:lnTo>
                    <a:lnTo>
                      <a:pt x="90309" y="339788"/>
                    </a:lnTo>
                    <a:lnTo>
                      <a:pt x="133870" y="358178"/>
                    </a:lnTo>
                    <a:lnTo>
                      <a:pt x="182346" y="364693"/>
                    </a:lnTo>
                    <a:lnTo>
                      <a:pt x="230809" y="358178"/>
                    </a:lnTo>
                    <a:lnTo>
                      <a:pt x="274370" y="339788"/>
                    </a:lnTo>
                    <a:lnTo>
                      <a:pt x="311277" y="311277"/>
                    </a:lnTo>
                    <a:lnTo>
                      <a:pt x="339788" y="274383"/>
                    </a:lnTo>
                    <a:lnTo>
                      <a:pt x="358165" y="230822"/>
                    </a:lnTo>
                    <a:lnTo>
                      <a:pt x="364680" y="18234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22">
                <a:extLst>
                  <a:ext uri="{FF2B5EF4-FFF2-40B4-BE49-F238E27FC236}">
                    <a16:creationId xmlns:a16="http://schemas.microsoft.com/office/drawing/2014/main" id="{776609F9-CB0D-46BE-A2CA-2B5BF64BA779}"/>
                  </a:ext>
                </a:extLst>
              </p:cNvPr>
              <p:cNvSpPr/>
              <p:nvPr/>
            </p:nvSpPr>
            <p:spPr>
              <a:xfrm>
                <a:off x="6435109" y="3521498"/>
                <a:ext cx="209571" cy="204531"/>
              </a:xfrm>
              <a:custGeom>
                <a:avLst/>
                <a:gdLst/>
                <a:ahLst/>
                <a:cxnLst/>
                <a:rect l="l" t="t" r="r" b="b"/>
                <a:pathLst>
                  <a:path w="365125" h="365125">
                    <a:moveTo>
                      <a:pt x="364680" y="182346"/>
                    </a:moveTo>
                    <a:lnTo>
                      <a:pt x="358178" y="133870"/>
                    </a:lnTo>
                    <a:lnTo>
                      <a:pt x="339788" y="90309"/>
                    </a:lnTo>
                    <a:lnTo>
                      <a:pt x="311277" y="53403"/>
                    </a:lnTo>
                    <a:lnTo>
                      <a:pt x="274370" y="24892"/>
                    </a:lnTo>
                    <a:lnTo>
                      <a:pt x="230822" y="6515"/>
                    </a:lnTo>
                    <a:lnTo>
                      <a:pt x="182346" y="0"/>
                    </a:lnTo>
                    <a:lnTo>
                      <a:pt x="133870" y="6515"/>
                    </a:lnTo>
                    <a:lnTo>
                      <a:pt x="90309" y="24892"/>
                    </a:lnTo>
                    <a:lnTo>
                      <a:pt x="53416" y="53403"/>
                    </a:lnTo>
                    <a:lnTo>
                      <a:pt x="24892" y="90309"/>
                    </a:lnTo>
                    <a:lnTo>
                      <a:pt x="6515" y="133870"/>
                    </a:lnTo>
                    <a:lnTo>
                      <a:pt x="0" y="182346"/>
                    </a:lnTo>
                    <a:lnTo>
                      <a:pt x="6515" y="230822"/>
                    </a:lnTo>
                    <a:lnTo>
                      <a:pt x="24892" y="274383"/>
                    </a:lnTo>
                    <a:lnTo>
                      <a:pt x="53416" y="311277"/>
                    </a:lnTo>
                    <a:lnTo>
                      <a:pt x="90309" y="339788"/>
                    </a:lnTo>
                    <a:lnTo>
                      <a:pt x="133870" y="358178"/>
                    </a:lnTo>
                    <a:lnTo>
                      <a:pt x="182346" y="364693"/>
                    </a:lnTo>
                    <a:lnTo>
                      <a:pt x="230822" y="358178"/>
                    </a:lnTo>
                    <a:lnTo>
                      <a:pt x="274370" y="339788"/>
                    </a:lnTo>
                    <a:lnTo>
                      <a:pt x="311277" y="311277"/>
                    </a:lnTo>
                    <a:lnTo>
                      <a:pt x="339788" y="274383"/>
                    </a:lnTo>
                    <a:lnTo>
                      <a:pt x="358178" y="230822"/>
                    </a:lnTo>
                    <a:lnTo>
                      <a:pt x="364680" y="18234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25">
                <a:extLst>
                  <a:ext uri="{FF2B5EF4-FFF2-40B4-BE49-F238E27FC236}">
                    <a16:creationId xmlns:a16="http://schemas.microsoft.com/office/drawing/2014/main" id="{D9B17E91-E40E-4D75-A6B3-C5BE2F2C55C3}"/>
                  </a:ext>
                </a:extLst>
              </p:cNvPr>
              <p:cNvSpPr/>
              <p:nvPr/>
            </p:nvSpPr>
            <p:spPr>
              <a:xfrm>
                <a:off x="11119452" y="1463040"/>
                <a:ext cx="201697" cy="206194"/>
              </a:xfrm>
              <a:custGeom>
                <a:avLst/>
                <a:gdLst/>
                <a:ahLst/>
                <a:cxnLst/>
                <a:rect l="l" t="t" r="r" b="b"/>
                <a:pathLst>
                  <a:path w="365125" h="365125">
                    <a:moveTo>
                      <a:pt x="364693" y="182346"/>
                    </a:moveTo>
                    <a:lnTo>
                      <a:pt x="358178" y="133870"/>
                    </a:lnTo>
                    <a:lnTo>
                      <a:pt x="339801" y="90309"/>
                    </a:lnTo>
                    <a:lnTo>
                      <a:pt x="311289" y="53403"/>
                    </a:lnTo>
                    <a:lnTo>
                      <a:pt x="274383" y="24892"/>
                    </a:lnTo>
                    <a:lnTo>
                      <a:pt x="230822" y="6515"/>
                    </a:lnTo>
                    <a:lnTo>
                      <a:pt x="182346" y="0"/>
                    </a:lnTo>
                    <a:lnTo>
                      <a:pt x="133870" y="6515"/>
                    </a:lnTo>
                    <a:lnTo>
                      <a:pt x="90309" y="24892"/>
                    </a:lnTo>
                    <a:lnTo>
                      <a:pt x="53416" y="53403"/>
                    </a:lnTo>
                    <a:lnTo>
                      <a:pt x="24904" y="90309"/>
                    </a:lnTo>
                    <a:lnTo>
                      <a:pt x="6515" y="133870"/>
                    </a:lnTo>
                    <a:lnTo>
                      <a:pt x="0" y="182346"/>
                    </a:lnTo>
                    <a:lnTo>
                      <a:pt x="6515" y="230809"/>
                    </a:lnTo>
                    <a:lnTo>
                      <a:pt x="24904" y="274370"/>
                    </a:lnTo>
                    <a:lnTo>
                      <a:pt x="53416" y="311277"/>
                    </a:lnTo>
                    <a:lnTo>
                      <a:pt x="90309" y="339788"/>
                    </a:lnTo>
                    <a:lnTo>
                      <a:pt x="133870" y="358165"/>
                    </a:lnTo>
                    <a:lnTo>
                      <a:pt x="182346" y="364680"/>
                    </a:lnTo>
                    <a:lnTo>
                      <a:pt x="230822" y="358165"/>
                    </a:lnTo>
                    <a:lnTo>
                      <a:pt x="274383" y="339788"/>
                    </a:lnTo>
                    <a:lnTo>
                      <a:pt x="311289" y="311277"/>
                    </a:lnTo>
                    <a:lnTo>
                      <a:pt x="339801" y="274370"/>
                    </a:lnTo>
                    <a:lnTo>
                      <a:pt x="358178" y="230809"/>
                    </a:lnTo>
                    <a:lnTo>
                      <a:pt x="364693" y="18234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2" name="object 27">
                <a:extLst>
                  <a:ext uri="{FF2B5EF4-FFF2-40B4-BE49-F238E27FC236}">
                    <a16:creationId xmlns:a16="http://schemas.microsoft.com/office/drawing/2014/main" id="{CE7217BC-C144-46B0-8BE7-0799E662FDC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749795" y="2690401"/>
                <a:ext cx="318120" cy="1515839"/>
              </a:xfrm>
              <a:prstGeom prst="rect">
                <a:avLst/>
              </a:prstGeom>
            </p:spPr>
          </p:pic>
          <p:sp>
            <p:nvSpPr>
              <p:cNvPr id="83" name="object 28">
                <a:extLst>
                  <a:ext uri="{FF2B5EF4-FFF2-40B4-BE49-F238E27FC236}">
                    <a16:creationId xmlns:a16="http://schemas.microsoft.com/office/drawing/2014/main" id="{6AB6108F-41EA-49C9-BF7B-4C6386A8D4EB}"/>
                  </a:ext>
                </a:extLst>
              </p:cNvPr>
              <p:cNvSpPr/>
              <p:nvPr/>
            </p:nvSpPr>
            <p:spPr>
              <a:xfrm>
                <a:off x="8910371" y="2794699"/>
                <a:ext cx="0" cy="1303865"/>
              </a:xfrm>
              <a:custGeom>
                <a:avLst/>
                <a:gdLst/>
                <a:ahLst/>
                <a:cxnLst/>
                <a:rect l="l" t="t" r="r" b="b"/>
                <a:pathLst>
                  <a:path h="2308859">
                    <a:moveTo>
                      <a:pt x="0" y="0"/>
                    </a:moveTo>
                    <a:lnTo>
                      <a:pt x="0" y="2308297"/>
                    </a:lnTo>
                  </a:path>
                </a:pathLst>
              </a:custGeom>
              <a:ln w="2462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32">
                <a:extLst>
                  <a:ext uri="{FF2B5EF4-FFF2-40B4-BE49-F238E27FC236}">
                    <a16:creationId xmlns:a16="http://schemas.microsoft.com/office/drawing/2014/main" id="{3269607E-5826-49B3-B790-5F3D49C791CC}"/>
                  </a:ext>
                </a:extLst>
              </p:cNvPr>
              <p:cNvSpPr/>
              <p:nvPr/>
            </p:nvSpPr>
            <p:spPr>
              <a:xfrm>
                <a:off x="6538715" y="3649968"/>
                <a:ext cx="0" cy="448607"/>
              </a:xfrm>
              <a:custGeom>
                <a:avLst/>
                <a:gdLst/>
                <a:ahLst/>
                <a:cxnLst/>
                <a:rect l="l" t="t" r="r" b="b"/>
                <a:pathLst>
                  <a:path h="794384">
                    <a:moveTo>
                      <a:pt x="0" y="0"/>
                    </a:moveTo>
                    <a:lnTo>
                      <a:pt x="0" y="793803"/>
                    </a:lnTo>
                  </a:path>
                </a:pathLst>
              </a:custGeom>
              <a:ln w="2462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33">
                <a:extLst>
                  <a:ext uri="{FF2B5EF4-FFF2-40B4-BE49-F238E27FC236}">
                    <a16:creationId xmlns:a16="http://schemas.microsoft.com/office/drawing/2014/main" id="{C17C1663-C528-4BD1-A19A-7112965D36D0}"/>
                  </a:ext>
                </a:extLst>
              </p:cNvPr>
              <p:cNvSpPr/>
              <p:nvPr/>
            </p:nvSpPr>
            <p:spPr>
              <a:xfrm>
                <a:off x="11239005" y="1669104"/>
                <a:ext cx="0" cy="2429149"/>
              </a:xfrm>
              <a:custGeom>
                <a:avLst/>
                <a:gdLst/>
                <a:ahLst/>
                <a:cxnLst/>
                <a:rect l="l" t="t" r="r" b="b"/>
                <a:pathLst>
                  <a:path h="4301490">
                    <a:moveTo>
                      <a:pt x="0" y="0"/>
                    </a:moveTo>
                    <a:lnTo>
                      <a:pt x="0" y="4301481"/>
                    </a:lnTo>
                  </a:path>
                </a:pathLst>
              </a:custGeom>
              <a:solidFill>
                <a:srgbClr val="0078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34">
                <a:extLst>
                  <a:ext uri="{FF2B5EF4-FFF2-40B4-BE49-F238E27FC236}">
                    <a16:creationId xmlns:a16="http://schemas.microsoft.com/office/drawing/2014/main" id="{652B7280-CFF7-443E-8A7C-9A24FC723A5F}"/>
                  </a:ext>
                </a:extLst>
              </p:cNvPr>
              <p:cNvSpPr/>
              <p:nvPr/>
            </p:nvSpPr>
            <p:spPr>
              <a:xfrm>
                <a:off x="6271075" y="4108870"/>
                <a:ext cx="540453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0245">
                    <a:moveTo>
                      <a:pt x="0" y="0"/>
                    </a:moveTo>
                    <a:lnTo>
                      <a:pt x="689660" y="0"/>
                    </a:lnTo>
                  </a:path>
                </a:pathLst>
              </a:custGeom>
              <a:ln w="3693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9">
                <a:extLst>
                  <a:ext uri="{FF2B5EF4-FFF2-40B4-BE49-F238E27FC236}">
                    <a16:creationId xmlns:a16="http://schemas.microsoft.com/office/drawing/2014/main" id="{CCC1DC22-A05C-4BD2-8D31-923435F05480}"/>
                  </a:ext>
                </a:extLst>
              </p:cNvPr>
              <p:cNvSpPr txBox="1"/>
              <p:nvPr/>
            </p:nvSpPr>
            <p:spPr>
              <a:xfrm>
                <a:off x="6253355" y="4155805"/>
                <a:ext cx="1065804" cy="322523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2000" dirty="0">
                    <a:solidFill>
                      <a:schemeClr val="bg1"/>
                    </a:solidFill>
                    <a:latin typeface="Montserrat" pitchFamily="2" charset="-52"/>
                    <a:cs typeface="Segoe UI Light" panose="020B0502040204020203" pitchFamily="34" charset="0"/>
                  </a:rPr>
                  <a:t>201</a:t>
                </a:r>
                <a:r>
                  <a:rPr lang="en-US" sz="2000" dirty="0">
                    <a:solidFill>
                      <a:schemeClr val="bg1"/>
                    </a:solidFill>
                    <a:latin typeface="Montserrat" pitchFamily="2" charset="-52"/>
                    <a:cs typeface="Segoe UI Light" panose="020B0502040204020203" pitchFamily="34" charset="0"/>
                  </a:rPr>
                  <a:t>7</a:t>
                </a:r>
                <a:endParaRPr sz="20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endParaRPr>
              </a:p>
            </p:txBody>
          </p:sp>
          <p:sp>
            <p:nvSpPr>
              <p:cNvPr id="40" name="object 43">
                <a:extLst>
                  <a:ext uri="{FF2B5EF4-FFF2-40B4-BE49-F238E27FC236}">
                    <a16:creationId xmlns:a16="http://schemas.microsoft.com/office/drawing/2014/main" id="{164842F3-8233-4DB0-9AED-A7407A39B6FB}"/>
                  </a:ext>
                </a:extLst>
              </p:cNvPr>
              <p:cNvSpPr txBox="1"/>
              <p:nvPr/>
            </p:nvSpPr>
            <p:spPr>
              <a:xfrm>
                <a:off x="10945120" y="4173090"/>
                <a:ext cx="988253" cy="322523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2000" dirty="0">
                    <a:solidFill>
                      <a:schemeClr val="bg1"/>
                    </a:solidFill>
                    <a:latin typeface="Montserrat" pitchFamily="2" charset="-52"/>
                    <a:cs typeface="Segoe UI Light" panose="020B0502040204020203" pitchFamily="34" charset="0"/>
                  </a:rPr>
                  <a:t>20</a:t>
                </a:r>
                <a:r>
                  <a:rPr lang="en-US" sz="2000" dirty="0">
                    <a:solidFill>
                      <a:schemeClr val="bg1"/>
                    </a:solidFill>
                    <a:latin typeface="Montserrat" pitchFamily="2" charset="-52"/>
                    <a:cs typeface="Segoe UI Light" panose="020B0502040204020203" pitchFamily="34" charset="0"/>
                  </a:rPr>
                  <a:t>24</a:t>
                </a:r>
                <a:endParaRPr sz="20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endParaRPr>
              </a:p>
            </p:txBody>
          </p:sp>
          <p:sp>
            <p:nvSpPr>
              <p:cNvPr id="43" name="object 47">
                <a:extLst>
                  <a:ext uri="{FF2B5EF4-FFF2-40B4-BE49-F238E27FC236}">
                    <a16:creationId xmlns:a16="http://schemas.microsoft.com/office/drawing/2014/main" id="{589FBFD1-317C-4672-92C3-F4432DDF5D86}"/>
                  </a:ext>
                </a:extLst>
              </p:cNvPr>
              <p:cNvSpPr txBox="1"/>
              <p:nvPr/>
            </p:nvSpPr>
            <p:spPr>
              <a:xfrm>
                <a:off x="5804950" y="1915702"/>
                <a:ext cx="2208767" cy="629018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4000" dirty="0">
                    <a:solidFill>
                      <a:schemeClr val="bg1"/>
                    </a:solidFill>
                    <a:latin typeface="Montserrat Black" panose="00000A00000000000000" pitchFamily="2" charset="-52"/>
                    <a:cs typeface="Segoe UI Light" panose="020B0502040204020203" pitchFamily="34" charset="0"/>
                  </a:rPr>
                  <a:t>$</a:t>
                </a:r>
                <a:r>
                  <a:rPr lang="en-US" sz="4000" dirty="0">
                    <a:solidFill>
                      <a:schemeClr val="bg1"/>
                    </a:solidFill>
                    <a:latin typeface="Montserrat Black" panose="00000A00000000000000" pitchFamily="2" charset="-52"/>
                    <a:cs typeface="Segoe UI Light" panose="020B0502040204020203" pitchFamily="34" charset="0"/>
                  </a:rPr>
                  <a:t>3.4</a:t>
                </a:r>
                <a:r>
                  <a:rPr sz="4000" dirty="0">
                    <a:solidFill>
                      <a:schemeClr val="bg1"/>
                    </a:solidFill>
                    <a:latin typeface="Montserrat Black" panose="00000A00000000000000" pitchFamily="2" charset="-52"/>
                    <a:cs typeface="Segoe UI Light" panose="020B0502040204020203" pitchFamily="34" charset="0"/>
                  </a:rPr>
                  <a:t>B</a:t>
                </a:r>
              </a:p>
            </p:txBody>
          </p:sp>
          <p:sp>
            <p:nvSpPr>
              <p:cNvPr id="46" name="object 51">
                <a:extLst>
                  <a:ext uri="{FF2B5EF4-FFF2-40B4-BE49-F238E27FC236}">
                    <a16:creationId xmlns:a16="http://schemas.microsoft.com/office/drawing/2014/main" id="{C2FB4C2A-8459-46C8-ACCB-FB40F5563704}"/>
                  </a:ext>
                </a:extLst>
              </p:cNvPr>
              <p:cNvSpPr txBox="1"/>
              <p:nvPr/>
            </p:nvSpPr>
            <p:spPr>
              <a:xfrm>
                <a:off x="7859829" y="1397254"/>
                <a:ext cx="2060236" cy="629018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spcBef>
                    <a:spcPts val="105"/>
                  </a:spcBef>
                </a:pPr>
                <a:r>
                  <a:rPr sz="4000" dirty="0">
                    <a:solidFill>
                      <a:schemeClr val="bg1"/>
                    </a:solidFill>
                    <a:latin typeface="Montserrat Black" panose="00000A00000000000000" pitchFamily="2" charset="-52"/>
                    <a:cs typeface="Segoe UI Light" panose="020B0502040204020203" pitchFamily="34" charset="0"/>
                  </a:rPr>
                  <a:t>$2</a:t>
                </a:r>
                <a:r>
                  <a:rPr lang="en-US" sz="4000" dirty="0">
                    <a:solidFill>
                      <a:schemeClr val="bg1"/>
                    </a:solidFill>
                    <a:latin typeface="Montserrat Black" panose="00000A00000000000000" pitchFamily="2" charset="-52"/>
                    <a:cs typeface="Segoe UI Light" panose="020B0502040204020203" pitchFamily="34" charset="0"/>
                  </a:rPr>
                  <a:t>2</a:t>
                </a:r>
                <a:r>
                  <a:rPr sz="4000" dirty="0">
                    <a:solidFill>
                      <a:schemeClr val="bg1"/>
                    </a:solidFill>
                    <a:latin typeface="Montserrat Black" panose="00000A00000000000000" pitchFamily="2" charset="-52"/>
                    <a:cs typeface="Segoe UI Light" panose="020B0502040204020203" pitchFamily="34" charset="0"/>
                  </a:rPr>
                  <a:t>.4B</a:t>
                </a:r>
              </a:p>
            </p:txBody>
          </p:sp>
          <p:sp>
            <p:nvSpPr>
              <p:cNvPr id="48" name="object 52">
                <a:extLst>
                  <a:ext uri="{FF2B5EF4-FFF2-40B4-BE49-F238E27FC236}">
                    <a16:creationId xmlns:a16="http://schemas.microsoft.com/office/drawing/2014/main" id="{ADA9EE30-2172-44E4-B586-1EE1C1953E45}"/>
                  </a:ext>
                </a:extLst>
              </p:cNvPr>
              <p:cNvSpPr txBox="1"/>
              <p:nvPr/>
            </p:nvSpPr>
            <p:spPr>
              <a:xfrm>
                <a:off x="10119762" y="140618"/>
                <a:ext cx="2786743" cy="629018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spcBef>
                    <a:spcPts val="105"/>
                  </a:spcBef>
                </a:pPr>
                <a:r>
                  <a:rPr sz="4000" dirty="0">
                    <a:solidFill>
                      <a:schemeClr val="bg1"/>
                    </a:solidFill>
                    <a:latin typeface="Montserrat Black" panose="00000A00000000000000" pitchFamily="2" charset="-52"/>
                    <a:cs typeface="Segoe UI Light" panose="020B0502040204020203" pitchFamily="34" charset="0"/>
                  </a:rPr>
                  <a:t>$</a:t>
                </a:r>
                <a:r>
                  <a:rPr lang="en-US" sz="4000" dirty="0">
                    <a:solidFill>
                      <a:schemeClr val="bg1"/>
                    </a:solidFill>
                    <a:latin typeface="Montserrat Black" panose="00000A00000000000000" pitchFamily="2" charset="-52"/>
                    <a:cs typeface="Segoe UI Light" panose="020B0502040204020203" pitchFamily="34" charset="0"/>
                  </a:rPr>
                  <a:t>34.9</a:t>
                </a:r>
                <a:r>
                  <a:rPr sz="4000" dirty="0">
                    <a:solidFill>
                      <a:schemeClr val="bg1"/>
                    </a:solidFill>
                    <a:latin typeface="Montserrat Black" panose="00000A00000000000000" pitchFamily="2" charset="-52"/>
                    <a:cs typeface="Segoe UI Light" panose="020B0502040204020203" pitchFamily="34" charset="0"/>
                  </a:rPr>
                  <a:t>B</a:t>
                </a:r>
              </a:p>
            </p:txBody>
          </p:sp>
          <p:sp>
            <p:nvSpPr>
              <p:cNvPr id="49" name="object 53">
                <a:extLst>
                  <a:ext uri="{FF2B5EF4-FFF2-40B4-BE49-F238E27FC236}">
                    <a16:creationId xmlns:a16="http://schemas.microsoft.com/office/drawing/2014/main" id="{E4A0F7D4-4FBA-475F-9AD0-20B0657006D1}"/>
                  </a:ext>
                </a:extLst>
              </p:cNvPr>
              <p:cNvSpPr txBox="1"/>
              <p:nvPr/>
            </p:nvSpPr>
            <p:spPr>
              <a:xfrm>
                <a:off x="7701074" y="3909795"/>
                <a:ext cx="2169684" cy="547586"/>
              </a:xfrm>
              <a:prstGeom prst="rect">
                <a:avLst/>
              </a:prstGeom>
            </p:spPr>
            <p:txBody>
              <a:bodyPr vert="horz" wrap="square" lIns="0" tIns="237490" rIns="0" bIns="0" rtlCol="0">
                <a:spAutoFit/>
              </a:bodyPr>
              <a:lstStyle/>
              <a:p>
                <a:pPr marL="899794">
                  <a:lnSpc>
                    <a:spcPct val="100000"/>
                  </a:lnSpc>
                  <a:spcBef>
                    <a:spcPts val="1870"/>
                  </a:spcBef>
                </a:pPr>
                <a:r>
                  <a:rPr sz="2000" dirty="0">
                    <a:solidFill>
                      <a:schemeClr val="bg1"/>
                    </a:solidFill>
                    <a:latin typeface="Montserrat" pitchFamily="2" charset="-52"/>
                    <a:cs typeface="Segoe UI Light" panose="020B0502040204020203" pitchFamily="34" charset="0"/>
                  </a:rPr>
                  <a:t>2023</a:t>
                </a:r>
              </a:p>
            </p:txBody>
          </p:sp>
          <p:sp>
            <p:nvSpPr>
              <p:cNvPr id="51" name="object 34">
                <a:extLst>
                  <a:ext uri="{FF2B5EF4-FFF2-40B4-BE49-F238E27FC236}">
                    <a16:creationId xmlns:a16="http://schemas.microsoft.com/office/drawing/2014/main" id="{652B7280-CFF7-443E-8A7C-9A24FC723A5F}"/>
                  </a:ext>
                </a:extLst>
              </p:cNvPr>
              <p:cNvSpPr/>
              <p:nvPr/>
            </p:nvSpPr>
            <p:spPr>
              <a:xfrm>
                <a:off x="8687039" y="4107394"/>
                <a:ext cx="4249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0245">
                    <a:moveTo>
                      <a:pt x="0" y="0"/>
                    </a:moveTo>
                    <a:lnTo>
                      <a:pt x="689660" y="0"/>
                    </a:lnTo>
                  </a:path>
                </a:pathLst>
              </a:custGeom>
              <a:ln w="3693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34">
                <a:extLst>
                  <a:ext uri="{FF2B5EF4-FFF2-40B4-BE49-F238E27FC236}">
                    <a16:creationId xmlns:a16="http://schemas.microsoft.com/office/drawing/2014/main" id="{652B7280-CFF7-443E-8A7C-9A24FC723A5F}"/>
                  </a:ext>
                </a:extLst>
              </p:cNvPr>
              <p:cNvSpPr/>
              <p:nvPr/>
            </p:nvSpPr>
            <p:spPr>
              <a:xfrm>
                <a:off x="11007846" y="4112093"/>
                <a:ext cx="4249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690245">
                    <a:moveTo>
                      <a:pt x="0" y="0"/>
                    </a:moveTo>
                    <a:lnTo>
                      <a:pt x="689660" y="0"/>
                    </a:lnTo>
                  </a:path>
                </a:pathLst>
              </a:custGeom>
              <a:ln w="3693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12">
                <a:extLst>
                  <a:ext uri="{FF2B5EF4-FFF2-40B4-BE49-F238E27FC236}">
                    <a16:creationId xmlns:a16="http://schemas.microsoft.com/office/drawing/2014/main" id="{083F55C0-EA15-4B1B-B554-742ECB1A4333}"/>
                  </a:ext>
                </a:extLst>
              </p:cNvPr>
              <p:cNvSpPr/>
              <p:nvPr/>
            </p:nvSpPr>
            <p:spPr>
              <a:xfrm flipH="1">
                <a:off x="6492994" y="2456714"/>
                <a:ext cx="45720" cy="1100545"/>
              </a:xfrm>
              <a:custGeom>
                <a:avLst/>
                <a:gdLst/>
                <a:ahLst/>
                <a:cxnLst/>
                <a:rect l="l" t="t" r="r" b="b"/>
                <a:pathLst>
                  <a:path h="434975">
                    <a:moveTo>
                      <a:pt x="0" y="434868"/>
                    </a:moveTo>
                    <a:lnTo>
                      <a:pt x="0" y="0"/>
                    </a:lnTo>
                  </a:path>
                </a:pathLst>
              </a:custGeom>
              <a:ln w="73877">
                <a:solidFill>
                  <a:schemeClr val="bg1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12">
                <a:extLst>
                  <a:ext uri="{FF2B5EF4-FFF2-40B4-BE49-F238E27FC236}">
                    <a16:creationId xmlns:a16="http://schemas.microsoft.com/office/drawing/2014/main" id="{083F55C0-EA15-4B1B-B554-742ECB1A4333}"/>
                  </a:ext>
                </a:extLst>
              </p:cNvPr>
              <p:cNvSpPr/>
              <p:nvPr/>
            </p:nvSpPr>
            <p:spPr>
              <a:xfrm flipH="1">
                <a:off x="11170315" y="678932"/>
                <a:ext cx="45719" cy="814766"/>
              </a:xfrm>
              <a:custGeom>
                <a:avLst/>
                <a:gdLst/>
                <a:ahLst/>
                <a:cxnLst/>
                <a:rect l="l" t="t" r="r" b="b"/>
                <a:pathLst>
                  <a:path h="434975">
                    <a:moveTo>
                      <a:pt x="0" y="434868"/>
                    </a:moveTo>
                    <a:lnTo>
                      <a:pt x="0" y="0"/>
                    </a:lnTo>
                  </a:path>
                </a:pathLst>
              </a:custGeom>
              <a:ln w="73877">
                <a:solidFill>
                  <a:schemeClr val="bg1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28">
                <a:extLst>
                  <a:ext uri="{FF2B5EF4-FFF2-40B4-BE49-F238E27FC236}">
                    <a16:creationId xmlns:a16="http://schemas.microsoft.com/office/drawing/2014/main" id="{6AB6108F-41EA-49C9-BF7B-4C6386A8D4EB}"/>
                  </a:ext>
                </a:extLst>
              </p:cNvPr>
              <p:cNvSpPr/>
              <p:nvPr/>
            </p:nvSpPr>
            <p:spPr>
              <a:xfrm>
                <a:off x="11239002" y="1593322"/>
                <a:ext cx="45719" cy="2504926"/>
              </a:xfrm>
              <a:custGeom>
                <a:avLst/>
                <a:gdLst/>
                <a:ahLst/>
                <a:cxnLst/>
                <a:rect l="l" t="t" r="r" b="b"/>
                <a:pathLst>
                  <a:path h="2308859">
                    <a:moveTo>
                      <a:pt x="0" y="0"/>
                    </a:moveTo>
                    <a:lnTo>
                      <a:pt x="0" y="2308297"/>
                    </a:lnTo>
                  </a:path>
                </a:pathLst>
              </a:custGeom>
              <a:ln w="2462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12">
                <a:extLst>
                  <a:ext uri="{FF2B5EF4-FFF2-40B4-BE49-F238E27FC236}">
                    <a16:creationId xmlns:a16="http://schemas.microsoft.com/office/drawing/2014/main" id="{083F55C0-EA15-4B1B-B554-742ECB1A4333}"/>
                  </a:ext>
                </a:extLst>
              </p:cNvPr>
              <p:cNvSpPr/>
              <p:nvPr/>
            </p:nvSpPr>
            <p:spPr>
              <a:xfrm flipH="1">
                <a:off x="8861133" y="1952646"/>
                <a:ext cx="45719" cy="658870"/>
              </a:xfrm>
              <a:custGeom>
                <a:avLst/>
                <a:gdLst/>
                <a:ahLst/>
                <a:cxnLst/>
                <a:rect l="l" t="t" r="r" b="b"/>
                <a:pathLst>
                  <a:path h="434975">
                    <a:moveTo>
                      <a:pt x="0" y="434868"/>
                    </a:moveTo>
                    <a:lnTo>
                      <a:pt x="0" y="0"/>
                    </a:lnTo>
                  </a:path>
                </a:pathLst>
              </a:custGeom>
              <a:ln w="73877">
                <a:solidFill>
                  <a:schemeClr val="bg1"/>
                </a:solidFill>
                <a:prstDash val="sysDot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24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Arc 380">
            <a:extLst>
              <a:ext uri="{FF2B5EF4-FFF2-40B4-BE49-F238E27FC236}">
                <a16:creationId xmlns:a16="http://schemas.microsoft.com/office/drawing/2014/main" id="{26E10FA4-6503-4E9E-AE1B-B1A086A52019}"/>
              </a:ext>
            </a:extLst>
          </p:cNvPr>
          <p:cNvSpPr/>
          <p:nvPr/>
        </p:nvSpPr>
        <p:spPr>
          <a:xfrm>
            <a:off x="7848683" y="-2832983"/>
            <a:ext cx="4366000" cy="4366000"/>
          </a:xfrm>
          <a:prstGeom prst="arc">
            <a:avLst>
              <a:gd name="adj1" fmla="val 1040772"/>
              <a:gd name="adj2" fmla="val 9787001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5BACD580-1D24-4BEC-80AD-31F3C85796D8}"/>
              </a:ext>
            </a:extLst>
          </p:cNvPr>
          <p:cNvCxnSpPr>
            <a:cxnSpLocks/>
          </p:cNvCxnSpPr>
          <p:nvPr/>
        </p:nvCxnSpPr>
        <p:spPr>
          <a:xfrm>
            <a:off x="3234166" y="1661882"/>
            <a:ext cx="959746" cy="4546464"/>
          </a:xfrm>
          <a:prstGeom prst="line">
            <a:avLst/>
          </a:prstGeom>
          <a:ln w="12700">
            <a:gradFill>
              <a:gsLst>
                <a:gs pos="0">
                  <a:srgbClr val="25609B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Oval 381">
            <a:extLst>
              <a:ext uri="{FF2B5EF4-FFF2-40B4-BE49-F238E27FC236}">
                <a16:creationId xmlns:a16="http://schemas.microsoft.com/office/drawing/2014/main" id="{6E07BBC9-48DF-4E35-AAA8-7F926690CAEE}"/>
              </a:ext>
            </a:extLst>
          </p:cNvPr>
          <p:cNvSpPr/>
          <p:nvPr/>
        </p:nvSpPr>
        <p:spPr>
          <a:xfrm>
            <a:off x="8062336" y="368851"/>
            <a:ext cx="213542" cy="213542"/>
          </a:xfrm>
          <a:prstGeom prst="ellipse">
            <a:avLst/>
          </a:prstGeom>
          <a:solidFill>
            <a:srgbClr val="25609B"/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itle 14">
            <a:extLst>
              <a:ext uri="{FF2B5EF4-FFF2-40B4-BE49-F238E27FC236}">
                <a16:creationId xmlns:a16="http://schemas.microsoft.com/office/drawing/2014/main" id="{72158C8E-DFDA-4382-8FD1-F261E46E764F}"/>
              </a:ext>
            </a:extLst>
          </p:cNvPr>
          <p:cNvSpPr txBox="1">
            <a:spLocks/>
          </p:cNvSpPr>
          <p:nvPr/>
        </p:nvSpPr>
        <p:spPr>
          <a:xfrm>
            <a:off x="749383" y="272166"/>
            <a:ext cx="5598239" cy="99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sz="2400" dirty="0">
                <a:latin typeface="Montserrat Black" panose="00000A00000000000000" pitchFamily="2" charset="-52"/>
              </a:rPr>
              <a:t>WTO ACCESSION AS THE MAIN REFORM AGENDA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643F967-6121-4C6A-ADC1-FD9F72DB301B}"/>
              </a:ext>
            </a:extLst>
          </p:cNvPr>
          <p:cNvSpPr/>
          <p:nvPr/>
        </p:nvSpPr>
        <p:spPr>
          <a:xfrm>
            <a:off x="656691" y="346330"/>
            <a:ext cx="92692" cy="759449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97B0C7F-1222-404E-A534-855EE53CBC5C}"/>
              </a:ext>
            </a:extLst>
          </p:cNvPr>
          <p:cNvGrpSpPr/>
          <p:nvPr/>
        </p:nvGrpSpPr>
        <p:grpSpPr>
          <a:xfrm>
            <a:off x="515939" y="1641925"/>
            <a:ext cx="11034377" cy="4537075"/>
            <a:chOff x="515939" y="1641925"/>
            <a:chExt cx="11345225" cy="4537075"/>
          </a:xfrm>
        </p:grpSpPr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A57AE6F1-8A4D-48C4-8FD7-D2EEDD8D1AD7}"/>
                </a:ext>
              </a:extLst>
            </p:cNvPr>
            <p:cNvSpPr/>
            <p:nvPr/>
          </p:nvSpPr>
          <p:spPr>
            <a:xfrm>
              <a:off x="515939" y="1641925"/>
              <a:ext cx="3798828" cy="4537075"/>
            </a:xfrm>
            <a:prstGeom prst="rect">
              <a:avLst/>
            </a:prstGeom>
            <a:gradFill flip="none" rotWithShape="1">
              <a:gsLst>
                <a:gs pos="100000">
                  <a:srgbClr val="25609B"/>
                </a:gs>
                <a:gs pos="0">
                  <a:srgbClr val="09193A">
                    <a:alpha val="89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278">
              <a:extLst>
                <a:ext uri="{FF2B5EF4-FFF2-40B4-BE49-F238E27FC236}">
                  <a16:creationId xmlns:a16="http://schemas.microsoft.com/office/drawing/2014/main" id="{6D2784A7-54D4-4CCA-8AF4-969C71DEEB58}"/>
                </a:ext>
              </a:extLst>
            </p:cNvPr>
            <p:cNvSpPr/>
            <p:nvPr/>
          </p:nvSpPr>
          <p:spPr>
            <a:xfrm>
              <a:off x="4297524" y="1641925"/>
              <a:ext cx="3798828" cy="4537075"/>
            </a:xfrm>
            <a:prstGeom prst="rect">
              <a:avLst/>
            </a:prstGeom>
            <a:gradFill flip="none" rotWithShape="1">
              <a:gsLst>
                <a:gs pos="100000">
                  <a:srgbClr val="25609B"/>
                </a:gs>
                <a:gs pos="0">
                  <a:srgbClr val="09193A">
                    <a:alpha val="89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278">
              <a:extLst>
                <a:ext uri="{FF2B5EF4-FFF2-40B4-BE49-F238E27FC236}">
                  <a16:creationId xmlns:a16="http://schemas.microsoft.com/office/drawing/2014/main" id="{11E75F36-DB6B-4BEA-94D6-DF12ADB98F90}"/>
                </a:ext>
              </a:extLst>
            </p:cNvPr>
            <p:cNvSpPr/>
            <p:nvPr/>
          </p:nvSpPr>
          <p:spPr>
            <a:xfrm>
              <a:off x="8062336" y="1641925"/>
              <a:ext cx="3798828" cy="4537075"/>
            </a:xfrm>
            <a:prstGeom prst="rect">
              <a:avLst/>
            </a:prstGeom>
            <a:gradFill flip="none" rotWithShape="1">
              <a:gsLst>
                <a:gs pos="100000">
                  <a:srgbClr val="25609B"/>
                </a:gs>
                <a:gs pos="0">
                  <a:srgbClr val="09193A">
                    <a:alpha val="89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0B067F73-27FD-4B54-8B69-F7DC6334326C}"/>
              </a:ext>
            </a:extLst>
          </p:cNvPr>
          <p:cNvCxnSpPr>
            <a:cxnSpLocks/>
          </p:cNvCxnSpPr>
          <p:nvPr/>
        </p:nvCxnSpPr>
        <p:spPr>
          <a:xfrm>
            <a:off x="4193912" y="1622875"/>
            <a:ext cx="0" cy="4527687"/>
          </a:xfrm>
          <a:prstGeom prst="line">
            <a:avLst/>
          </a:prstGeom>
          <a:ln w="12700">
            <a:gradFill>
              <a:gsLst>
                <a:gs pos="0">
                  <a:srgbClr val="25609B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5D38925-0652-4EC4-9098-2FAE56882BDF}"/>
              </a:ext>
            </a:extLst>
          </p:cNvPr>
          <p:cNvGrpSpPr/>
          <p:nvPr/>
        </p:nvGrpSpPr>
        <p:grpSpPr>
          <a:xfrm>
            <a:off x="3902781" y="1333629"/>
            <a:ext cx="622982" cy="622982"/>
            <a:chOff x="1618081" y="7200309"/>
            <a:chExt cx="622982" cy="622982"/>
          </a:xfrm>
        </p:grpSpPr>
        <p:sp>
          <p:nvSpPr>
            <p:cNvPr id="377" name="Oval 376">
              <a:extLst>
                <a:ext uri="{FF2B5EF4-FFF2-40B4-BE49-F238E27FC236}">
                  <a16:creationId xmlns:a16="http://schemas.microsoft.com/office/drawing/2014/main" id="{E88B2393-B5FB-494A-9935-A8EDA2A1E010}"/>
                </a:ext>
              </a:extLst>
            </p:cNvPr>
            <p:cNvSpPr/>
            <p:nvPr/>
          </p:nvSpPr>
          <p:spPr>
            <a:xfrm>
              <a:off x="1618081" y="7200309"/>
              <a:ext cx="622982" cy="622982"/>
            </a:xfrm>
            <a:prstGeom prst="ellipse">
              <a:avLst/>
            </a:prstGeom>
            <a:solidFill>
              <a:srgbClr val="4D555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5486C691-5A96-48C0-992A-DD972633D1AF}"/>
                </a:ext>
              </a:extLst>
            </p:cNvPr>
            <p:cNvSpPr/>
            <p:nvPr/>
          </p:nvSpPr>
          <p:spPr>
            <a:xfrm>
              <a:off x="1780642" y="7362870"/>
              <a:ext cx="297860" cy="297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39">
              <a:extLst>
                <a:ext uri="{FF2B5EF4-FFF2-40B4-BE49-F238E27FC236}">
                  <a16:creationId xmlns:a16="http://schemas.microsoft.com/office/drawing/2014/main" id="{B1B3A97F-623C-4757-91B1-1ABC8E9ACE0A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1749391" y="7330825"/>
              <a:ext cx="360363" cy="361950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9 w 96"/>
                <a:gd name="T11" fmla="*/ 49 h 96"/>
                <a:gd name="T12" fmla="*/ 49 w 96"/>
                <a:gd name="T13" fmla="*/ 79 h 96"/>
                <a:gd name="T14" fmla="*/ 48 w 96"/>
                <a:gd name="T15" fmla="*/ 80 h 96"/>
                <a:gd name="T16" fmla="*/ 47 w 96"/>
                <a:gd name="T17" fmla="*/ 79 h 96"/>
                <a:gd name="T18" fmla="*/ 17 w 96"/>
                <a:gd name="T19" fmla="*/ 49 h 96"/>
                <a:gd name="T20" fmla="*/ 16 w 96"/>
                <a:gd name="T21" fmla="*/ 48 h 96"/>
                <a:gd name="T22" fmla="*/ 17 w 96"/>
                <a:gd name="T23" fmla="*/ 47 h 96"/>
                <a:gd name="T24" fmla="*/ 25 w 96"/>
                <a:gd name="T25" fmla="*/ 39 h 96"/>
                <a:gd name="T26" fmla="*/ 27 w 96"/>
                <a:gd name="T27" fmla="*/ 39 h 96"/>
                <a:gd name="T28" fmla="*/ 40 w 96"/>
                <a:gd name="T29" fmla="*/ 51 h 96"/>
                <a:gd name="T30" fmla="*/ 40 w 96"/>
                <a:gd name="T31" fmla="*/ 18 h 96"/>
                <a:gd name="T32" fmla="*/ 42 w 96"/>
                <a:gd name="T33" fmla="*/ 16 h 96"/>
                <a:gd name="T34" fmla="*/ 54 w 96"/>
                <a:gd name="T35" fmla="*/ 16 h 96"/>
                <a:gd name="T36" fmla="*/ 56 w 96"/>
                <a:gd name="T37" fmla="*/ 18 h 96"/>
                <a:gd name="T38" fmla="*/ 56 w 96"/>
                <a:gd name="T39" fmla="*/ 51 h 96"/>
                <a:gd name="T40" fmla="*/ 69 w 96"/>
                <a:gd name="T41" fmla="*/ 39 h 96"/>
                <a:gd name="T42" fmla="*/ 71 w 96"/>
                <a:gd name="T43" fmla="*/ 39 h 96"/>
                <a:gd name="T44" fmla="*/ 79 w 96"/>
                <a:gd name="T45" fmla="*/ 47 h 96"/>
                <a:gd name="T46" fmla="*/ 80 w 96"/>
                <a:gd name="T47" fmla="*/ 48 h 96"/>
                <a:gd name="T48" fmla="*/ 79 w 96"/>
                <a:gd name="T49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9" y="4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0"/>
                    <a:pt x="47" y="80"/>
                    <a:pt x="47" y="7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8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7" y="38"/>
                    <a:pt x="27" y="3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7"/>
                    <a:pt x="41" y="16"/>
                    <a:pt x="42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6"/>
                    <a:pt x="56" y="17"/>
                    <a:pt x="56" y="18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8"/>
                    <a:pt x="71" y="38"/>
                    <a:pt x="71" y="3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8"/>
                  </a:cubicBezTo>
                  <a:cubicBezTo>
                    <a:pt x="80" y="49"/>
                    <a:pt x="80" y="49"/>
                    <a:pt x="79" y="49"/>
                  </a:cubicBezTo>
                  <a:close/>
                </a:path>
              </a:pathLst>
            </a:custGeom>
            <a:solidFill>
              <a:srgbClr val="2560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" name="Rectangle 36">
            <a:extLst>
              <a:ext uri="{FF2B5EF4-FFF2-40B4-BE49-F238E27FC236}">
                <a16:creationId xmlns:a16="http://schemas.microsoft.com/office/drawing/2014/main" id="{71B6F26D-C3A9-435B-86FD-1A397FF842F9}"/>
              </a:ext>
            </a:extLst>
          </p:cNvPr>
          <p:cNvSpPr/>
          <p:nvPr/>
        </p:nvSpPr>
        <p:spPr>
          <a:xfrm>
            <a:off x="1407180" y="2760240"/>
            <a:ext cx="25788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8 Working Party meetings and 17 bilateral negotiations completed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3126EBFE-42B7-44F3-A2F5-073939E45E22}"/>
              </a:ext>
            </a:extLst>
          </p:cNvPr>
          <p:cNvSpPr/>
          <p:nvPr/>
        </p:nvSpPr>
        <p:spPr>
          <a:xfrm>
            <a:off x="1360845" y="1952374"/>
            <a:ext cx="185125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Accession Process</a:t>
            </a:r>
          </a:p>
        </p:txBody>
      </p:sp>
      <p:cxnSp>
        <p:nvCxnSpPr>
          <p:cNvPr id="83" name="Straight Connector 330">
            <a:extLst>
              <a:ext uri="{FF2B5EF4-FFF2-40B4-BE49-F238E27FC236}">
                <a16:creationId xmlns:a16="http://schemas.microsoft.com/office/drawing/2014/main" id="{31F4B1CB-80AC-4DE7-A7F2-03DAEC5C9997}"/>
              </a:ext>
            </a:extLst>
          </p:cNvPr>
          <p:cNvCxnSpPr>
            <a:cxnSpLocks/>
          </p:cNvCxnSpPr>
          <p:nvPr/>
        </p:nvCxnSpPr>
        <p:spPr>
          <a:xfrm>
            <a:off x="7848683" y="1641925"/>
            <a:ext cx="0" cy="4527687"/>
          </a:xfrm>
          <a:prstGeom prst="line">
            <a:avLst/>
          </a:prstGeom>
          <a:ln w="12700">
            <a:gradFill>
              <a:gsLst>
                <a:gs pos="0">
                  <a:srgbClr val="25609B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36">
            <a:extLst>
              <a:ext uri="{FF2B5EF4-FFF2-40B4-BE49-F238E27FC236}">
                <a16:creationId xmlns:a16="http://schemas.microsoft.com/office/drawing/2014/main" id="{4E684E1C-312C-4098-9841-75C76C377C08}"/>
              </a:ext>
            </a:extLst>
          </p:cNvPr>
          <p:cNvSpPr/>
          <p:nvPr/>
        </p:nvSpPr>
        <p:spPr>
          <a:xfrm>
            <a:off x="1407180" y="3681114"/>
            <a:ext cx="25788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Agricultural negotiations initiated in 2024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85" name="Rectangle 36">
            <a:extLst>
              <a:ext uri="{FF2B5EF4-FFF2-40B4-BE49-F238E27FC236}">
                <a16:creationId xmlns:a16="http://schemas.microsoft.com/office/drawing/2014/main" id="{67A57E77-CDA8-4958-8B46-E41F9ED22FE0}"/>
              </a:ext>
            </a:extLst>
          </p:cNvPr>
          <p:cNvSpPr/>
          <p:nvPr/>
        </p:nvSpPr>
        <p:spPr>
          <a:xfrm>
            <a:off x="1407180" y="4424182"/>
            <a:ext cx="25788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Accession is expected by 2026</a:t>
            </a:r>
          </a:p>
        </p:txBody>
      </p:sp>
      <p:sp>
        <p:nvSpPr>
          <p:cNvPr id="98" name="Rectangle 36">
            <a:extLst>
              <a:ext uri="{FF2B5EF4-FFF2-40B4-BE49-F238E27FC236}">
                <a16:creationId xmlns:a16="http://schemas.microsoft.com/office/drawing/2014/main" id="{84493B24-FF6B-4E7C-AF33-D9AA1A42760D}"/>
              </a:ext>
            </a:extLst>
          </p:cNvPr>
          <p:cNvSpPr/>
          <p:nvPr/>
        </p:nvSpPr>
        <p:spPr>
          <a:xfrm>
            <a:off x="5045180" y="2760240"/>
            <a:ext cx="25788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Focuses on market reforms for </a:t>
            </a:r>
            <a:b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WTO alignment</a:t>
            </a:r>
          </a:p>
        </p:txBody>
      </p:sp>
      <p:sp>
        <p:nvSpPr>
          <p:cNvPr id="99" name="Rectangle 36">
            <a:extLst>
              <a:ext uri="{FF2B5EF4-FFF2-40B4-BE49-F238E27FC236}">
                <a16:creationId xmlns:a16="http://schemas.microsoft.com/office/drawing/2014/main" id="{FC1286D2-9E30-4A8B-A957-58D1B866B174}"/>
              </a:ext>
            </a:extLst>
          </p:cNvPr>
          <p:cNvSpPr/>
          <p:nvPr/>
        </p:nvSpPr>
        <p:spPr>
          <a:xfrm>
            <a:off x="5231785" y="1979931"/>
            <a:ext cx="17284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Decree UP-85 (June 3, 2024)</a:t>
            </a:r>
          </a:p>
        </p:txBody>
      </p: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709D5B4-F1A6-40E9-BC63-2E004DA53EFE}"/>
              </a:ext>
            </a:extLst>
          </p:cNvPr>
          <p:cNvGrpSpPr/>
          <p:nvPr/>
        </p:nvGrpSpPr>
        <p:grpSpPr>
          <a:xfrm>
            <a:off x="7541270" y="1333629"/>
            <a:ext cx="622982" cy="622982"/>
            <a:chOff x="1618081" y="7200309"/>
            <a:chExt cx="622982" cy="622982"/>
          </a:xfrm>
        </p:grpSpPr>
        <p:sp>
          <p:nvSpPr>
            <p:cNvPr id="117" name="Oval 376">
              <a:extLst>
                <a:ext uri="{FF2B5EF4-FFF2-40B4-BE49-F238E27FC236}">
                  <a16:creationId xmlns:a16="http://schemas.microsoft.com/office/drawing/2014/main" id="{79E54C48-ECCA-424C-8A53-A88CF65BFB2B}"/>
                </a:ext>
              </a:extLst>
            </p:cNvPr>
            <p:cNvSpPr/>
            <p:nvPr/>
          </p:nvSpPr>
          <p:spPr>
            <a:xfrm>
              <a:off x="1618081" y="7200309"/>
              <a:ext cx="622982" cy="622982"/>
            </a:xfrm>
            <a:prstGeom prst="ellipse">
              <a:avLst/>
            </a:prstGeom>
            <a:solidFill>
              <a:srgbClr val="4D555C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Oval 311">
              <a:extLst>
                <a:ext uri="{FF2B5EF4-FFF2-40B4-BE49-F238E27FC236}">
                  <a16:creationId xmlns:a16="http://schemas.microsoft.com/office/drawing/2014/main" id="{56DC8D80-8E3B-49D7-93E3-2686A0A52231}"/>
                </a:ext>
              </a:extLst>
            </p:cNvPr>
            <p:cNvSpPr/>
            <p:nvPr/>
          </p:nvSpPr>
          <p:spPr>
            <a:xfrm>
              <a:off x="1780642" y="7362870"/>
              <a:ext cx="297860" cy="2978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 39">
              <a:extLst>
                <a:ext uri="{FF2B5EF4-FFF2-40B4-BE49-F238E27FC236}">
                  <a16:creationId xmlns:a16="http://schemas.microsoft.com/office/drawing/2014/main" id="{8B0F2A47-755B-40E7-8BA3-1690DC9A1CA5}"/>
                </a:ext>
              </a:extLst>
            </p:cNvPr>
            <p:cNvSpPr>
              <a:spLocks noEditPoints="1"/>
            </p:cNvSpPr>
            <p:nvPr/>
          </p:nvSpPr>
          <p:spPr bwMode="auto">
            <a:xfrm rot="16200000">
              <a:off x="1749391" y="7330825"/>
              <a:ext cx="360363" cy="361950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79 w 96"/>
                <a:gd name="T11" fmla="*/ 49 h 96"/>
                <a:gd name="T12" fmla="*/ 49 w 96"/>
                <a:gd name="T13" fmla="*/ 79 h 96"/>
                <a:gd name="T14" fmla="*/ 48 w 96"/>
                <a:gd name="T15" fmla="*/ 80 h 96"/>
                <a:gd name="T16" fmla="*/ 47 w 96"/>
                <a:gd name="T17" fmla="*/ 79 h 96"/>
                <a:gd name="T18" fmla="*/ 17 w 96"/>
                <a:gd name="T19" fmla="*/ 49 h 96"/>
                <a:gd name="T20" fmla="*/ 16 w 96"/>
                <a:gd name="T21" fmla="*/ 48 h 96"/>
                <a:gd name="T22" fmla="*/ 17 w 96"/>
                <a:gd name="T23" fmla="*/ 47 h 96"/>
                <a:gd name="T24" fmla="*/ 25 w 96"/>
                <a:gd name="T25" fmla="*/ 39 h 96"/>
                <a:gd name="T26" fmla="*/ 27 w 96"/>
                <a:gd name="T27" fmla="*/ 39 h 96"/>
                <a:gd name="T28" fmla="*/ 40 w 96"/>
                <a:gd name="T29" fmla="*/ 51 h 96"/>
                <a:gd name="T30" fmla="*/ 40 w 96"/>
                <a:gd name="T31" fmla="*/ 18 h 96"/>
                <a:gd name="T32" fmla="*/ 42 w 96"/>
                <a:gd name="T33" fmla="*/ 16 h 96"/>
                <a:gd name="T34" fmla="*/ 54 w 96"/>
                <a:gd name="T35" fmla="*/ 16 h 96"/>
                <a:gd name="T36" fmla="*/ 56 w 96"/>
                <a:gd name="T37" fmla="*/ 18 h 96"/>
                <a:gd name="T38" fmla="*/ 56 w 96"/>
                <a:gd name="T39" fmla="*/ 51 h 96"/>
                <a:gd name="T40" fmla="*/ 69 w 96"/>
                <a:gd name="T41" fmla="*/ 39 h 96"/>
                <a:gd name="T42" fmla="*/ 71 w 96"/>
                <a:gd name="T43" fmla="*/ 39 h 96"/>
                <a:gd name="T44" fmla="*/ 79 w 96"/>
                <a:gd name="T45" fmla="*/ 47 h 96"/>
                <a:gd name="T46" fmla="*/ 80 w 96"/>
                <a:gd name="T47" fmla="*/ 48 h 96"/>
                <a:gd name="T48" fmla="*/ 79 w 96"/>
                <a:gd name="T49" fmla="*/ 4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close/>
                  <a:moveTo>
                    <a:pt x="79" y="49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49" y="80"/>
                    <a:pt x="49" y="80"/>
                    <a:pt x="48" y="80"/>
                  </a:cubicBezTo>
                  <a:cubicBezTo>
                    <a:pt x="48" y="80"/>
                    <a:pt x="47" y="80"/>
                    <a:pt x="47" y="7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8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7" y="38"/>
                    <a:pt x="27" y="3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7"/>
                    <a:pt x="41" y="16"/>
                    <a:pt x="42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6"/>
                    <a:pt x="56" y="17"/>
                    <a:pt x="56" y="18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8"/>
                    <a:pt x="71" y="38"/>
                    <a:pt x="71" y="3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47"/>
                    <a:pt x="80" y="47"/>
                    <a:pt x="80" y="48"/>
                  </a:cubicBezTo>
                  <a:cubicBezTo>
                    <a:pt x="80" y="49"/>
                    <a:pt x="80" y="49"/>
                    <a:pt x="79" y="49"/>
                  </a:cubicBezTo>
                  <a:close/>
                </a:path>
              </a:pathLst>
            </a:custGeom>
            <a:solidFill>
              <a:srgbClr val="2560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0" name="Rectangle 36">
            <a:extLst>
              <a:ext uri="{FF2B5EF4-FFF2-40B4-BE49-F238E27FC236}">
                <a16:creationId xmlns:a16="http://schemas.microsoft.com/office/drawing/2014/main" id="{B2ACF838-9C48-4A2A-930F-5F3AF86EFF73}"/>
              </a:ext>
            </a:extLst>
          </p:cNvPr>
          <p:cNvSpPr/>
          <p:nvPr/>
        </p:nvSpPr>
        <p:spPr>
          <a:xfrm>
            <a:off x="5045180" y="3361934"/>
            <a:ext cx="25788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Ends state monopolies in gas, electricity, and metals</a:t>
            </a:r>
          </a:p>
        </p:txBody>
      </p:sp>
      <p:sp>
        <p:nvSpPr>
          <p:cNvPr id="121" name="Rectangle 36">
            <a:extLst>
              <a:ext uri="{FF2B5EF4-FFF2-40B4-BE49-F238E27FC236}">
                <a16:creationId xmlns:a16="http://schemas.microsoft.com/office/drawing/2014/main" id="{A1AC06DD-D8F2-434B-8429-4D401DC8C352}"/>
              </a:ext>
            </a:extLst>
          </p:cNvPr>
          <p:cNvSpPr/>
          <p:nvPr/>
        </p:nvSpPr>
        <p:spPr>
          <a:xfrm>
            <a:off x="5045180" y="3963628"/>
            <a:ext cx="25788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Deregulation for gas, electricity, and metals sectors</a:t>
            </a:r>
          </a:p>
        </p:txBody>
      </p:sp>
      <p:sp>
        <p:nvSpPr>
          <p:cNvPr id="123" name="Rectangle 36">
            <a:extLst>
              <a:ext uri="{FF2B5EF4-FFF2-40B4-BE49-F238E27FC236}">
                <a16:creationId xmlns:a16="http://schemas.microsoft.com/office/drawing/2014/main" id="{76418CCF-1193-41AB-A6B9-D12670484BDF}"/>
              </a:ext>
            </a:extLst>
          </p:cNvPr>
          <p:cNvSpPr/>
          <p:nvPr/>
        </p:nvSpPr>
        <p:spPr>
          <a:xfrm>
            <a:off x="5045180" y="4565322"/>
            <a:ext cx="25788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Transparency for </a:t>
            </a:r>
            <a:b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public procurement</a:t>
            </a:r>
          </a:p>
        </p:txBody>
      </p:sp>
      <p:sp>
        <p:nvSpPr>
          <p:cNvPr id="124" name="Rectangle 36">
            <a:extLst>
              <a:ext uri="{FF2B5EF4-FFF2-40B4-BE49-F238E27FC236}">
                <a16:creationId xmlns:a16="http://schemas.microsoft.com/office/drawing/2014/main" id="{6F05FAE8-9F17-44AC-93A6-9D8A4D712E00}"/>
              </a:ext>
            </a:extLst>
          </p:cNvPr>
          <p:cNvSpPr/>
          <p:nvPr/>
        </p:nvSpPr>
        <p:spPr>
          <a:xfrm>
            <a:off x="5045180" y="5167016"/>
            <a:ext cx="25788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Phasing out export subsidies conflicting with WTO</a:t>
            </a:r>
          </a:p>
        </p:txBody>
      </p:sp>
      <p:sp>
        <p:nvSpPr>
          <p:cNvPr id="125" name="Rectangle 36">
            <a:extLst>
              <a:ext uri="{FF2B5EF4-FFF2-40B4-BE49-F238E27FC236}">
                <a16:creationId xmlns:a16="http://schemas.microsoft.com/office/drawing/2014/main" id="{1C9BFD07-E823-4A2D-98D4-C3356D49CD1D}"/>
              </a:ext>
            </a:extLst>
          </p:cNvPr>
          <p:cNvSpPr/>
          <p:nvPr/>
        </p:nvSpPr>
        <p:spPr>
          <a:xfrm>
            <a:off x="5045180" y="5768712"/>
            <a:ext cx="257885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Full implementation by 2026</a:t>
            </a:r>
          </a:p>
        </p:txBody>
      </p:sp>
      <p:sp>
        <p:nvSpPr>
          <p:cNvPr id="127" name="Rectangle 36">
            <a:extLst>
              <a:ext uri="{FF2B5EF4-FFF2-40B4-BE49-F238E27FC236}">
                <a16:creationId xmlns:a16="http://schemas.microsoft.com/office/drawing/2014/main" id="{3F94DE16-1E42-4055-BC7E-928D9CAC1FB6}"/>
              </a:ext>
            </a:extLst>
          </p:cNvPr>
          <p:cNvSpPr/>
          <p:nvPr/>
        </p:nvSpPr>
        <p:spPr>
          <a:xfrm>
            <a:off x="8909758" y="1979931"/>
            <a:ext cx="172843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Economic Impact</a:t>
            </a:r>
          </a:p>
        </p:txBody>
      </p:sp>
      <p:sp>
        <p:nvSpPr>
          <p:cNvPr id="136" name="Rectangle 36">
            <a:extLst>
              <a:ext uri="{FF2B5EF4-FFF2-40B4-BE49-F238E27FC236}">
                <a16:creationId xmlns:a16="http://schemas.microsoft.com/office/drawing/2014/main" id="{8038FE51-C750-4658-8FF9-57D9408C3E59}"/>
              </a:ext>
            </a:extLst>
          </p:cNvPr>
          <p:cNvSpPr/>
          <p:nvPr/>
        </p:nvSpPr>
        <p:spPr>
          <a:xfrm>
            <a:off x="8742254" y="2760240"/>
            <a:ext cx="246932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Regional Integration: </a:t>
            </a:r>
            <a:b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Value chains and trade hubs through FTA and improved trade facilitation</a:t>
            </a:r>
          </a:p>
        </p:txBody>
      </p:sp>
      <p:sp>
        <p:nvSpPr>
          <p:cNvPr id="137" name="Rectangle 36">
            <a:extLst>
              <a:ext uri="{FF2B5EF4-FFF2-40B4-BE49-F238E27FC236}">
                <a16:creationId xmlns:a16="http://schemas.microsoft.com/office/drawing/2014/main" id="{68B85DC9-40D5-4E70-8FBF-971472985218}"/>
              </a:ext>
            </a:extLst>
          </p:cNvPr>
          <p:cNvSpPr/>
          <p:nvPr/>
        </p:nvSpPr>
        <p:spPr>
          <a:xfrm>
            <a:off x="8742254" y="3791278"/>
            <a:ext cx="246932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Expansion of Services:</a:t>
            </a:r>
            <a:b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Financial, telecom, transport open to foreign investors</a:t>
            </a:r>
          </a:p>
        </p:txBody>
      </p:sp>
      <p:sp>
        <p:nvSpPr>
          <p:cNvPr id="138" name="Rectangle 36">
            <a:extLst>
              <a:ext uri="{FF2B5EF4-FFF2-40B4-BE49-F238E27FC236}">
                <a16:creationId xmlns:a16="http://schemas.microsoft.com/office/drawing/2014/main" id="{4FC2E75A-566E-4878-A99B-A67062F1B910}"/>
              </a:ext>
            </a:extLst>
          </p:cNvPr>
          <p:cNvSpPr/>
          <p:nvPr/>
        </p:nvSpPr>
        <p:spPr>
          <a:xfrm>
            <a:off x="8742254" y="4689122"/>
            <a:ext cx="246932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Sustainability: </a:t>
            </a:r>
            <a:b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</a:b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Water management and trade policies for regional cooperation</a:t>
            </a:r>
          </a:p>
        </p:txBody>
      </p:sp>
      <p:pic>
        <p:nvPicPr>
          <p:cNvPr id="9218" name="Picture 2" descr="Meeting room ">
            <a:extLst>
              <a:ext uri="{FF2B5EF4-FFF2-40B4-BE49-F238E27FC236}">
                <a16:creationId xmlns:a16="http://schemas.microsoft.com/office/drawing/2014/main" id="{F61DC642-C0A5-497F-A763-C3425E5EC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" y="2873928"/>
            <a:ext cx="326622" cy="3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arvest ">
            <a:extLst>
              <a:ext uri="{FF2B5EF4-FFF2-40B4-BE49-F238E27FC236}">
                <a16:creationId xmlns:a16="http://schemas.microsoft.com/office/drawing/2014/main" id="{E8B09B29-8A4B-45AE-8952-4464DC38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6" y="3657451"/>
            <a:ext cx="326623" cy="3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heck ">
            <a:extLst>
              <a:ext uri="{FF2B5EF4-FFF2-40B4-BE49-F238E27FC236}">
                <a16:creationId xmlns:a16="http://schemas.microsoft.com/office/drawing/2014/main" id="{AE69638A-9611-487A-9542-6ECBE4196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54" y="4345276"/>
            <a:ext cx="357486" cy="35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tock ">
            <a:extLst>
              <a:ext uri="{FF2B5EF4-FFF2-40B4-BE49-F238E27FC236}">
                <a16:creationId xmlns:a16="http://schemas.microsoft.com/office/drawing/2014/main" id="{28C65EDC-4171-45B5-AA10-38E60DC1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81" y="2760240"/>
            <a:ext cx="329222" cy="3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Sustainable energy ">
            <a:extLst>
              <a:ext uri="{FF2B5EF4-FFF2-40B4-BE49-F238E27FC236}">
                <a16:creationId xmlns:a16="http://schemas.microsoft.com/office/drawing/2014/main" id="{10480D3E-4E5D-4C2E-AA5C-B4BB928F8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25" y="3384533"/>
            <a:ext cx="324134" cy="3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Electrical panel ">
            <a:extLst>
              <a:ext uri="{FF2B5EF4-FFF2-40B4-BE49-F238E27FC236}">
                <a16:creationId xmlns:a16="http://schemas.microsoft.com/office/drawing/2014/main" id="{19461385-E551-409C-B62C-12F12E42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25" y="3963628"/>
            <a:ext cx="324134" cy="3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Public Service ">
            <a:extLst>
              <a:ext uri="{FF2B5EF4-FFF2-40B4-BE49-F238E27FC236}">
                <a16:creationId xmlns:a16="http://schemas.microsoft.com/office/drawing/2014/main" id="{7C398412-D40B-420E-999B-3FA9347F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25" y="4580512"/>
            <a:ext cx="324134" cy="3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hart ">
            <a:extLst>
              <a:ext uri="{FF2B5EF4-FFF2-40B4-BE49-F238E27FC236}">
                <a16:creationId xmlns:a16="http://schemas.microsoft.com/office/drawing/2014/main" id="{CA8EAF2A-CD42-4D71-943F-F1E585C4D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26" y="5128697"/>
            <a:ext cx="345132" cy="34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Implementation ">
            <a:extLst>
              <a:ext uri="{FF2B5EF4-FFF2-40B4-BE49-F238E27FC236}">
                <a16:creationId xmlns:a16="http://schemas.microsoft.com/office/drawing/2014/main" id="{6E30B3CE-CDBA-44FB-9598-D5FF79CD1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726" y="5650816"/>
            <a:ext cx="381149" cy="38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Map point ">
            <a:extLst>
              <a:ext uri="{FF2B5EF4-FFF2-40B4-BE49-F238E27FC236}">
                <a16:creationId xmlns:a16="http://schemas.microsoft.com/office/drawing/2014/main" id="{F923F777-54A0-4EAA-BDEC-D5C952558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59" y="2805439"/>
            <a:ext cx="324133" cy="32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Scope ">
            <a:extLst>
              <a:ext uri="{FF2B5EF4-FFF2-40B4-BE49-F238E27FC236}">
                <a16:creationId xmlns:a16="http://schemas.microsoft.com/office/drawing/2014/main" id="{9CE44D78-355C-4C85-9E44-79D8C0BA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59" y="3824486"/>
            <a:ext cx="324134" cy="3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Sustainable ">
            <a:extLst>
              <a:ext uri="{FF2B5EF4-FFF2-40B4-BE49-F238E27FC236}">
                <a16:creationId xmlns:a16="http://schemas.microsoft.com/office/drawing/2014/main" id="{19C45FC3-5D6E-44BC-820C-EEDDA32E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59" y="4685396"/>
            <a:ext cx="288284" cy="28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55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11">
            <a:extLst>
              <a:ext uri="{FF2B5EF4-FFF2-40B4-BE49-F238E27FC236}">
                <a16:creationId xmlns:a16="http://schemas.microsoft.com/office/drawing/2014/main" id="{917FC15D-0E4C-431E-BC4E-111BB68A6712}"/>
              </a:ext>
            </a:extLst>
          </p:cNvPr>
          <p:cNvSpPr/>
          <p:nvPr/>
        </p:nvSpPr>
        <p:spPr>
          <a:xfrm>
            <a:off x="4864100" y="-2413000"/>
            <a:ext cx="7502071" cy="7502071"/>
          </a:xfrm>
          <a:prstGeom prst="arc">
            <a:avLst>
              <a:gd name="adj1" fmla="val 1120267"/>
              <a:gd name="adj2" fmla="val 12082372"/>
            </a:avLst>
          </a:prstGeom>
          <a:ln>
            <a:solidFill>
              <a:srgbClr val="4D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EE2E43C1-7B72-4FFF-9EB6-C0D6B62378F9}"/>
              </a:ext>
            </a:extLst>
          </p:cNvPr>
          <p:cNvSpPr/>
          <p:nvPr/>
        </p:nvSpPr>
        <p:spPr>
          <a:xfrm>
            <a:off x="7848683" y="-2832983"/>
            <a:ext cx="4366000" cy="4366000"/>
          </a:xfrm>
          <a:prstGeom prst="arc">
            <a:avLst>
              <a:gd name="adj1" fmla="val 819859"/>
              <a:gd name="adj2" fmla="val 9787001"/>
            </a:avLst>
          </a:prstGeom>
          <a:ln>
            <a:solidFill>
              <a:srgbClr val="4D5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64D9CE7-4C8F-4370-946A-B279CB8D9710}"/>
              </a:ext>
            </a:extLst>
          </p:cNvPr>
          <p:cNvSpPr/>
          <p:nvPr/>
        </p:nvSpPr>
        <p:spPr>
          <a:xfrm>
            <a:off x="8848185" y="1160414"/>
            <a:ext cx="213542" cy="213542"/>
          </a:xfrm>
          <a:prstGeom prst="ellipse">
            <a:avLst/>
          </a:prstGeom>
          <a:solidFill>
            <a:srgbClr val="25609B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Title 14">
            <a:extLst>
              <a:ext uri="{FF2B5EF4-FFF2-40B4-BE49-F238E27FC236}">
                <a16:creationId xmlns:a16="http://schemas.microsoft.com/office/drawing/2014/main" id="{9C068915-29CC-42CE-998D-8ED1863A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83" y="226446"/>
            <a:ext cx="9792480" cy="99921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latin typeface="Montserrat Black" panose="00000A00000000000000" pitchFamily="2" charset="-52"/>
              </a:rPr>
              <a:t>UZBEKISTAN IS AT THE HEART OF GROWING CONSUMER MARKETS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F08042F-7D1E-4F44-A187-8DCF6DBD7C86}"/>
              </a:ext>
            </a:extLst>
          </p:cNvPr>
          <p:cNvSpPr/>
          <p:nvPr/>
        </p:nvSpPr>
        <p:spPr>
          <a:xfrm>
            <a:off x="656691" y="343620"/>
            <a:ext cx="92692" cy="753659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BFE0A88E-DEC5-4D47-ABAC-88618C5A2242}"/>
              </a:ext>
            </a:extLst>
          </p:cNvPr>
          <p:cNvSpPr/>
          <p:nvPr/>
        </p:nvSpPr>
        <p:spPr>
          <a:xfrm>
            <a:off x="1094758" y="1778905"/>
            <a:ext cx="20758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Local market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D64F0F0-133E-44F9-B116-7CAFB2CAA5F1}"/>
              </a:ext>
            </a:extLst>
          </p:cNvPr>
          <p:cNvGrpSpPr/>
          <p:nvPr/>
        </p:nvGrpSpPr>
        <p:grpSpPr>
          <a:xfrm>
            <a:off x="3898323" y="1852120"/>
            <a:ext cx="4395354" cy="4088321"/>
            <a:chOff x="4084309" y="1582875"/>
            <a:chExt cx="4395354" cy="4546464"/>
          </a:xfrm>
        </p:grpSpPr>
        <p:cxnSp>
          <p:nvCxnSpPr>
            <p:cNvPr id="9" name="Straight Connector 328">
              <a:extLst>
                <a:ext uri="{FF2B5EF4-FFF2-40B4-BE49-F238E27FC236}">
                  <a16:creationId xmlns:a16="http://schemas.microsoft.com/office/drawing/2014/main" id="{2A2A8A9E-1FED-4E65-B62C-D56BD44BCBDB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09" y="1582875"/>
              <a:ext cx="0" cy="4546464"/>
            </a:xfrm>
            <a:prstGeom prst="line">
              <a:avLst/>
            </a:prstGeom>
            <a:ln w="12700">
              <a:gradFill>
                <a:gsLst>
                  <a:gs pos="58000">
                    <a:srgbClr val="25609B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8">
              <a:extLst>
                <a:ext uri="{FF2B5EF4-FFF2-40B4-BE49-F238E27FC236}">
                  <a16:creationId xmlns:a16="http://schemas.microsoft.com/office/drawing/2014/main" id="{52DCE36B-8BEE-4C70-91C4-29159706E1F3}"/>
                </a:ext>
              </a:extLst>
            </p:cNvPr>
            <p:cNvCxnSpPr>
              <a:cxnSpLocks/>
            </p:cNvCxnSpPr>
            <p:nvPr/>
          </p:nvCxnSpPr>
          <p:spPr>
            <a:xfrm>
              <a:off x="8479663" y="1582875"/>
              <a:ext cx="0" cy="4546464"/>
            </a:xfrm>
            <a:prstGeom prst="line">
              <a:avLst/>
            </a:prstGeom>
            <a:ln w="12700">
              <a:gradFill>
                <a:gsLst>
                  <a:gs pos="58000">
                    <a:srgbClr val="25609B"/>
                  </a:gs>
                  <a:gs pos="100000">
                    <a:srgbClr val="00B0F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BDDD534-E6EF-4EFE-BF44-EDE710FAE58D}"/>
              </a:ext>
            </a:extLst>
          </p:cNvPr>
          <p:cNvGrpSpPr/>
          <p:nvPr/>
        </p:nvGrpSpPr>
        <p:grpSpPr>
          <a:xfrm>
            <a:off x="405015" y="2384492"/>
            <a:ext cx="2629468" cy="464574"/>
            <a:chOff x="50199" y="2192482"/>
            <a:chExt cx="4153061" cy="81165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13225688-2265-4538-BABD-D0C42F88A305}"/>
                </a:ext>
              </a:extLst>
            </p:cNvPr>
            <p:cNvSpPr/>
            <p:nvPr/>
          </p:nvSpPr>
          <p:spPr>
            <a:xfrm>
              <a:off x="934569" y="2706751"/>
              <a:ext cx="1362789" cy="171190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3602A38-2F56-4829-8B16-42D98EEF98A0}"/>
                </a:ext>
              </a:extLst>
            </p:cNvPr>
            <p:cNvCxnSpPr/>
            <p:nvPr/>
          </p:nvCxnSpPr>
          <p:spPr>
            <a:xfrm>
              <a:off x="885683" y="2192482"/>
              <a:ext cx="0" cy="81165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36">
              <a:extLst>
                <a:ext uri="{FF2B5EF4-FFF2-40B4-BE49-F238E27FC236}">
                  <a16:creationId xmlns:a16="http://schemas.microsoft.com/office/drawing/2014/main" id="{60392C4B-E667-4B52-BAD5-FC558D325CAF}"/>
                </a:ext>
              </a:extLst>
            </p:cNvPr>
            <p:cNvSpPr/>
            <p:nvPr/>
          </p:nvSpPr>
          <p:spPr>
            <a:xfrm>
              <a:off x="2880448" y="2266685"/>
              <a:ext cx="1322812" cy="3226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46 </a:t>
              </a:r>
              <a:r>
                <a:rPr lang="en-US" sz="1200" b="1" noProof="1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mln</a:t>
              </a:r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90702511-F48C-4E39-AC02-37E8AEFE624A}"/>
                </a:ext>
              </a:extLst>
            </p:cNvPr>
            <p:cNvSpPr/>
            <p:nvPr/>
          </p:nvSpPr>
          <p:spPr>
            <a:xfrm>
              <a:off x="2315137" y="2663372"/>
              <a:ext cx="1121939" cy="3226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36 </a:t>
              </a:r>
              <a:r>
                <a:rPr lang="en-US" sz="1200" b="1" noProof="1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mln</a:t>
              </a:r>
            </a:p>
          </p:txBody>
        </p: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E0F2B24F-FA2C-41BF-AF8C-613D8C19CF8C}"/>
                </a:ext>
              </a:extLst>
            </p:cNvPr>
            <p:cNvSpPr/>
            <p:nvPr/>
          </p:nvSpPr>
          <p:spPr>
            <a:xfrm>
              <a:off x="50199" y="2291517"/>
              <a:ext cx="721784" cy="3226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spcAft>
                  <a:spcPts val="8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2050</a:t>
              </a:r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71342F94-8FC0-45F5-A6D2-FC5FC4EA2EB4}"/>
                </a:ext>
              </a:extLst>
            </p:cNvPr>
            <p:cNvSpPr/>
            <p:nvPr/>
          </p:nvSpPr>
          <p:spPr>
            <a:xfrm>
              <a:off x="79341" y="2663371"/>
              <a:ext cx="692640" cy="3226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spcAft>
                  <a:spcPts val="8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2024</a:t>
              </a: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BFA3469C-4414-4224-8C47-04365C786BF9}"/>
                </a:ext>
              </a:extLst>
            </p:cNvPr>
            <p:cNvSpPr/>
            <p:nvPr/>
          </p:nvSpPr>
          <p:spPr>
            <a:xfrm>
              <a:off x="934566" y="2324410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10C60E60-3C12-42B7-9E58-47F58BE485F9}"/>
                </a:ext>
              </a:extLst>
            </p:cNvPr>
            <p:cNvSpPr/>
            <p:nvPr/>
          </p:nvSpPr>
          <p:spPr>
            <a:xfrm>
              <a:off x="1356365" y="2324409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85003793-BADD-4655-954C-AEE087E4D23E}"/>
                </a:ext>
              </a:extLst>
            </p:cNvPr>
            <p:cNvSpPr/>
            <p:nvPr/>
          </p:nvSpPr>
          <p:spPr>
            <a:xfrm>
              <a:off x="1778165" y="2324409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4AB8FAB-002A-49BE-AD88-A70D10A20A87}"/>
                </a:ext>
              </a:extLst>
            </p:cNvPr>
            <p:cNvSpPr/>
            <p:nvPr/>
          </p:nvSpPr>
          <p:spPr>
            <a:xfrm>
              <a:off x="2199964" y="2324408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59A4E549-EBF5-4819-918A-5009099ACCCE}"/>
                </a:ext>
              </a:extLst>
            </p:cNvPr>
            <p:cNvSpPr/>
            <p:nvPr/>
          </p:nvSpPr>
          <p:spPr>
            <a:xfrm>
              <a:off x="2621767" y="2324408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sp>
        <p:nvSpPr>
          <p:cNvPr id="26" name="Rectangle 36">
            <a:extLst>
              <a:ext uri="{FF2B5EF4-FFF2-40B4-BE49-F238E27FC236}">
                <a16:creationId xmlns:a16="http://schemas.microsoft.com/office/drawing/2014/main" id="{40F67452-09A2-4D3D-AC2F-9DC0D7BB3563}"/>
              </a:ext>
            </a:extLst>
          </p:cNvPr>
          <p:cNvSpPr/>
          <p:nvPr/>
        </p:nvSpPr>
        <p:spPr>
          <a:xfrm>
            <a:off x="779176" y="3244334"/>
            <a:ext cx="288718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Half of the population of Central Asia live in Uzbekistan. 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AC0E29EC-EBB2-427F-A910-D0700CA5A6CB}"/>
              </a:ext>
            </a:extLst>
          </p:cNvPr>
          <p:cNvSpPr/>
          <p:nvPr/>
        </p:nvSpPr>
        <p:spPr>
          <a:xfrm rot="10800000">
            <a:off x="3338091" y="2080320"/>
            <a:ext cx="196072" cy="395843"/>
          </a:xfrm>
          <a:prstGeom prst="downArrow">
            <a:avLst>
              <a:gd name="adj1" fmla="val 26682"/>
              <a:gd name="adj2" fmla="val 77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val 34">
            <a:extLst>
              <a:ext uri="{FF2B5EF4-FFF2-40B4-BE49-F238E27FC236}">
                <a16:creationId xmlns:a16="http://schemas.microsoft.com/office/drawing/2014/main" id="{9F0EE417-0BF6-44E1-A18E-A8D912724F00}"/>
              </a:ext>
            </a:extLst>
          </p:cNvPr>
          <p:cNvSpPr/>
          <p:nvPr/>
        </p:nvSpPr>
        <p:spPr>
          <a:xfrm>
            <a:off x="3091647" y="2316488"/>
            <a:ext cx="697521" cy="705827"/>
          </a:xfrm>
          <a:prstGeom prst="ellipse">
            <a:avLst/>
          </a:prstGeom>
          <a:solidFill>
            <a:srgbClr val="25609B">
              <a:alpha val="50000"/>
            </a:srgbClr>
          </a:solidFill>
          <a:ln>
            <a:noFill/>
          </a:ln>
          <a:effectLst>
            <a:outerShdw blurRad="254000" dist="38100" dir="2700000" algn="tl" rotWithShape="0">
              <a:srgbClr val="25609B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56117CB9-8E12-4D2B-BA4B-BFB0B643670E}"/>
              </a:ext>
            </a:extLst>
          </p:cNvPr>
          <p:cNvSpPr/>
          <p:nvPr/>
        </p:nvSpPr>
        <p:spPr>
          <a:xfrm>
            <a:off x="3173466" y="2402460"/>
            <a:ext cx="533884" cy="533883"/>
          </a:xfrm>
          <a:prstGeom prst="ellipse">
            <a:avLst/>
          </a:prstGeom>
          <a:solidFill>
            <a:srgbClr val="25609B"/>
          </a:solidFill>
          <a:ln>
            <a:noFill/>
          </a:ln>
          <a:effectLst>
            <a:outerShdw blurRad="254000" dist="38100" dir="2700000" algn="tl" rotWithShape="0">
              <a:srgbClr val="0070C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09B261AB-23B2-4157-AA64-231E3E370635}"/>
              </a:ext>
            </a:extLst>
          </p:cNvPr>
          <p:cNvSpPr/>
          <p:nvPr/>
        </p:nvSpPr>
        <p:spPr>
          <a:xfrm>
            <a:off x="3171778" y="2503430"/>
            <a:ext cx="508119" cy="317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28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4BBF29-F227-433C-9F9C-7BF3FE4988F4}"/>
              </a:ext>
            </a:extLst>
          </p:cNvPr>
          <p:cNvSpPr txBox="1"/>
          <p:nvPr/>
        </p:nvSpPr>
        <p:spPr>
          <a:xfrm>
            <a:off x="3448057" y="2384493"/>
            <a:ext cx="3409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Medium" pitchFamily="2" charset="-52"/>
                <a:cs typeface="Segoe UI Light" panose="020B0502040204020203" pitchFamily="34" charset="0"/>
              </a:rPr>
              <a:t>%</a:t>
            </a:r>
            <a:endParaRPr lang="ru-RU" sz="1000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2AD7CF86-6C39-4E68-AEEB-06DC7F2E259F}"/>
              </a:ext>
            </a:extLst>
          </p:cNvPr>
          <p:cNvSpPr/>
          <p:nvPr/>
        </p:nvSpPr>
        <p:spPr>
          <a:xfrm>
            <a:off x="779176" y="3955528"/>
            <a:ext cx="288718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increased earnings and increasing demand for processed and pre-prepared food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DC10907B-773C-4DDF-85A0-C77832099615}"/>
              </a:ext>
            </a:extLst>
          </p:cNvPr>
          <p:cNvSpPr/>
          <p:nvPr/>
        </p:nvSpPr>
        <p:spPr>
          <a:xfrm>
            <a:off x="779176" y="5040985"/>
            <a:ext cx="2887187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Vast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labour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market in the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agrifood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industry.</a:t>
            </a:r>
          </a:p>
          <a:p>
            <a:pPr algn="just">
              <a:spcAft>
                <a:spcPts val="800"/>
              </a:spcAft>
            </a:pP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41" name="Rectangle 36">
            <a:extLst>
              <a:ext uri="{FF2B5EF4-FFF2-40B4-BE49-F238E27FC236}">
                <a16:creationId xmlns:a16="http://schemas.microsoft.com/office/drawing/2014/main" id="{18544D67-C740-4D1E-8342-1D4A325D62AB}"/>
              </a:ext>
            </a:extLst>
          </p:cNvPr>
          <p:cNvSpPr/>
          <p:nvPr/>
        </p:nvSpPr>
        <p:spPr>
          <a:xfrm>
            <a:off x="4778085" y="1778905"/>
            <a:ext cx="283584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Regional market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37BC808-D5D4-443E-B462-6EF1AD0ACC22}"/>
              </a:ext>
            </a:extLst>
          </p:cNvPr>
          <p:cNvGrpSpPr/>
          <p:nvPr/>
        </p:nvGrpSpPr>
        <p:grpSpPr>
          <a:xfrm>
            <a:off x="4403924" y="2384492"/>
            <a:ext cx="2684945" cy="464574"/>
            <a:chOff x="50199" y="2192482"/>
            <a:chExt cx="4240683" cy="811659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2FDB5ACC-D4AC-4872-B646-F6F17817BD66}"/>
                </a:ext>
              </a:extLst>
            </p:cNvPr>
            <p:cNvSpPr/>
            <p:nvPr/>
          </p:nvSpPr>
          <p:spPr>
            <a:xfrm>
              <a:off x="934569" y="2706751"/>
              <a:ext cx="1362789" cy="171190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06506F3F-5335-40BB-860B-A0F56FB91E6F}"/>
                </a:ext>
              </a:extLst>
            </p:cNvPr>
            <p:cNvCxnSpPr/>
            <p:nvPr/>
          </p:nvCxnSpPr>
          <p:spPr>
            <a:xfrm>
              <a:off x="885683" y="2192482"/>
              <a:ext cx="0" cy="81165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36">
              <a:extLst>
                <a:ext uri="{FF2B5EF4-FFF2-40B4-BE49-F238E27FC236}">
                  <a16:creationId xmlns:a16="http://schemas.microsoft.com/office/drawing/2014/main" id="{00ECC2E9-1716-4F6E-A701-6F825859A496}"/>
                </a:ext>
              </a:extLst>
            </p:cNvPr>
            <p:cNvSpPr/>
            <p:nvPr/>
          </p:nvSpPr>
          <p:spPr>
            <a:xfrm>
              <a:off x="2968070" y="2266685"/>
              <a:ext cx="1322812" cy="3226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106 </a:t>
              </a:r>
              <a:r>
                <a:rPr lang="en-US" sz="1200" b="1" noProof="1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mln</a:t>
              </a:r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10467603-E2A6-49E7-8BB9-C1914DA2766C}"/>
                </a:ext>
              </a:extLst>
            </p:cNvPr>
            <p:cNvSpPr/>
            <p:nvPr/>
          </p:nvSpPr>
          <p:spPr>
            <a:xfrm>
              <a:off x="2315137" y="2663372"/>
              <a:ext cx="1121939" cy="3226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82 </a:t>
              </a:r>
              <a:r>
                <a:rPr lang="en-US" sz="1200" b="1" noProof="1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mln</a:t>
              </a:r>
            </a:p>
          </p:txBody>
        </p:sp>
        <p:sp>
          <p:nvSpPr>
            <p:cNvPr id="47" name="Rectangle 36">
              <a:extLst>
                <a:ext uri="{FF2B5EF4-FFF2-40B4-BE49-F238E27FC236}">
                  <a16:creationId xmlns:a16="http://schemas.microsoft.com/office/drawing/2014/main" id="{AE9DAF4F-3B4E-4A6A-9E0A-A2BB23B07CAA}"/>
                </a:ext>
              </a:extLst>
            </p:cNvPr>
            <p:cNvSpPr/>
            <p:nvPr/>
          </p:nvSpPr>
          <p:spPr>
            <a:xfrm>
              <a:off x="50199" y="2291517"/>
              <a:ext cx="721784" cy="3226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spcAft>
                  <a:spcPts val="8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2050</a:t>
              </a:r>
            </a:p>
          </p:txBody>
        </p:sp>
        <p:sp>
          <p:nvSpPr>
            <p:cNvPr id="48" name="Rectangle 36">
              <a:extLst>
                <a:ext uri="{FF2B5EF4-FFF2-40B4-BE49-F238E27FC236}">
                  <a16:creationId xmlns:a16="http://schemas.microsoft.com/office/drawing/2014/main" id="{534C5998-CB01-4A3C-B517-8457FE8F18A1}"/>
                </a:ext>
              </a:extLst>
            </p:cNvPr>
            <p:cNvSpPr/>
            <p:nvPr/>
          </p:nvSpPr>
          <p:spPr>
            <a:xfrm>
              <a:off x="79341" y="2663371"/>
              <a:ext cx="692640" cy="3226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spcAft>
                  <a:spcPts val="8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2024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D2702700-77A0-4E22-9DC1-F3AD6D745112}"/>
                </a:ext>
              </a:extLst>
            </p:cNvPr>
            <p:cNvSpPr/>
            <p:nvPr/>
          </p:nvSpPr>
          <p:spPr>
            <a:xfrm>
              <a:off x="934566" y="2324410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B59B20F6-441A-4268-B46C-A33CADA14C32}"/>
                </a:ext>
              </a:extLst>
            </p:cNvPr>
            <p:cNvSpPr/>
            <p:nvPr/>
          </p:nvSpPr>
          <p:spPr>
            <a:xfrm>
              <a:off x="1356365" y="2324409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9A4BAB96-9052-4A2B-B5B6-C8C7B3EE541D}"/>
                </a:ext>
              </a:extLst>
            </p:cNvPr>
            <p:cNvSpPr/>
            <p:nvPr/>
          </p:nvSpPr>
          <p:spPr>
            <a:xfrm>
              <a:off x="1778165" y="2324409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C2FA6F3A-63D0-4C97-A9B6-8AE3D6C46B93}"/>
                </a:ext>
              </a:extLst>
            </p:cNvPr>
            <p:cNvSpPr/>
            <p:nvPr/>
          </p:nvSpPr>
          <p:spPr>
            <a:xfrm>
              <a:off x="2199964" y="2324408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A7102379-CAB8-49E3-8D3B-5469A9366E0C}"/>
                </a:ext>
              </a:extLst>
            </p:cNvPr>
            <p:cNvSpPr/>
            <p:nvPr/>
          </p:nvSpPr>
          <p:spPr>
            <a:xfrm>
              <a:off x="2621767" y="2324408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sp>
        <p:nvSpPr>
          <p:cNvPr id="58" name="Rectangle 36">
            <a:extLst>
              <a:ext uri="{FF2B5EF4-FFF2-40B4-BE49-F238E27FC236}">
                <a16:creationId xmlns:a16="http://schemas.microsoft.com/office/drawing/2014/main" id="{635C2635-FB4D-4943-AD09-FF077BC00A21}"/>
              </a:ext>
            </a:extLst>
          </p:cNvPr>
          <p:cNvSpPr/>
          <p:nvPr/>
        </p:nvSpPr>
        <p:spPr>
          <a:xfrm>
            <a:off x="4778085" y="3244334"/>
            <a:ext cx="323495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Direct access the Central Asian markets: Kazakhstan, </a:t>
            </a: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Kyrgzstan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, Tajikistan, and Turkmenistan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60" name="Стрелка: вниз 59">
            <a:extLst>
              <a:ext uri="{FF2B5EF4-FFF2-40B4-BE49-F238E27FC236}">
                <a16:creationId xmlns:a16="http://schemas.microsoft.com/office/drawing/2014/main" id="{8BA90477-6B0B-4F27-8898-183E0C2F417A}"/>
              </a:ext>
            </a:extLst>
          </p:cNvPr>
          <p:cNvSpPr/>
          <p:nvPr/>
        </p:nvSpPr>
        <p:spPr>
          <a:xfrm rot="10800000">
            <a:off x="7337000" y="2080320"/>
            <a:ext cx="196072" cy="395843"/>
          </a:xfrm>
          <a:prstGeom prst="downArrow">
            <a:avLst>
              <a:gd name="adj1" fmla="val 26682"/>
              <a:gd name="adj2" fmla="val 77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C45D7982-4FE7-4617-9F95-B505961A9C05}"/>
              </a:ext>
            </a:extLst>
          </p:cNvPr>
          <p:cNvGrpSpPr/>
          <p:nvPr/>
        </p:nvGrpSpPr>
        <p:grpSpPr>
          <a:xfrm>
            <a:off x="7090556" y="2316488"/>
            <a:ext cx="697521" cy="705827"/>
            <a:chOff x="451835" y="1494693"/>
            <a:chExt cx="739848" cy="748659"/>
          </a:xfrm>
        </p:grpSpPr>
        <p:sp>
          <p:nvSpPr>
            <p:cNvPr id="64" name="Oval 34">
              <a:extLst>
                <a:ext uri="{FF2B5EF4-FFF2-40B4-BE49-F238E27FC236}">
                  <a16:creationId xmlns:a16="http://schemas.microsoft.com/office/drawing/2014/main" id="{B254AE3D-9EE9-4BB5-A7B2-FCC9DF7CABBC}"/>
                </a:ext>
              </a:extLst>
            </p:cNvPr>
            <p:cNvSpPr/>
            <p:nvPr/>
          </p:nvSpPr>
          <p:spPr>
            <a:xfrm>
              <a:off x="451835" y="1494693"/>
              <a:ext cx="739848" cy="748659"/>
            </a:xfrm>
            <a:prstGeom prst="ellipse">
              <a:avLst/>
            </a:prstGeom>
            <a:solidFill>
              <a:srgbClr val="25609B">
                <a:alpha val="50000"/>
              </a:srgbClr>
            </a:solidFill>
            <a:ln>
              <a:noFill/>
            </a:ln>
            <a:effectLst>
              <a:outerShdw blurRad="254000" dist="38100" dir="2700000" algn="tl" rotWithShape="0">
                <a:srgbClr val="0070C0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5" name="Oval 34">
              <a:extLst>
                <a:ext uri="{FF2B5EF4-FFF2-40B4-BE49-F238E27FC236}">
                  <a16:creationId xmlns:a16="http://schemas.microsoft.com/office/drawing/2014/main" id="{C4A00FF5-688E-4834-A0EC-517A4DECD31E}"/>
                </a:ext>
              </a:extLst>
            </p:cNvPr>
            <p:cNvSpPr/>
            <p:nvPr/>
          </p:nvSpPr>
          <p:spPr>
            <a:xfrm>
              <a:off x="538619" y="1585882"/>
              <a:ext cx="566281" cy="566281"/>
            </a:xfrm>
            <a:prstGeom prst="ellipse">
              <a:avLst/>
            </a:prstGeom>
            <a:solidFill>
              <a:srgbClr val="25609B"/>
            </a:solidFill>
            <a:ln>
              <a:noFill/>
            </a:ln>
            <a:effectLst>
              <a:outerShdw blurRad="254000" dist="38100" dir="2700000" algn="tl" rotWithShape="0">
                <a:srgbClr val="D4383E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2" name="Rectangle 36">
            <a:extLst>
              <a:ext uri="{FF2B5EF4-FFF2-40B4-BE49-F238E27FC236}">
                <a16:creationId xmlns:a16="http://schemas.microsoft.com/office/drawing/2014/main" id="{F4031DC5-721A-4BE6-8662-69491424156E}"/>
              </a:ext>
            </a:extLst>
          </p:cNvPr>
          <p:cNvSpPr/>
          <p:nvPr/>
        </p:nvSpPr>
        <p:spPr>
          <a:xfrm>
            <a:off x="7170687" y="2503430"/>
            <a:ext cx="508119" cy="317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31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A3D69D2-4138-4855-9F56-26F735821913}"/>
              </a:ext>
            </a:extLst>
          </p:cNvPr>
          <p:cNvSpPr txBox="1"/>
          <p:nvPr/>
        </p:nvSpPr>
        <p:spPr>
          <a:xfrm>
            <a:off x="7446966" y="2384493"/>
            <a:ext cx="3409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Medium" pitchFamily="2" charset="-52"/>
                <a:cs typeface="Segoe UI Light" panose="020B0502040204020203" pitchFamily="34" charset="0"/>
              </a:rPr>
              <a:t>%</a:t>
            </a:r>
            <a:endParaRPr lang="ru-RU" sz="1000" dirty="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40C5D8A0-328A-474D-ABF7-AC24EF4473C3}"/>
              </a:ext>
            </a:extLst>
          </p:cNvPr>
          <p:cNvSpPr/>
          <p:nvPr/>
        </p:nvSpPr>
        <p:spPr>
          <a:xfrm>
            <a:off x="4778085" y="4204323"/>
            <a:ext cx="323495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Long established trading routes are supported by integrated road and rail networks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67" name="Rectangle 36">
            <a:extLst>
              <a:ext uri="{FF2B5EF4-FFF2-40B4-BE49-F238E27FC236}">
                <a16:creationId xmlns:a16="http://schemas.microsoft.com/office/drawing/2014/main" id="{56A44C3B-8535-4626-9E99-CBE7C89B93FC}"/>
              </a:ext>
            </a:extLst>
          </p:cNvPr>
          <p:cNvSpPr/>
          <p:nvPr/>
        </p:nvSpPr>
        <p:spPr>
          <a:xfrm>
            <a:off x="4778085" y="5048240"/>
            <a:ext cx="32349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Market is expected to grow from 80m to 100m people over the next 25 years</a:t>
            </a:r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C7498A6E-887B-4231-809A-A56A6CFECCF1}"/>
              </a:ext>
            </a:extLst>
          </p:cNvPr>
          <p:cNvSpPr/>
          <p:nvPr/>
        </p:nvSpPr>
        <p:spPr>
          <a:xfrm>
            <a:off x="8957045" y="1778905"/>
            <a:ext cx="283584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Middle Eastern markets</a:t>
            </a:r>
          </a:p>
        </p:txBody>
      </p: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3B67298F-4CE9-4AE3-8A16-CEA3B54C7752}"/>
              </a:ext>
            </a:extLst>
          </p:cNvPr>
          <p:cNvGrpSpPr/>
          <p:nvPr/>
        </p:nvGrpSpPr>
        <p:grpSpPr>
          <a:xfrm>
            <a:off x="8582884" y="2384492"/>
            <a:ext cx="2684945" cy="464574"/>
            <a:chOff x="50199" y="2192482"/>
            <a:chExt cx="4240683" cy="811659"/>
          </a:xfrm>
        </p:grpSpPr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FE70351B-718C-4F35-9508-1760286636D0}"/>
                </a:ext>
              </a:extLst>
            </p:cNvPr>
            <p:cNvSpPr/>
            <p:nvPr/>
          </p:nvSpPr>
          <p:spPr>
            <a:xfrm>
              <a:off x="934569" y="2706751"/>
              <a:ext cx="1362789" cy="171190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5F375571-E3F3-496B-B6A5-ED0F01BE8764}"/>
                </a:ext>
              </a:extLst>
            </p:cNvPr>
            <p:cNvCxnSpPr/>
            <p:nvPr/>
          </p:nvCxnSpPr>
          <p:spPr>
            <a:xfrm>
              <a:off x="885683" y="2192482"/>
              <a:ext cx="0" cy="811659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36">
              <a:extLst>
                <a:ext uri="{FF2B5EF4-FFF2-40B4-BE49-F238E27FC236}">
                  <a16:creationId xmlns:a16="http://schemas.microsoft.com/office/drawing/2014/main" id="{4498466A-96DC-4DB3-A3C0-525E50F34720}"/>
                </a:ext>
              </a:extLst>
            </p:cNvPr>
            <p:cNvSpPr/>
            <p:nvPr/>
          </p:nvSpPr>
          <p:spPr>
            <a:xfrm>
              <a:off x="2968070" y="2266685"/>
              <a:ext cx="1322812" cy="3226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76 </a:t>
              </a:r>
              <a:r>
                <a:rPr lang="en-US" sz="1200" b="1" noProof="1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mln</a:t>
              </a:r>
            </a:p>
          </p:txBody>
        </p:sp>
        <p:sp>
          <p:nvSpPr>
            <p:cNvPr id="74" name="Rectangle 36">
              <a:extLst>
                <a:ext uri="{FF2B5EF4-FFF2-40B4-BE49-F238E27FC236}">
                  <a16:creationId xmlns:a16="http://schemas.microsoft.com/office/drawing/2014/main" id="{F8228974-5BCA-4BDD-AA62-00D9A9D91BC1}"/>
                </a:ext>
              </a:extLst>
            </p:cNvPr>
            <p:cNvSpPr/>
            <p:nvPr/>
          </p:nvSpPr>
          <p:spPr>
            <a:xfrm>
              <a:off x="2315137" y="2663372"/>
              <a:ext cx="1121939" cy="3226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61 </a:t>
              </a:r>
              <a:r>
                <a:rPr lang="en-US" sz="1200" b="1" noProof="1">
                  <a:solidFill>
                    <a:schemeClr val="bg1"/>
                  </a:solidFill>
                  <a:latin typeface="Montserrat Black" panose="00000A00000000000000" pitchFamily="2" charset="-52"/>
                  <a:cs typeface="Segoe UI Light" panose="020B0502040204020203" pitchFamily="34" charset="0"/>
                </a:rPr>
                <a:t>mln</a:t>
              </a:r>
            </a:p>
          </p:txBody>
        </p:sp>
        <p:sp>
          <p:nvSpPr>
            <p:cNvPr id="75" name="Rectangle 36">
              <a:extLst>
                <a:ext uri="{FF2B5EF4-FFF2-40B4-BE49-F238E27FC236}">
                  <a16:creationId xmlns:a16="http://schemas.microsoft.com/office/drawing/2014/main" id="{37404DFB-C362-42AD-8621-AE4DCE047BFC}"/>
                </a:ext>
              </a:extLst>
            </p:cNvPr>
            <p:cNvSpPr/>
            <p:nvPr/>
          </p:nvSpPr>
          <p:spPr>
            <a:xfrm>
              <a:off x="50199" y="2291517"/>
              <a:ext cx="721784" cy="32263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spcAft>
                  <a:spcPts val="8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2050</a:t>
              </a:r>
            </a:p>
          </p:txBody>
        </p:sp>
        <p:sp>
          <p:nvSpPr>
            <p:cNvPr id="76" name="Rectangle 36">
              <a:extLst>
                <a:ext uri="{FF2B5EF4-FFF2-40B4-BE49-F238E27FC236}">
                  <a16:creationId xmlns:a16="http://schemas.microsoft.com/office/drawing/2014/main" id="{C0C97D4E-B980-41AD-8201-80012E4488AC}"/>
                </a:ext>
              </a:extLst>
            </p:cNvPr>
            <p:cNvSpPr/>
            <p:nvPr/>
          </p:nvSpPr>
          <p:spPr>
            <a:xfrm>
              <a:off x="79341" y="2663371"/>
              <a:ext cx="692640" cy="3226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>
                <a:spcAft>
                  <a:spcPts val="800"/>
                </a:spcAft>
              </a:pPr>
              <a:r>
                <a:rPr lang="ru-RU" sz="1200" dirty="0">
                  <a:solidFill>
                    <a:schemeClr val="bg1"/>
                  </a:solidFill>
                  <a:latin typeface="Montserrat" pitchFamily="2" charset="-52"/>
                  <a:cs typeface="Segoe UI Light" panose="020B0502040204020203" pitchFamily="34" charset="0"/>
                </a:rPr>
                <a:t>2024</a:t>
              </a: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2FB7584B-101D-4BCA-ADDE-95FEEE13DDF1}"/>
                </a:ext>
              </a:extLst>
            </p:cNvPr>
            <p:cNvSpPr/>
            <p:nvPr/>
          </p:nvSpPr>
          <p:spPr>
            <a:xfrm>
              <a:off x="934566" y="2324410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4C5A0128-6E72-46EC-A8CD-25CC30A68AF5}"/>
                </a:ext>
              </a:extLst>
            </p:cNvPr>
            <p:cNvSpPr/>
            <p:nvPr/>
          </p:nvSpPr>
          <p:spPr>
            <a:xfrm>
              <a:off x="1356365" y="2324409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8BDE6A8E-EE7F-4E09-BFBA-D02DAD29B0D3}"/>
                </a:ext>
              </a:extLst>
            </p:cNvPr>
            <p:cNvSpPr/>
            <p:nvPr/>
          </p:nvSpPr>
          <p:spPr>
            <a:xfrm>
              <a:off x="1778165" y="2324409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B7D3EDC8-2B04-4E37-B9A9-D3EAA4E290AA}"/>
                </a:ext>
              </a:extLst>
            </p:cNvPr>
            <p:cNvSpPr/>
            <p:nvPr/>
          </p:nvSpPr>
          <p:spPr>
            <a:xfrm>
              <a:off x="2199964" y="2324408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88E1B13B-45A6-435C-B10B-C2ED032FF8F4}"/>
                </a:ext>
              </a:extLst>
            </p:cNvPr>
            <p:cNvSpPr/>
            <p:nvPr/>
          </p:nvSpPr>
          <p:spPr>
            <a:xfrm>
              <a:off x="2621767" y="2324408"/>
              <a:ext cx="354203" cy="193362"/>
            </a:xfrm>
            <a:prstGeom prst="rect">
              <a:avLst/>
            </a:prstGeom>
            <a:solidFill>
              <a:schemeClr val="bg1"/>
            </a:solidFill>
            <a:ln w="85725" cap="flat" cmpd="sng">
              <a:noFill/>
              <a:miter lim="800000"/>
            </a:ln>
            <a:effectLst>
              <a:outerShdw blurRad="215900" dist="63500" sx="102000" sy="102000" algn="ctr" rotWithShape="0">
                <a:schemeClr val="bg1">
                  <a:alpha val="3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sp>
        <p:nvSpPr>
          <p:cNvPr id="82" name="Rectangle 36">
            <a:extLst>
              <a:ext uri="{FF2B5EF4-FFF2-40B4-BE49-F238E27FC236}">
                <a16:creationId xmlns:a16="http://schemas.microsoft.com/office/drawing/2014/main" id="{A5FF368E-422E-435A-9545-9AFCA1010C7D}"/>
              </a:ext>
            </a:extLst>
          </p:cNvPr>
          <p:cNvSpPr/>
          <p:nvPr/>
        </p:nvSpPr>
        <p:spPr>
          <a:xfrm>
            <a:off x="8957046" y="3244334"/>
            <a:ext cx="2928174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500m population in high-income markets of Europe and the Gulf Cooperation Council (UAE, Saudi Arabia, Qatar, Bahrain, Oman and Kuwait)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84" name="Стрелка: вниз 83">
            <a:extLst>
              <a:ext uri="{FF2B5EF4-FFF2-40B4-BE49-F238E27FC236}">
                <a16:creationId xmlns:a16="http://schemas.microsoft.com/office/drawing/2014/main" id="{70CC2A79-47DC-4D99-AF3F-D469ED552ECF}"/>
              </a:ext>
            </a:extLst>
          </p:cNvPr>
          <p:cNvSpPr/>
          <p:nvPr/>
        </p:nvSpPr>
        <p:spPr>
          <a:xfrm rot="10800000">
            <a:off x="11515960" y="2080320"/>
            <a:ext cx="196072" cy="395843"/>
          </a:xfrm>
          <a:prstGeom prst="downArrow">
            <a:avLst>
              <a:gd name="adj1" fmla="val 26682"/>
              <a:gd name="adj2" fmla="val 772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F9501858-9EB5-4758-A7F2-9FDE27EDA13C}"/>
              </a:ext>
            </a:extLst>
          </p:cNvPr>
          <p:cNvGrpSpPr/>
          <p:nvPr/>
        </p:nvGrpSpPr>
        <p:grpSpPr>
          <a:xfrm>
            <a:off x="11269516" y="2316488"/>
            <a:ext cx="697521" cy="705827"/>
            <a:chOff x="451835" y="1494693"/>
            <a:chExt cx="739848" cy="748659"/>
          </a:xfrm>
        </p:grpSpPr>
        <p:sp>
          <p:nvSpPr>
            <p:cNvPr id="88" name="Oval 34">
              <a:extLst>
                <a:ext uri="{FF2B5EF4-FFF2-40B4-BE49-F238E27FC236}">
                  <a16:creationId xmlns:a16="http://schemas.microsoft.com/office/drawing/2014/main" id="{E434DAAA-11E5-4FAB-A4EE-D5D6232DD3A0}"/>
                </a:ext>
              </a:extLst>
            </p:cNvPr>
            <p:cNvSpPr/>
            <p:nvPr/>
          </p:nvSpPr>
          <p:spPr>
            <a:xfrm>
              <a:off x="451835" y="1494693"/>
              <a:ext cx="739848" cy="748659"/>
            </a:xfrm>
            <a:prstGeom prst="ellipse">
              <a:avLst/>
            </a:prstGeom>
            <a:solidFill>
              <a:srgbClr val="25609B">
                <a:alpha val="50000"/>
              </a:srgbClr>
            </a:solidFill>
            <a:ln>
              <a:noFill/>
            </a:ln>
            <a:effectLst>
              <a:outerShdw blurRad="254000" dist="38100" dir="2700000" algn="tl" rotWithShape="0">
                <a:srgbClr val="25609B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9" name="Oval 34">
              <a:extLst>
                <a:ext uri="{FF2B5EF4-FFF2-40B4-BE49-F238E27FC236}">
                  <a16:creationId xmlns:a16="http://schemas.microsoft.com/office/drawing/2014/main" id="{E5C6CD5C-0562-4BA2-8A81-F48E161E2C52}"/>
                </a:ext>
              </a:extLst>
            </p:cNvPr>
            <p:cNvSpPr/>
            <p:nvPr/>
          </p:nvSpPr>
          <p:spPr>
            <a:xfrm>
              <a:off x="538619" y="1585882"/>
              <a:ext cx="566281" cy="566281"/>
            </a:xfrm>
            <a:prstGeom prst="ellipse">
              <a:avLst/>
            </a:prstGeom>
            <a:solidFill>
              <a:srgbClr val="25609B"/>
            </a:solidFill>
            <a:ln>
              <a:noFill/>
            </a:ln>
            <a:effectLst>
              <a:outerShdw blurRad="254000" dist="38100" dir="2700000" algn="tl" rotWithShape="0">
                <a:srgbClr val="25609B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86" name="Rectangle 36">
            <a:extLst>
              <a:ext uri="{FF2B5EF4-FFF2-40B4-BE49-F238E27FC236}">
                <a16:creationId xmlns:a16="http://schemas.microsoft.com/office/drawing/2014/main" id="{96E151CB-0C65-4D9C-AD97-A761D870552C}"/>
              </a:ext>
            </a:extLst>
          </p:cNvPr>
          <p:cNvSpPr/>
          <p:nvPr/>
        </p:nvSpPr>
        <p:spPr>
          <a:xfrm>
            <a:off x="11349647" y="2503430"/>
            <a:ext cx="508119" cy="317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27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A5E9891-7DAD-4E55-BBB5-A3771A1F7469}"/>
              </a:ext>
            </a:extLst>
          </p:cNvPr>
          <p:cNvSpPr txBox="1"/>
          <p:nvPr/>
        </p:nvSpPr>
        <p:spPr>
          <a:xfrm>
            <a:off x="11625926" y="2384493"/>
            <a:ext cx="3409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Montserrat Medium" pitchFamily="2" charset="-52"/>
                <a:cs typeface="Segoe UI Light" panose="020B0502040204020203" pitchFamily="34" charset="0"/>
              </a:rPr>
              <a:t>%</a:t>
            </a:r>
            <a:endParaRPr lang="ru-RU" sz="1000" dirty="0"/>
          </a:p>
        </p:txBody>
      </p:sp>
      <p:sp>
        <p:nvSpPr>
          <p:cNvPr id="90" name="Rectangle 36">
            <a:extLst>
              <a:ext uri="{FF2B5EF4-FFF2-40B4-BE49-F238E27FC236}">
                <a16:creationId xmlns:a16="http://schemas.microsoft.com/office/drawing/2014/main" id="{F038B302-7EBC-435B-A5EC-29119F7CAF11}"/>
              </a:ext>
            </a:extLst>
          </p:cNvPr>
          <p:cNvSpPr/>
          <p:nvPr/>
        </p:nvSpPr>
        <p:spPr>
          <a:xfrm>
            <a:off x="8965250" y="5098927"/>
            <a:ext cx="1005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Mln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people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91" name="Rectangle 36">
            <a:extLst>
              <a:ext uri="{FF2B5EF4-FFF2-40B4-BE49-F238E27FC236}">
                <a16:creationId xmlns:a16="http://schemas.microsoft.com/office/drawing/2014/main" id="{64DAAB10-7EAB-4FBD-8BCC-A94572E7FF3D}"/>
              </a:ext>
            </a:extLst>
          </p:cNvPr>
          <p:cNvSpPr/>
          <p:nvPr/>
        </p:nvSpPr>
        <p:spPr>
          <a:xfrm>
            <a:off x="9051384" y="4787265"/>
            <a:ext cx="804377" cy="317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440</a:t>
            </a:r>
            <a:endParaRPr lang="en-US" sz="20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92" name="Rectangle 36">
            <a:extLst>
              <a:ext uri="{FF2B5EF4-FFF2-40B4-BE49-F238E27FC236}">
                <a16:creationId xmlns:a16="http://schemas.microsoft.com/office/drawing/2014/main" id="{85044A59-9EBF-4DBC-8846-1CE65EF131C4}"/>
              </a:ext>
            </a:extLst>
          </p:cNvPr>
          <p:cNvSpPr/>
          <p:nvPr/>
        </p:nvSpPr>
        <p:spPr>
          <a:xfrm>
            <a:off x="8680947" y="4476402"/>
            <a:ext cx="3009873" cy="65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 Medium" pitchFamily="2" charset="-52"/>
                <a:cs typeface="Segoe UI Light" panose="020B0502040204020203" pitchFamily="34" charset="0"/>
              </a:rPr>
              <a:t>High income markets</a:t>
            </a:r>
          </a:p>
          <a:p>
            <a:pPr algn="ctr">
              <a:spcAft>
                <a:spcPts val="800"/>
              </a:spcAft>
            </a:pPr>
            <a:br>
              <a:rPr lang="ru-RU" sz="1200" dirty="0">
                <a:solidFill>
                  <a:schemeClr val="bg1"/>
                </a:solidFill>
                <a:latin typeface="Montserrat Medium" pitchFamily="2" charset="-52"/>
                <a:cs typeface="Segoe UI Light" panose="020B0502040204020203" pitchFamily="34" charset="0"/>
              </a:rPr>
            </a:br>
            <a:endParaRPr lang="ru-RU" sz="1200" dirty="0">
              <a:solidFill>
                <a:schemeClr val="bg1"/>
              </a:solidFill>
              <a:latin typeface="Montserrat Medium" pitchFamily="2" charset="-52"/>
              <a:cs typeface="Segoe UI Light" panose="020B0502040204020203" pitchFamily="34" charset="0"/>
            </a:endParaRPr>
          </a:p>
        </p:txBody>
      </p:sp>
      <p:sp>
        <p:nvSpPr>
          <p:cNvPr id="93" name="Rectangle 36">
            <a:extLst>
              <a:ext uri="{FF2B5EF4-FFF2-40B4-BE49-F238E27FC236}">
                <a16:creationId xmlns:a16="http://schemas.microsoft.com/office/drawing/2014/main" id="{420EA643-8F0E-4004-B65C-E8D635D21DE9}"/>
              </a:ext>
            </a:extLst>
          </p:cNvPr>
          <p:cNvSpPr/>
          <p:nvPr/>
        </p:nvSpPr>
        <p:spPr>
          <a:xfrm>
            <a:off x="10784616" y="5098927"/>
            <a:ext cx="1005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noProof="1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Mln</a:t>
            </a: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 people</a:t>
            </a:r>
          </a:p>
        </p:txBody>
      </p:sp>
      <p:sp>
        <p:nvSpPr>
          <p:cNvPr id="94" name="Rectangle 36">
            <a:extLst>
              <a:ext uri="{FF2B5EF4-FFF2-40B4-BE49-F238E27FC236}">
                <a16:creationId xmlns:a16="http://schemas.microsoft.com/office/drawing/2014/main" id="{94C3E069-F6C2-486E-9A71-088DEE25A30F}"/>
              </a:ext>
            </a:extLst>
          </p:cNvPr>
          <p:cNvSpPr/>
          <p:nvPr/>
        </p:nvSpPr>
        <p:spPr>
          <a:xfrm>
            <a:off x="10870750" y="4787265"/>
            <a:ext cx="804377" cy="3172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bg1"/>
                </a:solidFill>
                <a:latin typeface="Montserrat Black" panose="00000A00000000000000" pitchFamily="2" charset="-52"/>
                <a:cs typeface="Segoe UI Light" panose="020B0502040204020203" pitchFamily="34" charset="0"/>
              </a:rPr>
              <a:t>60</a:t>
            </a:r>
            <a:endParaRPr lang="en-US" sz="2000" dirty="0">
              <a:solidFill>
                <a:schemeClr val="bg1"/>
              </a:solidFill>
              <a:latin typeface="Montserrat Black" panose="00000A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97" name="Rectangle 36">
            <a:extLst>
              <a:ext uri="{FF2B5EF4-FFF2-40B4-BE49-F238E27FC236}">
                <a16:creationId xmlns:a16="http://schemas.microsoft.com/office/drawing/2014/main" id="{6C0BCB0B-AE8C-4DF1-8D86-0E7EEE160F8E}"/>
              </a:ext>
            </a:extLst>
          </p:cNvPr>
          <p:cNvSpPr/>
          <p:nvPr/>
        </p:nvSpPr>
        <p:spPr>
          <a:xfrm>
            <a:off x="8965250" y="5336358"/>
            <a:ext cx="1005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EU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sp>
        <p:nvSpPr>
          <p:cNvPr id="98" name="Rectangle 36">
            <a:extLst>
              <a:ext uri="{FF2B5EF4-FFF2-40B4-BE49-F238E27FC236}">
                <a16:creationId xmlns:a16="http://schemas.microsoft.com/office/drawing/2014/main" id="{555C0204-9E10-4037-955A-1557C8D6691D}"/>
              </a:ext>
            </a:extLst>
          </p:cNvPr>
          <p:cNvSpPr/>
          <p:nvPr/>
        </p:nvSpPr>
        <p:spPr>
          <a:xfrm>
            <a:off x="10820974" y="5336358"/>
            <a:ext cx="10052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dirty="0">
                <a:solidFill>
                  <a:schemeClr val="bg1"/>
                </a:solidFill>
                <a:latin typeface="Montserrat" pitchFamily="2" charset="-52"/>
                <a:cs typeface="Segoe UI Light" panose="020B0502040204020203" pitchFamily="34" charset="0"/>
              </a:rPr>
              <a:t>GCC</a:t>
            </a:r>
            <a:endParaRPr lang="ru-RU" sz="1200" dirty="0">
              <a:solidFill>
                <a:schemeClr val="bg1"/>
              </a:solidFill>
              <a:latin typeface="Montserrat" pitchFamily="2" charset="-52"/>
              <a:cs typeface="Segoe UI Light" panose="020B0502040204020203" pitchFamily="34" charset="0"/>
            </a:endParaRPr>
          </a:p>
        </p:txBody>
      </p:sp>
      <p:pic>
        <p:nvPicPr>
          <p:cNvPr id="1026" name="Picture 2" descr="People ">
            <a:extLst>
              <a:ext uri="{FF2B5EF4-FFF2-40B4-BE49-F238E27FC236}">
                <a16:creationId xmlns:a16="http://schemas.microsoft.com/office/drawing/2014/main" id="{9EA1C52F-AB1E-4788-82F8-CCDA1AFA5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6" y="3216533"/>
            <a:ext cx="424934" cy="4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lthy food ">
            <a:extLst>
              <a:ext uri="{FF2B5EF4-FFF2-40B4-BE49-F238E27FC236}">
                <a16:creationId xmlns:a16="http://schemas.microsoft.com/office/drawing/2014/main" id="{1DE4C1C9-93C3-4851-9AF8-ECFBEF229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6" y="4019689"/>
            <a:ext cx="424935" cy="4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eld ">
            <a:extLst>
              <a:ext uri="{FF2B5EF4-FFF2-40B4-BE49-F238E27FC236}">
                <a16:creationId xmlns:a16="http://schemas.microsoft.com/office/drawing/2014/main" id="{6E5D1B00-7E18-455E-9F5A-8C034BE46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5" y="5040985"/>
            <a:ext cx="424936" cy="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port ">
            <a:extLst>
              <a:ext uri="{FF2B5EF4-FFF2-40B4-BE49-F238E27FC236}">
                <a16:creationId xmlns:a16="http://schemas.microsoft.com/office/drawing/2014/main" id="{BF78DFAA-2A2B-440F-BDA4-3F259D8A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52" y="3250196"/>
            <a:ext cx="424934" cy="4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stination ">
            <a:extLst>
              <a:ext uri="{FF2B5EF4-FFF2-40B4-BE49-F238E27FC236}">
                <a16:creationId xmlns:a16="http://schemas.microsoft.com/office/drawing/2014/main" id="{09C86C5C-12FE-4C40-B87C-3B532221C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52" y="4234409"/>
            <a:ext cx="424934" cy="4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vestment ">
            <a:extLst>
              <a:ext uri="{FF2B5EF4-FFF2-40B4-BE49-F238E27FC236}">
                <a16:creationId xmlns:a16="http://schemas.microsoft.com/office/drawing/2014/main" id="{B54615ED-4015-4207-AD5A-F88B9EA9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052" y="5080486"/>
            <a:ext cx="424934" cy="4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6A613E-1C88-45E8-9778-BEB73550E44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371" y="4928783"/>
            <a:ext cx="473005" cy="467462"/>
          </a:xfrm>
          <a:prstGeom prst="rect">
            <a:avLst/>
          </a:prstGeom>
        </p:spPr>
      </p:pic>
      <p:pic>
        <p:nvPicPr>
          <p:cNvPr id="1042" name="Picture 18" descr="World ">
            <a:extLst>
              <a:ext uri="{FF2B5EF4-FFF2-40B4-BE49-F238E27FC236}">
                <a16:creationId xmlns:a16="http://schemas.microsoft.com/office/drawing/2014/main" id="{4E9C3726-E028-4F21-ABAD-D9DACADA5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792" y="4997519"/>
            <a:ext cx="386311" cy="38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eople ">
            <a:extLst>
              <a:ext uri="{FF2B5EF4-FFF2-40B4-BE49-F238E27FC236}">
                <a16:creationId xmlns:a16="http://schemas.microsoft.com/office/drawing/2014/main" id="{587C5E07-3FFC-447A-A6EF-9B1056C9F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00" y="3244334"/>
            <a:ext cx="456988" cy="45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4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962735" y="135404"/>
            <a:ext cx="92350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Montserrat Black" panose="00000A00000000000000" pitchFamily="2" charset="-52"/>
              </a:rPr>
              <a:t>THE KEY CITIES OF UZBEKISTAN SIT ON THE STRATEGIC INTERNATIONAL LOGISTICS CORRIDOR</a:t>
            </a:r>
          </a:p>
        </p:txBody>
      </p:sp>
      <p:sp>
        <p:nvSpPr>
          <p:cNvPr id="165" name="Прямоугольник 164">
            <a:extLst>
              <a:ext uri="{FF2B5EF4-FFF2-40B4-BE49-F238E27FC236}">
                <a16:creationId xmlns:a16="http://schemas.microsoft.com/office/drawing/2014/main" id="{50675DFE-01C5-4959-9814-699F664FEEE9}"/>
              </a:ext>
            </a:extLst>
          </p:cNvPr>
          <p:cNvSpPr/>
          <p:nvPr/>
        </p:nvSpPr>
        <p:spPr>
          <a:xfrm>
            <a:off x="675938" y="81739"/>
            <a:ext cx="95042" cy="753659"/>
          </a:xfrm>
          <a:prstGeom prst="rect">
            <a:avLst/>
          </a:prstGeom>
          <a:solidFill>
            <a:srgbClr val="256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</TotalTime>
  <Words>1248</Words>
  <Application>Microsoft Office PowerPoint</Application>
  <PresentationFormat>Широкоэкранный</PresentationFormat>
  <Paragraphs>394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(Основной текст)</vt:lpstr>
      <vt:lpstr>Calibri Light</vt:lpstr>
      <vt:lpstr>Montserrat</vt:lpstr>
      <vt:lpstr>Montserrat Black</vt:lpstr>
      <vt:lpstr>Montserrat Medium</vt:lpstr>
      <vt:lpstr>Montserrat SemiBold</vt:lpstr>
      <vt:lpstr>Segoe UI</vt:lpstr>
      <vt:lpstr>Segoe UI Light</vt:lpstr>
      <vt:lpstr>Office Theme</vt:lpstr>
      <vt:lpstr>WHY UZBEKISTAN?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UZBEKISTAN IS AT THE HEART OF GROWING CONSUMER MARKETS</vt:lpstr>
      <vt:lpstr>Презентация PowerPoint</vt:lpstr>
      <vt:lpstr>Презентация PowerPoint</vt:lpstr>
      <vt:lpstr>Презентация PowerPoint</vt:lpstr>
      <vt:lpstr>FAST FACTS – TEXTILE INDUSTRY SNAPSHOT</vt:lpstr>
      <vt:lpstr>FAST FACTS – CHEMICAL INDUSTRY SNAPSHOT</vt:lpstr>
      <vt:lpstr>FAST FACTS – 2024 AGRIFOOD PRODUCTION SNAPSHOT</vt:lpstr>
      <vt:lpstr>Public-Private Partnership (PPP)</vt:lpstr>
      <vt:lpstr>ENERGY</vt:lpstr>
      <vt:lpstr>PIPELINE OF PROJECTS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Summary</dc:title>
  <dc:creator>it 24slides3</dc:creator>
  <cp:lastModifiedBy>Victus</cp:lastModifiedBy>
  <cp:revision>192</cp:revision>
  <dcterms:created xsi:type="dcterms:W3CDTF">2022-01-13T02:35:32Z</dcterms:created>
  <dcterms:modified xsi:type="dcterms:W3CDTF">2025-05-06T22:31:29Z</dcterms:modified>
</cp:coreProperties>
</file>