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6"/>
  </p:notesMasterIdLst>
  <p:sldIdLst>
    <p:sldId id="256" r:id="rId2"/>
    <p:sldId id="257" r:id="rId3"/>
    <p:sldId id="259" r:id="rId4"/>
    <p:sldId id="260" r:id="rId5"/>
    <p:sldId id="261" r:id="rId6"/>
    <p:sldId id="262" r:id="rId7"/>
    <p:sldId id="263" r:id="rId8"/>
    <p:sldId id="264" r:id="rId9"/>
    <p:sldId id="265"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Lst>
  <p:sldSz cx="12192000" cy="6858000"/>
  <p:notesSz cx="6858000" cy="9144000"/>
  <p:embeddedFontLst>
    <p:embeddedFont>
      <p:font typeface="Inter" panose="020B0604020202020204" charset="0"/>
      <p:regular r:id="rId27"/>
      <p:bold r:id="rId28"/>
      <p:italic r:id="rId29"/>
      <p:boldItalic r:id="rId30"/>
    </p:embeddedFont>
    <p:embeddedFont>
      <p:font typeface="Libre Franklin" pitchFamily="2" charset="-18"/>
      <p:regular r:id="rId31"/>
      <p:bold r:id="rId32"/>
      <p:italic r:id="rId33"/>
      <p:boldItalic r:id="rId34"/>
    </p:embeddedFont>
    <p:embeddedFont>
      <p:font typeface="Libre Franklin Medium" pitchFamily="2" charset="-18"/>
      <p:regular r:id="rId35"/>
      <p:bold r:id="rId36"/>
      <p:italic r:id="rId37"/>
      <p:boldItalic r:id="rId38"/>
    </p:embeddedFont>
    <p:embeddedFont>
      <p:font typeface="Sora" panose="020B0604020202020204" charset="0"/>
      <p:regular r:id="rId39"/>
      <p:bold r:id="rId40"/>
    </p:embeddedFont>
    <p:embeddedFont>
      <p:font typeface="Sora SemiBold" panose="020B0604020202020204" charset="0"/>
      <p:regular r:id="rId41"/>
      <p:bold r:id="rId42"/>
    </p:embeddedFont>
    <p:embeddedFont>
      <p:font typeface="Titillium Web" panose="00000500000000000000" pitchFamily="2" charset="-18"/>
      <p:regular r:id="rId43"/>
      <p:bold r:id="rId44"/>
      <p:italic r:id="rId45"/>
      <p:boldItalic r:id="rId46"/>
    </p:embeddedFont>
    <p:embeddedFont>
      <p:font typeface="Titillium Web SemiBold" panose="00000700000000000000" pitchFamily="2" charset="-18"/>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font" Target="fonts/font21.fntdata"/><Relationship Id="rId50" Type="http://schemas.openxmlformats.org/officeDocument/2006/relationships/font" Target="fonts/font24.fntdata"/><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font" Target="fonts/font18.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font" Target="fonts/font22.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20" Type="http://schemas.openxmlformats.org/officeDocument/2006/relationships/slide" Target="slides/slide19.xml"/><Relationship Id="rId41" Type="http://schemas.openxmlformats.org/officeDocument/2006/relationships/font" Target="fonts/font15.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font" Target="fonts/font2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lasta Nadler Maležič" userId="77e2b8df-3dcd-4e9a-89b6-f0cb71393cfd" providerId="ADAL" clId="{60AEC35E-514F-43C5-8685-E262DBEA74DC}"/>
    <pc:docChg chg="modSld">
      <pc:chgData name="Vlasta Nadler Maležič" userId="77e2b8df-3dcd-4e9a-89b6-f0cb71393cfd" providerId="ADAL" clId="{60AEC35E-514F-43C5-8685-E262DBEA74DC}" dt="2026-07-01T09:19:16.529" v="48" actId="14100"/>
      <pc:docMkLst>
        <pc:docMk/>
      </pc:docMkLst>
      <pc:sldChg chg="modSp mod">
        <pc:chgData name="Vlasta Nadler Maležič" userId="77e2b8df-3dcd-4e9a-89b6-f0cb71393cfd" providerId="ADAL" clId="{60AEC35E-514F-43C5-8685-E262DBEA74DC}" dt="2026-07-01T09:12:53.337" v="0" actId="1076"/>
        <pc:sldMkLst>
          <pc:docMk/>
          <pc:sldMk cId="0" sldId="260"/>
        </pc:sldMkLst>
        <pc:picChg chg="mod">
          <ac:chgData name="Vlasta Nadler Maležič" userId="77e2b8df-3dcd-4e9a-89b6-f0cb71393cfd" providerId="ADAL" clId="{60AEC35E-514F-43C5-8685-E262DBEA74DC}" dt="2026-07-01T09:12:53.337" v="0" actId="1076"/>
          <ac:picMkLst>
            <pc:docMk/>
            <pc:sldMk cId="0" sldId="260"/>
            <ac:picMk id="149" creationId="{00000000-0000-0000-0000-000000000000}"/>
          </ac:picMkLst>
        </pc:picChg>
      </pc:sldChg>
      <pc:sldChg chg="modSp mod">
        <pc:chgData name="Vlasta Nadler Maležič" userId="77e2b8df-3dcd-4e9a-89b6-f0cb71393cfd" providerId="ADAL" clId="{60AEC35E-514F-43C5-8685-E262DBEA74DC}" dt="2026-07-01T09:14:15.665" v="17" actId="20577"/>
        <pc:sldMkLst>
          <pc:docMk/>
          <pc:sldMk cId="0" sldId="264"/>
        </pc:sldMkLst>
        <pc:spChg chg="mod">
          <ac:chgData name="Vlasta Nadler Maležič" userId="77e2b8df-3dcd-4e9a-89b6-f0cb71393cfd" providerId="ADAL" clId="{60AEC35E-514F-43C5-8685-E262DBEA74DC}" dt="2026-07-01T09:14:15.665" v="17" actId="20577"/>
          <ac:spMkLst>
            <pc:docMk/>
            <pc:sldMk cId="0" sldId="264"/>
            <ac:spMk id="195" creationId="{00000000-0000-0000-0000-000000000000}"/>
          </ac:spMkLst>
        </pc:spChg>
      </pc:sldChg>
      <pc:sldChg chg="modSp mod">
        <pc:chgData name="Vlasta Nadler Maležič" userId="77e2b8df-3dcd-4e9a-89b6-f0cb71393cfd" providerId="ADAL" clId="{60AEC35E-514F-43C5-8685-E262DBEA74DC}" dt="2026-07-01T09:16:11.174" v="34" actId="14100"/>
        <pc:sldMkLst>
          <pc:docMk/>
          <pc:sldMk cId="0" sldId="274"/>
        </pc:sldMkLst>
        <pc:spChg chg="mod">
          <ac:chgData name="Vlasta Nadler Maležič" userId="77e2b8df-3dcd-4e9a-89b6-f0cb71393cfd" providerId="ADAL" clId="{60AEC35E-514F-43C5-8685-E262DBEA74DC}" dt="2026-07-01T09:15:30.294" v="23" actId="14100"/>
          <ac:spMkLst>
            <pc:docMk/>
            <pc:sldMk cId="0" sldId="274"/>
            <ac:spMk id="372" creationId="{00000000-0000-0000-0000-000000000000}"/>
          </ac:spMkLst>
        </pc:spChg>
        <pc:spChg chg="mod">
          <ac:chgData name="Vlasta Nadler Maležič" userId="77e2b8df-3dcd-4e9a-89b6-f0cb71393cfd" providerId="ADAL" clId="{60AEC35E-514F-43C5-8685-E262DBEA74DC}" dt="2026-07-01T09:16:11.174" v="34" actId="14100"/>
          <ac:spMkLst>
            <pc:docMk/>
            <pc:sldMk cId="0" sldId="274"/>
            <ac:spMk id="384" creationId="{00000000-0000-0000-0000-000000000000}"/>
          </ac:spMkLst>
        </pc:spChg>
        <pc:spChg chg="mod">
          <ac:chgData name="Vlasta Nadler Maležič" userId="77e2b8df-3dcd-4e9a-89b6-f0cb71393cfd" providerId="ADAL" clId="{60AEC35E-514F-43C5-8685-E262DBEA74DC}" dt="2026-07-01T09:16:06.321" v="33" actId="20577"/>
          <ac:spMkLst>
            <pc:docMk/>
            <pc:sldMk cId="0" sldId="274"/>
            <ac:spMk id="386" creationId="{00000000-0000-0000-0000-000000000000}"/>
          </ac:spMkLst>
        </pc:spChg>
        <pc:spChg chg="mod">
          <ac:chgData name="Vlasta Nadler Maležič" userId="77e2b8df-3dcd-4e9a-89b6-f0cb71393cfd" providerId="ADAL" clId="{60AEC35E-514F-43C5-8685-E262DBEA74DC}" dt="2026-07-01T09:15:16.427" v="22" actId="14100"/>
          <ac:spMkLst>
            <pc:docMk/>
            <pc:sldMk cId="0" sldId="274"/>
            <ac:spMk id="393" creationId="{00000000-0000-0000-0000-000000000000}"/>
          </ac:spMkLst>
        </pc:spChg>
        <pc:spChg chg="mod">
          <ac:chgData name="Vlasta Nadler Maležič" userId="77e2b8df-3dcd-4e9a-89b6-f0cb71393cfd" providerId="ADAL" clId="{60AEC35E-514F-43C5-8685-E262DBEA74DC}" dt="2026-07-01T09:15:03.516" v="20" actId="14100"/>
          <ac:spMkLst>
            <pc:docMk/>
            <pc:sldMk cId="0" sldId="274"/>
            <ac:spMk id="394" creationId="{00000000-0000-0000-0000-000000000000}"/>
          </ac:spMkLst>
        </pc:spChg>
        <pc:spChg chg="mod">
          <ac:chgData name="Vlasta Nadler Maležič" userId="77e2b8df-3dcd-4e9a-89b6-f0cb71393cfd" providerId="ADAL" clId="{60AEC35E-514F-43C5-8685-E262DBEA74DC}" dt="2026-07-01T09:14:49.171" v="19" actId="14100"/>
          <ac:spMkLst>
            <pc:docMk/>
            <pc:sldMk cId="0" sldId="274"/>
            <ac:spMk id="401" creationId="{00000000-0000-0000-0000-000000000000}"/>
          </ac:spMkLst>
        </pc:spChg>
      </pc:sldChg>
      <pc:sldChg chg="delSp modSp mod">
        <pc:chgData name="Vlasta Nadler Maležič" userId="77e2b8df-3dcd-4e9a-89b6-f0cb71393cfd" providerId="ADAL" clId="{60AEC35E-514F-43C5-8685-E262DBEA74DC}" dt="2026-07-01T09:17:01.420" v="37"/>
        <pc:sldMkLst>
          <pc:docMk/>
          <pc:sldMk cId="0" sldId="281"/>
        </pc:sldMkLst>
        <pc:spChg chg="del mod">
          <ac:chgData name="Vlasta Nadler Maležič" userId="77e2b8df-3dcd-4e9a-89b6-f0cb71393cfd" providerId="ADAL" clId="{60AEC35E-514F-43C5-8685-E262DBEA74DC}" dt="2026-07-01T09:17:01.420" v="37"/>
          <ac:spMkLst>
            <pc:docMk/>
            <pc:sldMk cId="0" sldId="281"/>
            <ac:spMk id="491" creationId="{00000000-0000-0000-0000-000000000000}"/>
          </ac:spMkLst>
        </pc:spChg>
      </pc:sldChg>
      <pc:sldChg chg="modSp mod">
        <pc:chgData name="Vlasta Nadler Maležič" userId="77e2b8df-3dcd-4e9a-89b6-f0cb71393cfd" providerId="ADAL" clId="{60AEC35E-514F-43C5-8685-E262DBEA74DC}" dt="2026-07-01T09:17:26.645" v="38" actId="14100"/>
        <pc:sldMkLst>
          <pc:docMk/>
          <pc:sldMk cId="0" sldId="283"/>
        </pc:sldMkLst>
        <pc:spChg chg="mod">
          <ac:chgData name="Vlasta Nadler Maležič" userId="77e2b8df-3dcd-4e9a-89b6-f0cb71393cfd" providerId="ADAL" clId="{60AEC35E-514F-43C5-8685-E262DBEA74DC}" dt="2026-07-01T09:17:26.645" v="38" actId="14100"/>
          <ac:spMkLst>
            <pc:docMk/>
            <pc:sldMk cId="0" sldId="283"/>
            <ac:spMk id="524" creationId="{00000000-0000-0000-0000-000000000000}"/>
          </ac:spMkLst>
        </pc:spChg>
      </pc:sldChg>
      <pc:sldChg chg="modSp mod">
        <pc:chgData name="Vlasta Nadler Maležič" userId="77e2b8df-3dcd-4e9a-89b6-f0cb71393cfd" providerId="ADAL" clId="{60AEC35E-514F-43C5-8685-E262DBEA74DC}" dt="2026-07-01T09:18:47.827" v="40" actId="14100"/>
        <pc:sldMkLst>
          <pc:docMk/>
          <pc:sldMk cId="0" sldId="284"/>
        </pc:sldMkLst>
        <pc:spChg chg="mod">
          <ac:chgData name="Vlasta Nadler Maležič" userId="77e2b8df-3dcd-4e9a-89b6-f0cb71393cfd" providerId="ADAL" clId="{60AEC35E-514F-43C5-8685-E262DBEA74DC}" dt="2026-07-01T09:18:47.827" v="40" actId="14100"/>
          <ac:spMkLst>
            <pc:docMk/>
            <pc:sldMk cId="0" sldId="284"/>
            <ac:spMk id="633" creationId="{00000000-0000-0000-0000-000000000000}"/>
          </ac:spMkLst>
        </pc:spChg>
        <pc:spChg chg="mod">
          <ac:chgData name="Vlasta Nadler Maležič" userId="77e2b8df-3dcd-4e9a-89b6-f0cb71393cfd" providerId="ADAL" clId="{60AEC35E-514F-43C5-8685-E262DBEA74DC}" dt="2026-07-01T09:18:37.918" v="39" actId="14100"/>
          <ac:spMkLst>
            <pc:docMk/>
            <pc:sldMk cId="0" sldId="284"/>
            <ac:spMk id="636" creationId="{00000000-0000-0000-0000-000000000000}"/>
          </ac:spMkLst>
        </pc:spChg>
      </pc:sldChg>
      <pc:sldChg chg="modSp mod">
        <pc:chgData name="Vlasta Nadler Maležič" userId="77e2b8df-3dcd-4e9a-89b6-f0cb71393cfd" providerId="ADAL" clId="{60AEC35E-514F-43C5-8685-E262DBEA74DC}" dt="2026-07-01T09:19:16.529" v="48" actId="14100"/>
        <pc:sldMkLst>
          <pc:docMk/>
          <pc:sldMk cId="0" sldId="285"/>
        </pc:sldMkLst>
        <pc:spChg chg="mod">
          <ac:chgData name="Vlasta Nadler Maležič" userId="77e2b8df-3dcd-4e9a-89b6-f0cb71393cfd" providerId="ADAL" clId="{60AEC35E-514F-43C5-8685-E262DBEA74DC}" dt="2026-07-01T09:19:16.529" v="48" actId="14100"/>
          <ac:spMkLst>
            <pc:docMk/>
            <pc:sldMk cId="0" sldId="285"/>
            <ac:spMk id="683" creationId="{00000000-0000-0000-0000-000000000000}"/>
          </ac:spMkLst>
        </pc:spChg>
        <pc:picChg chg="mod">
          <ac:chgData name="Vlasta Nadler Maležič" userId="77e2b8df-3dcd-4e9a-89b6-f0cb71393cfd" providerId="ADAL" clId="{60AEC35E-514F-43C5-8685-E262DBEA74DC}" dt="2026-07-01T09:19:12.643" v="47" actId="14100"/>
          <ac:picMkLst>
            <pc:docMk/>
            <pc:sldMk cId="0" sldId="285"/>
            <ac:picMk id="682"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rdis.europa.eu/project/id/700626"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reuters.com/world/europe/eu-countries-back-landmark-artificial-intelligence-rules-2024-05-21/"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wired.com/story/europe-law-outlaw-ai?utm_source=chatgpt.com"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sz="1100"/>
              <a:t>Thanks for joining. Today I’ll show how CompliAI by SHG turns the EU AI Act into a clear, guided path - from an initial risk check to practical next steps. In the live demo, we’ll focus on the </a:t>
            </a:r>
            <a:r>
              <a:rPr lang="en-US" sz="1100" b="1"/>
              <a:t>questionnaire</a:t>
            </a:r>
            <a:r>
              <a:rPr lang="en-US" sz="1100"/>
              <a:t> and the </a:t>
            </a:r>
            <a:r>
              <a:rPr lang="en-US" sz="1100" b="1"/>
              <a:t>risk report</a:t>
            </a:r>
            <a:r>
              <a:rPr lang="en-US" sz="1100"/>
              <a:t>. I’ll also </a:t>
            </a:r>
            <a:r>
              <a:rPr lang="en-US" sz="1100" b="1"/>
              <a:t>preview</a:t>
            </a:r>
            <a:r>
              <a:rPr lang="en-US" sz="1100"/>
              <a:t>, on slides, how the rest of the flow looks inside the product. For deeper steps like repo integrations and monitoring, we’d need to connect to a </a:t>
            </a:r>
            <a:r>
              <a:rPr lang="en-US" sz="1100" b="1"/>
              <a:t>real system</a:t>
            </a:r>
            <a:r>
              <a:rPr lang="en-US" sz="1100"/>
              <a:t> and we can schedule that for another time.</a:t>
            </a:r>
            <a:endParaRPr sz="1100"/>
          </a:p>
          <a:p>
            <a:pPr marL="0" lvl="0" indent="0" algn="l" rtl="0">
              <a:lnSpc>
                <a:spcPct val="100000"/>
              </a:lnSpc>
              <a:spcBef>
                <a:spcPts val="0"/>
              </a:spcBef>
              <a:spcAft>
                <a:spcPts val="0"/>
              </a:spcAft>
              <a:buClr>
                <a:schemeClr val="dk1"/>
              </a:buClr>
              <a:buSzPts val="1200"/>
              <a:buFont typeface="Calibri"/>
              <a:buNone/>
            </a:pPr>
            <a:endParaRPr sz="1100"/>
          </a:p>
          <a:p>
            <a:pPr marL="0" lvl="0" indent="0" algn="l" rtl="0">
              <a:lnSpc>
                <a:spcPct val="100000"/>
              </a:lnSpc>
              <a:spcBef>
                <a:spcPts val="0"/>
              </a:spcBef>
              <a:spcAft>
                <a:spcPts val="0"/>
              </a:spcAft>
              <a:buClr>
                <a:schemeClr val="dk1"/>
              </a:buClr>
              <a:buSzPts val="1200"/>
              <a:buFont typeface="Calibri"/>
              <a:buNone/>
            </a:pPr>
            <a:endParaRPr/>
          </a:p>
        </p:txBody>
      </p:sp>
      <p:sp>
        <p:nvSpPr>
          <p:cNvPr id="88" name="Google Shape;88;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Compliance isn’t just about avoiding penalties; it’s about credibility. CompliAI by SHG streamlines governance and evidence so you can launch faster, cut costs, and stay compliant. Starting now creates repeatable capability—templates, evidence, and workflows you can reuse and scale across future AI systems.</a:t>
            </a:r>
            <a:endParaRPr/>
          </a:p>
        </p:txBody>
      </p:sp>
      <p:sp>
        <p:nvSpPr>
          <p:cNvPr id="98" name="Google Shape;98;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31" name="Google Shape;131;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This is one of the key AI Use Cases that cause the European Union to create the Artificial Intelligence Act.</a:t>
            </a:r>
            <a:endParaRPr/>
          </a:p>
          <a:p>
            <a:pPr marL="457200" marR="0" lvl="0" indent="-228600" algn="l" rtl="0">
              <a:lnSpc>
                <a:spcPct val="100000"/>
              </a:lnSpc>
              <a:spcBef>
                <a:spcPts val="0"/>
              </a:spcBef>
              <a:spcAft>
                <a:spcPts val="0"/>
              </a:spcAft>
              <a:buSzPts val="1400"/>
              <a:buNone/>
            </a:pPr>
            <a:endParaRPr b="1"/>
          </a:p>
          <a:p>
            <a:pPr marL="457200" marR="0" lvl="0" indent="-228600" algn="l" rtl="0">
              <a:lnSpc>
                <a:spcPct val="100000"/>
              </a:lnSpc>
              <a:spcBef>
                <a:spcPts val="0"/>
              </a:spcBef>
              <a:spcAft>
                <a:spcPts val="0"/>
              </a:spcAft>
              <a:buSzPts val="1400"/>
              <a:buNone/>
            </a:pPr>
            <a:r>
              <a:rPr lang="en-US">
                <a:solidFill>
                  <a:srgbClr val="0F0F0F"/>
                </a:solidFill>
              </a:rPr>
              <a:t>Funded by the European Commission since 2016, the </a:t>
            </a:r>
            <a:r>
              <a:rPr lang="en-US" u="sng">
                <a:solidFill>
                  <a:schemeClr val="hlink"/>
                </a:solidFill>
                <a:hlinkClick r:id="rId3"/>
              </a:rPr>
              <a:t>iBorderCtrl</a:t>
            </a:r>
            <a:r>
              <a:rPr lang="en-US">
                <a:solidFill>
                  <a:srgbClr val="0F0F0F"/>
                </a:solidFill>
              </a:rPr>
              <a:t> project involves the use of an AI-powered “lie detector”. Its aim is to automate the security process at the EU’s external borders by replacing border guards with artificial intelligence. </a:t>
            </a:r>
            <a:endParaRPr/>
          </a:p>
          <a:p>
            <a:pPr marL="457200" marR="0" lvl="0" indent="-228600" algn="l" rtl="0">
              <a:lnSpc>
                <a:spcPct val="100000"/>
              </a:lnSpc>
              <a:spcBef>
                <a:spcPts val="0"/>
              </a:spcBef>
              <a:spcAft>
                <a:spcPts val="0"/>
              </a:spcAft>
              <a:buSzPts val="1400"/>
              <a:buNone/>
            </a:pPr>
            <a:endParaRPr b="1"/>
          </a:p>
          <a:p>
            <a:pPr marL="457200" marR="0" lvl="0" indent="-228600" algn="l" rtl="0">
              <a:lnSpc>
                <a:spcPct val="100000"/>
              </a:lnSpc>
              <a:spcBef>
                <a:spcPts val="0"/>
              </a:spcBef>
              <a:spcAft>
                <a:spcPts val="0"/>
              </a:spcAft>
              <a:buSzPts val="1400"/>
              <a:buNone/>
            </a:pPr>
            <a:r>
              <a:rPr lang="en-US" b="1"/>
              <a:t>What happened</a:t>
            </a:r>
            <a:endParaRPr/>
          </a:p>
          <a:p>
            <a:pPr marL="457200" lvl="0" indent="-228600" algn="l" rtl="0">
              <a:lnSpc>
                <a:spcPct val="100000"/>
              </a:lnSpc>
              <a:spcBef>
                <a:spcPts val="0"/>
              </a:spcBef>
              <a:spcAft>
                <a:spcPts val="0"/>
              </a:spcAft>
              <a:buSzPts val="1400"/>
              <a:buChar char="•"/>
            </a:pPr>
            <a:r>
              <a:rPr lang="en-US"/>
              <a:t>iBorderCtrl was a project funded by the European Commission and deployed in trials at border crossings in Greece, Hungary and Latvia in 2021.</a:t>
            </a:r>
            <a:endParaRPr/>
          </a:p>
          <a:p>
            <a:pPr marL="457200" lvl="0" indent="-228600" algn="l" rtl="0">
              <a:lnSpc>
                <a:spcPct val="100000"/>
              </a:lnSpc>
              <a:spcBef>
                <a:spcPts val="0"/>
              </a:spcBef>
              <a:spcAft>
                <a:spcPts val="0"/>
              </a:spcAft>
              <a:buSzPts val="1400"/>
              <a:buChar char="•"/>
            </a:pPr>
            <a:r>
              <a:rPr lang="en-US"/>
              <a:t>The system used facial-movement tracking and other biometric cues (for example micro-expressions) purportedly to assess whether a person was lying when answering questions at the border. </a:t>
            </a:r>
            <a:endParaRPr/>
          </a:p>
          <a:p>
            <a:pPr marL="457200" lvl="0" indent="-228600" algn="l" rtl="0">
              <a:lnSpc>
                <a:spcPct val="100000"/>
              </a:lnSpc>
              <a:spcBef>
                <a:spcPts val="0"/>
              </a:spcBef>
              <a:spcAft>
                <a:spcPts val="0"/>
              </a:spcAft>
              <a:buSzPts val="1400"/>
              <a:buChar char="•"/>
            </a:pPr>
            <a:r>
              <a:rPr lang="en-US"/>
              <a:t>Soon after deployment, serious concerns were raised: the company itself admitted the technology “may imply risks for fundamental human rights.”</a:t>
            </a:r>
            <a:endParaRPr/>
          </a:p>
          <a:p>
            <a:pPr marL="457200" lvl="0" indent="-228600" algn="l" rtl="0">
              <a:lnSpc>
                <a:spcPct val="100000"/>
              </a:lnSpc>
              <a:spcBef>
                <a:spcPts val="0"/>
              </a:spcBef>
              <a:spcAft>
                <a:spcPts val="0"/>
              </a:spcAft>
              <a:buSzPts val="1400"/>
              <a:buChar char="•"/>
            </a:pPr>
            <a:r>
              <a:rPr lang="en-US"/>
              <a:t>Ultimately the project was dissolved. The technology proved unreliable, and critics flagged it as an inappropriate use of AI for high-stakes decisions. </a:t>
            </a:r>
            <a:endParaRPr/>
          </a:p>
          <a:p>
            <a:pPr marL="228600" lvl="0" indent="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b="1"/>
              <a:t>Why it went wrong?</a:t>
            </a:r>
            <a:endParaRPr/>
          </a:p>
          <a:p>
            <a:pPr marL="457200" marR="0" lvl="0" indent="-228600" algn="l" rtl="0">
              <a:lnSpc>
                <a:spcPct val="100000"/>
              </a:lnSpc>
              <a:spcBef>
                <a:spcPts val="0"/>
              </a:spcBef>
              <a:spcAft>
                <a:spcPts val="0"/>
              </a:spcAft>
              <a:buSzPts val="1400"/>
              <a:buNone/>
            </a:pPr>
            <a:endParaRPr b="1"/>
          </a:p>
          <a:p>
            <a:pPr marL="457200" lvl="0" indent="-228600" algn="l" rtl="0">
              <a:lnSpc>
                <a:spcPct val="100000"/>
              </a:lnSpc>
              <a:spcBef>
                <a:spcPts val="0"/>
              </a:spcBef>
              <a:spcAft>
                <a:spcPts val="0"/>
              </a:spcAft>
              <a:buSzPts val="1400"/>
              <a:buChar char="•"/>
            </a:pPr>
            <a:r>
              <a:rPr lang="en-US" b="1"/>
              <a:t>High-stakes context</a:t>
            </a:r>
            <a:r>
              <a:rPr lang="en-US"/>
              <a:t>: Deploying an AI system that assesses truthfulness/arousal at border control implicates freedom of movement, human rights, discrimination risk, and power imbalance.</a:t>
            </a:r>
            <a:endParaRPr/>
          </a:p>
          <a:p>
            <a:pPr marL="457200" lvl="0" indent="-228600" algn="l" rtl="0">
              <a:lnSpc>
                <a:spcPct val="100000"/>
              </a:lnSpc>
              <a:spcBef>
                <a:spcPts val="0"/>
              </a:spcBef>
              <a:spcAft>
                <a:spcPts val="0"/>
              </a:spcAft>
              <a:buSzPts val="1400"/>
              <a:buChar char="•"/>
            </a:pPr>
            <a:r>
              <a:rPr lang="en-US" b="1"/>
              <a:t>Unreliable methodology</a:t>
            </a:r>
            <a:r>
              <a:rPr lang="en-US"/>
              <a:t>: Lie detection via micro-expressions or biometric cues is widely disputed in the scientific community. Using it without robust validation is risky.</a:t>
            </a:r>
            <a:endParaRPr/>
          </a:p>
          <a:p>
            <a:pPr marL="457200" lvl="0" indent="-228600" algn="l" rtl="0">
              <a:lnSpc>
                <a:spcPct val="100000"/>
              </a:lnSpc>
              <a:spcBef>
                <a:spcPts val="0"/>
              </a:spcBef>
              <a:spcAft>
                <a:spcPts val="0"/>
              </a:spcAft>
              <a:buSzPts val="1400"/>
              <a:buChar char="•"/>
            </a:pPr>
            <a:r>
              <a:rPr lang="en-US" b="1"/>
              <a:t>Transparency &amp; oversight issues</a:t>
            </a:r>
            <a:r>
              <a:rPr lang="en-US"/>
              <a:t>: Individuals subject to the system likely had limited ability to challenge or understand decisions.</a:t>
            </a:r>
            <a:endParaRPr/>
          </a:p>
          <a:p>
            <a:pPr marL="457200" lvl="0" indent="-228600" algn="l" rtl="0">
              <a:lnSpc>
                <a:spcPct val="100000"/>
              </a:lnSpc>
              <a:spcBef>
                <a:spcPts val="0"/>
              </a:spcBef>
              <a:spcAft>
                <a:spcPts val="0"/>
              </a:spcAft>
              <a:buSzPts val="1400"/>
              <a:buChar char="•"/>
            </a:pPr>
            <a:r>
              <a:rPr lang="en-US" b="1"/>
              <a:t>Regulatory &amp; ethical gaps</a:t>
            </a:r>
            <a:r>
              <a:rPr lang="en-US"/>
              <a:t>: This use case clearly triggers what the forthcoming EU AI Act would consider a “high-risk” or even “unacceptable risk” system (remote biometric identification, profiling). The trial illustrates the need for governance from the regulatory side.</a:t>
            </a:r>
            <a:endParaRPr/>
          </a:p>
          <a:p>
            <a:pPr marL="228600" lvl="0" indent="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b="1"/>
              <a:t>Lessons and relevance under the EU AI Act:</a:t>
            </a:r>
            <a:endParaRPr/>
          </a:p>
          <a:p>
            <a:pPr marL="457200" marR="0" lvl="0" indent="-228600" algn="l" rtl="0">
              <a:lnSpc>
                <a:spcPct val="100000"/>
              </a:lnSpc>
              <a:spcBef>
                <a:spcPts val="0"/>
              </a:spcBef>
              <a:spcAft>
                <a:spcPts val="0"/>
              </a:spcAft>
              <a:buSzPts val="1400"/>
              <a:buNone/>
            </a:pPr>
            <a:endParaRPr b="1"/>
          </a:p>
          <a:p>
            <a:pPr marL="457200" lvl="0" indent="-228600" algn="l" rtl="0">
              <a:lnSpc>
                <a:spcPct val="100000"/>
              </a:lnSpc>
              <a:spcBef>
                <a:spcPts val="0"/>
              </a:spcBef>
              <a:spcAft>
                <a:spcPts val="0"/>
              </a:spcAft>
              <a:buSzPts val="1400"/>
              <a:buChar char="•"/>
            </a:pPr>
            <a:r>
              <a:rPr lang="en-US"/>
              <a:t>This case underscores why the EU’s risk-based categorisation (</a:t>
            </a:r>
            <a:r>
              <a:rPr lang="en-US" b="1"/>
              <a:t>unacceptable risk / high risk</a:t>
            </a:r>
            <a:r>
              <a:rPr lang="en-US"/>
              <a:t>) is necessary: Some uses of AI simply should not be deployed without stringent safeguards or may be prohibited.</a:t>
            </a:r>
            <a:endParaRPr/>
          </a:p>
          <a:p>
            <a:pPr marL="457200" lvl="0" indent="-228600" algn="l" rtl="0">
              <a:lnSpc>
                <a:spcPct val="100000"/>
              </a:lnSpc>
              <a:spcBef>
                <a:spcPts val="0"/>
              </a:spcBef>
              <a:spcAft>
                <a:spcPts val="0"/>
              </a:spcAft>
              <a:buSzPts val="1400"/>
              <a:buChar char="•"/>
            </a:pPr>
            <a:r>
              <a:rPr lang="en-US"/>
              <a:t>It shows that companies deploying AI in sensitive areas must maintain rigorous evidence, transparency, human oversight and robust documentation.</a:t>
            </a:r>
            <a:endParaRPr/>
          </a:p>
          <a:p>
            <a:pPr marL="228600" lvl="0" indent="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b="1"/>
              <a:t>For compliance, one must recognise that:</a:t>
            </a:r>
            <a:endParaRPr/>
          </a:p>
          <a:p>
            <a:pPr marL="914400" lvl="1" indent="-228600" algn="l" rtl="0">
              <a:lnSpc>
                <a:spcPct val="100000"/>
              </a:lnSpc>
              <a:spcBef>
                <a:spcPts val="0"/>
              </a:spcBef>
              <a:spcAft>
                <a:spcPts val="0"/>
              </a:spcAft>
              <a:buSzPts val="1400"/>
              <a:buChar char="•"/>
            </a:pPr>
            <a:r>
              <a:rPr lang="en-US"/>
              <a:t>Prior to deployment of certain AI systems, </a:t>
            </a:r>
            <a:r>
              <a:rPr lang="en-US" b="1"/>
              <a:t>fundamental rights impact assessments</a:t>
            </a:r>
            <a:r>
              <a:rPr lang="en-US"/>
              <a:t> are needed.</a:t>
            </a:r>
            <a:endParaRPr/>
          </a:p>
          <a:p>
            <a:pPr marL="914400" lvl="1" indent="-228600" algn="l" rtl="0">
              <a:lnSpc>
                <a:spcPct val="100000"/>
              </a:lnSpc>
              <a:spcBef>
                <a:spcPts val="0"/>
              </a:spcBef>
              <a:spcAft>
                <a:spcPts val="0"/>
              </a:spcAft>
              <a:buSzPts val="1400"/>
              <a:buChar char="•"/>
            </a:pPr>
            <a:r>
              <a:rPr lang="en-US"/>
              <a:t>Transparency (i.e., explaining what the system does and how) and human oversight (a human in the loop) are critical.</a:t>
            </a:r>
            <a:endParaRPr/>
          </a:p>
          <a:p>
            <a:pPr marL="914400" lvl="1" indent="-228600" algn="l" rtl="0">
              <a:lnSpc>
                <a:spcPct val="100000"/>
              </a:lnSpc>
              <a:spcBef>
                <a:spcPts val="0"/>
              </a:spcBef>
              <a:spcAft>
                <a:spcPts val="0"/>
              </a:spcAft>
              <a:buSzPts val="1400"/>
              <a:buChar char="•"/>
            </a:pPr>
            <a:r>
              <a:rPr lang="en-US"/>
              <a:t>Data governance, accuracy, robustness, fairness and security should be embedded from the design phase.</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a:t>It also signals that weak governance or experimental deployments in absence of full oversight can damage reputation, lead to public backlash, and increase regulatory scrutiny.</a:t>
            </a:r>
            <a:endParaRPr/>
          </a:p>
          <a:p>
            <a:pPr marL="0" lvl="0" indent="0" algn="l" rtl="0">
              <a:lnSpc>
                <a:spcPct val="100000"/>
              </a:lnSpc>
              <a:spcBef>
                <a:spcPts val="0"/>
              </a:spcBef>
              <a:spcAft>
                <a:spcPts val="0"/>
              </a:spcAft>
              <a:buClr>
                <a:schemeClr val="dk1"/>
              </a:buClr>
              <a:buSzPts val="1200"/>
              <a:buFont typeface="Calibri"/>
              <a:buNone/>
            </a:pPr>
            <a:endParaRPr/>
          </a:p>
        </p:txBody>
      </p:sp>
      <p:sp>
        <p:nvSpPr>
          <p:cNvPr id="141" name="Google Shape;141;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add this to the notes: ChatGPT, the AI chatbot made by US company OpenAI, could be subject to the strictest EU platform rules after it said on Tuesday that it now has more than 120 million users per month in Europe, a spokesperson for the European Commission hinted at on Wednesday.</a:t>
            </a:r>
            <a:endParaRPr/>
          </a:p>
          <a:p>
            <a:pPr marL="0" lvl="0" indent="0" algn="l" rtl="0">
              <a:lnSpc>
                <a:spcPct val="100000"/>
              </a:lnSpc>
              <a:spcBef>
                <a:spcPts val="0"/>
              </a:spcBef>
              <a:spcAft>
                <a:spcPts val="0"/>
              </a:spcAft>
              <a:buClr>
                <a:schemeClr val="dk1"/>
              </a:buClr>
              <a:buSzPts val="1200"/>
              <a:buFont typeface="Calibri"/>
              <a:buNone/>
            </a:pPr>
            <a:r>
              <a:rPr lang="en-US"/>
              <a:t>Under the EU's Digital Services Act (DSA), which aims to combat the spread of illegal content and products online, the largest online platforms face stricter rules than smaller ones due to their significant societal impact, including their potential to spread harmful content and disinformation.</a:t>
            </a:r>
            <a:endParaRPr/>
          </a:p>
          <a:p>
            <a:pPr marL="0" lvl="0" indent="0" algn="l" rtl="0">
              <a:lnSpc>
                <a:spcPct val="100000"/>
              </a:lnSpc>
              <a:spcBef>
                <a:spcPts val="0"/>
              </a:spcBef>
              <a:spcAft>
                <a:spcPts val="0"/>
              </a:spcAft>
              <a:buClr>
                <a:schemeClr val="dk1"/>
              </a:buClr>
              <a:buSzPts val="1200"/>
              <a:buFont typeface="Calibri"/>
              <a:buNone/>
            </a:pPr>
            <a:r>
              <a:rPr lang="en-US"/>
              <a:t>Platforms with more than 45 million users per month, such as Amazon, X, TikTok, and Meta's Facebook and Instagram, need to meet more transparency reporting obligations and pay higher supervisory fees than others to allow the Commission to keep a closer eye on the measures they take to clamp down on illegal content.</a:t>
            </a:r>
            <a:endParaRPr/>
          </a:p>
          <a:p>
            <a:pPr marL="0" lvl="0" indent="0" algn="l" rtl="0">
              <a:lnSpc>
                <a:spcPct val="100000"/>
              </a:lnSpc>
              <a:spcBef>
                <a:spcPts val="0"/>
              </a:spcBef>
              <a:spcAft>
                <a:spcPts val="0"/>
              </a:spcAft>
              <a:buClr>
                <a:schemeClr val="dk1"/>
              </a:buClr>
              <a:buSzPts val="1200"/>
              <a:buFont typeface="Calibri"/>
              <a:buNone/>
            </a:pPr>
            <a:r>
              <a:rPr lang="en-US"/>
              <a:t>Platforms need to update the EU executive on the user numbers in the 27-member bloc every half year.</a:t>
            </a:r>
            <a:endParaRPr/>
          </a:p>
          <a:p>
            <a:pPr marL="0" lvl="0" indent="0" algn="l" rtl="0">
              <a:lnSpc>
                <a:spcPct val="100000"/>
              </a:lnSpc>
              <a:spcBef>
                <a:spcPts val="0"/>
              </a:spcBef>
              <a:spcAft>
                <a:spcPts val="0"/>
              </a:spcAft>
              <a:buClr>
                <a:schemeClr val="dk1"/>
              </a:buClr>
              <a:buSzPts val="1200"/>
              <a:buFont typeface="Calibri"/>
              <a:buNone/>
            </a:pPr>
            <a:r>
              <a:rPr lang="en-US"/>
              <a:t>1:18</a:t>
            </a:r>
            <a:endParaRPr/>
          </a:p>
          <a:p>
            <a:pPr marL="0" lvl="0" indent="0" algn="l" rtl="0">
              <a:lnSpc>
                <a:spcPct val="100000"/>
              </a:lnSpc>
              <a:spcBef>
                <a:spcPts val="0"/>
              </a:spcBef>
              <a:spcAft>
                <a:spcPts val="0"/>
              </a:spcAft>
              <a:buClr>
                <a:schemeClr val="dk1"/>
              </a:buClr>
              <a:buSzPts val="1200"/>
              <a:buFont typeface="Calibri"/>
              <a:buNone/>
            </a:pPr>
            <a:r>
              <a:rPr lang="en-US"/>
              <a:t>Asked at a press briefing in Brussels on Wednesday, the Commission spokesperson said the EU executive was aware of ChatGPT’s new numbers and that an assessment has begun.</a:t>
            </a:r>
            <a:endParaRPr/>
          </a:p>
          <a:p>
            <a:pPr marL="0" lvl="0" indent="0" algn="l" rtl="0">
              <a:lnSpc>
                <a:spcPct val="100000"/>
              </a:lnSpc>
              <a:spcBef>
                <a:spcPts val="0"/>
              </a:spcBef>
              <a:spcAft>
                <a:spcPts val="0"/>
              </a:spcAft>
              <a:buClr>
                <a:schemeClr val="dk1"/>
              </a:buClr>
              <a:buSzPts val="1200"/>
              <a:buFont typeface="Calibri"/>
              <a:buNone/>
            </a:pPr>
            <a:r>
              <a:rPr lang="en-US"/>
              <a:t>“It could potentially be in the scope of the DSA, [an analysis] this has to be done on a case by case basis,” the spokesperson added.</a:t>
            </a:r>
            <a:endParaRPr/>
          </a:p>
        </p:txBody>
      </p:sp>
      <p:sp>
        <p:nvSpPr>
          <p:cNvPr id="155" name="Google Shape;155;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64" name="Google Shape;164;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79" name="Google Shape;179;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0" algn="l" rtl="0">
              <a:lnSpc>
                <a:spcPct val="100000"/>
              </a:lnSpc>
              <a:spcBef>
                <a:spcPts val="0"/>
              </a:spcBef>
              <a:spcAft>
                <a:spcPts val="0"/>
              </a:spcAft>
              <a:buSzPts val="1400"/>
              <a:buNone/>
            </a:pPr>
            <a:endParaRPr/>
          </a:p>
          <a:p>
            <a:pPr marL="228600" lvl="0" indent="0" algn="l" rtl="0">
              <a:lnSpc>
                <a:spcPct val="100000"/>
              </a:lnSpc>
              <a:spcBef>
                <a:spcPts val="0"/>
              </a:spcBef>
              <a:spcAft>
                <a:spcPts val="0"/>
              </a:spcAft>
              <a:buSzPts val="1400"/>
              <a:buNone/>
            </a:pPr>
            <a:r>
              <a:rPr lang="en-US"/>
              <a:t>Regulatory Functions:  Foundational Categorization of AI and its Use within the EU.</a:t>
            </a:r>
            <a:endParaRPr/>
          </a:p>
          <a:p>
            <a:pPr marL="228600" lvl="0" indent="0" algn="l" rtl="0">
              <a:lnSpc>
                <a:spcPct val="100000"/>
              </a:lnSpc>
              <a:spcBef>
                <a:spcPts val="0"/>
              </a:spcBef>
              <a:spcAft>
                <a:spcPts val="0"/>
              </a:spcAft>
              <a:buSzPts val="1400"/>
              <a:buNone/>
            </a:pPr>
            <a:endParaRPr/>
          </a:p>
          <a:p>
            <a:pPr marL="228600" lvl="0" indent="0" algn="l" rtl="0">
              <a:lnSpc>
                <a:spcPct val="100000"/>
              </a:lnSpc>
              <a:spcBef>
                <a:spcPts val="0"/>
              </a:spcBef>
              <a:spcAft>
                <a:spcPts val="0"/>
              </a:spcAft>
              <a:buSzPts val="1400"/>
              <a:buNone/>
            </a:pPr>
            <a:r>
              <a:rPr lang="en-US"/>
              <a:t>Imagine in a world of Remote Working that was a gift from COVID19:  How creative AI use cases can / would be deployed to keep an eye on your team.</a:t>
            </a:r>
            <a:endParaRPr/>
          </a:p>
          <a:p>
            <a:pPr marL="228600" lvl="0" indent="0" algn="l" rtl="0">
              <a:lnSpc>
                <a:spcPct val="100000"/>
              </a:lnSpc>
              <a:spcBef>
                <a:spcPts val="0"/>
              </a:spcBef>
              <a:spcAft>
                <a:spcPts val="0"/>
              </a:spcAft>
              <a:buSzPts val="1400"/>
              <a:buNone/>
            </a:pPr>
            <a:endParaRPr/>
          </a:p>
          <a:p>
            <a:pPr marL="285750" lvl="0" indent="-285750" algn="l" rtl="0">
              <a:lnSpc>
                <a:spcPct val="100000"/>
              </a:lnSpc>
              <a:spcBef>
                <a:spcPts val="0"/>
              </a:spcBef>
              <a:spcAft>
                <a:spcPts val="0"/>
              </a:spcAft>
              <a:buSzPts val="1400"/>
              <a:buFont typeface="Arial"/>
              <a:buChar char="•"/>
            </a:pPr>
            <a:r>
              <a:rPr lang="en-US"/>
              <a:t>Employers cannot use webcams and voice recognition systems to track employees' emotions, while mobile CCTV cameras equipped with AI-based facial recognition technologies for law enforcement purposes are prohibited, with limited exceptions and stringent safeguards.</a:t>
            </a:r>
            <a:endParaRPr/>
          </a:p>
          <a:p>
            <a:pPr marL="285750" lvl="0" indent="-196850" algn="l" rtl="0">
              <a:lnSpc>
                <a:spcPct val="100000"/>
              </a:lnSpc>
              <a:spcBef>
                <a:spcPts val="0"/>
              </a:spcBef>
              <a:spcAft>
                <a:spcPts val="0"/>
              </a:spcAft>
              <a:buSzPts val="1400"/>
              <a:buFont typeface="Arial"/>
              <a:buNone/>
            </a:pPr>
            <a:endParaRPr/>
          </a:p>
          <a:p>
            <a:pPr marL="0" lvl="0" indent="0" algn="l" rtl="0">
              <a:lnSpc>
                <a:spcPct val="100000"/>
              </a:lnSpc>
              <a:spcBef>
                <a:spcPts val="0"/>
              </a:spcBef>
              <a:spcAft>
                <a:spcPts val="0"/>
              </a:spcAft>
              <a:buSzPts val="1400"/>
              <a:buNone/>
            </a:pPr>
            <a:r>
              <a:rPr lang="en-US"/>
              <a:t>COMPLICATED &gt; EU AI Act.. Pages and Pages of compliance and regulatory &gt;&gt;&gt; CompliAI</a:t>
            </a:r>
            <a:endParaRPr/>
          </a:p>
          <a:p>
            <a:pPr marL="228600" lvl="0" indent="0" algn="l" rtl="0">
              <a:lnSpc>
                <a:spcPct val="100000"/>
              </a:lnSpc>
              <a:spcBef>
                <a:spcPts val="0"/>
              </a:spcBef>
              <a:spcAft>
                <a:spcPts val="0"/>
              </a:spcAft>
              <a:buSzPts val="1400"/>
              <a:buNone/>
            </a:pPr>
            <a:endParaRPr/>
          </a:p>
          <a:p>
            <a:pPr marL="228600" lvl="0" indent="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a:p>
            <a:pPr marL="457200" lvl="0" indent="-228600" algn="l" rtl="0">
              <a:lnSpc>
                <a:spcPct val="100000"/>
              </a:lnSpc>
              <a:spcBef>
                <a:spcPts val="0"/>
              </a:spcBef>
              <a:spcAft>
                <a:spcPts val="0"/>
              </a:spcAft>
              <a:buSzPts val="1400"/>
              <a:buFont typeface="Arial"/>
              <a:buChar char="•"/>
            </a:pPr>
            <a:r>
              <a:rPr lang="en-US" sz="1200" b="0" i="0" u="none" strike="noStrike" cap="none">
                <a:solidFill>
                  <a:schemeClr val="dk1"/>
                </a:solidFill>
                <a:latin typeface="Calibri"/>
                <a:ea typeface="Calibri"/>
                <a:cs typeface="Calibri"/>
                <a:sym typeface="Calibri"/>
              </a:rPr>
              <a:t>The guidelines from the European Commission come as companies grapple with the complexity and cost of complying with the world's first legislation on the use of the technology.</a:t>
            </a: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1200" b="0" i="0" u="none" strike="noStrike" cap="none">
                <a:solidFill>
                  <a:schemeClr val="dk1"/>
                </a:solidFill>
                <a:latin typeface="Calibri"/>
                <a:ea typeface="Calibri"/>
                <a:cs typeface="Calibri"/>
                <a:sym typeface="Calibri"/>
              </a:rPr>
              <a:t>The </a:t>
            </a:r>
            <a:r>
              <a:rPr lang="en-US" sz="1200" b="0" i="0" u="sng" strike="noStrike" cap="none">
                <a:solidFill>
                  <a:schemeClr val="hlink"/>
                </a:solidFill>
                <a:latin typeface="Calibri"/>
                <a:ea typeface="Calibri"/>
                <a:cs typeface="Calibri"/>
                <a:sym typeface="Calibri"/>
                <a:hlinkClick r:id="rId3"/>
              </a:rPr>
              <a:t>Artificial Intelligence Act</a:t>
            </a:r>
            <a:r>
              <a:rPr lang="en-US" sz="1200" b="0" i="0" u="none" strike="noStrike" cap="none">
                <a:solidFill>
                  <a:schemeClr val="dk1"/>
                </a:solidFill>
                <a:latin typeface="Calibri"/>
                <a:ea typeface="Calibri"/>
                <a:cs typeface="Calibri"/>
                <a:sym typeface="Calibri"/>
              </a:rPr>
              <a:t>, binding since last year, will be fully </a:t>
            </a:r>
            <a:r>
              <a:rPr lang="en-US" sz="1200" b="1" i="0" u="none" strike="noStrike" cap="none">
                <a:solidFill>
                  <a:schemeClr val="dk1"/>
                </a:solidFill>
                <a:latin typeface="Calibri"/>
                <a:ea typeface="Calibri"/>
                <a:cs typeface="Calibri"/>
                <a:sym typeface="Calibri"/>
              </a:rPr>
              <a:t>applicable on Aug. 2, 2026</a:t>
            </a:r>
            <a:r>
              <a:rPr lang="en-US" sz="1200" b="0" i="0" u="none" strike="noStrike" cap="none">
                <a:solidFill>
                  <a:schemeClr val="dk1"/>
                </a:solidFill>
                <a:latin typeface="Calibri"/>
                <a:ea typeface="Calibri"/>
                <a:cs typeface="Calibri"/>
                <a:sym typeface="Calibri"/>
              </a:rPr>
              <a:t>, with certain provisions kicking in earlier, such as the ban on certain practices from Feb. 2 this year.</a:t>
            </a: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1200" b="0" i="0" u="none" strike="noStrike" cap="none">
                <a:solidFill>
                  <a:schemeClr val="dk1"/>
                </a:solidFill>
                <a:latin typeface="Calibri"/>
                <a:ea typeface="Calibri"/>
                <a:cs typeface="Calibri"/>
                <a:sym typeface="Calibri"/>
              </a:rPr>
              <a:t>"The ambition is to provide legal certainty for those who provide or deploy the artificial intelligence systems on the European market, also for the market surveillance authorities. The guidelines are not legally binding," a Commission official told reporters.</a:t>
            </a:r>
            <a:endParaRPr sz="1200" b="0" i="0" u="none" strike="noStrike" cap="none">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1400"/>
              <a:buNone/>
            </a:pPr>
            <a:endParaRPr/>
          </a:p>
          <a:p>
            <a:pPr marL="457200" lvl="0" indent="-228600" algn="l" rtl="0">
              <a:lnSpc>
                <a:spcPct val="100000"/>
              </a:lnSpc>
              <a:spcBef>
                <a:spcPts val="0"/>
              </a:spcBef>
              <a:spcAft>
                <a:spcPts val="0"/>
              </a:spcAft>
              <a:buSzPts val="1400"/>
              <a:buFont typeface="Arial"/>
              <a:buChar char="•"/>
            </a:pPr>
            <a:r>
              <a:rPr lang="en-US" sz="1200" b="0" i="0" u="none" strike="noStrike" cap="none">
                <a:solidFill>
                  <a:schemeClr val="dk1"/>
                </a:solidFill>
                <a:latin typeface="Calibri"/>
                <a:ea typeface="Calibri"/>
                <a:cs typeface="Calibri"/>
                <a:sym typeface="Calibri"/>
              </a:rPr>
              <a:t>Prohibited practices include AI-enabled dark patterns embedded in services designed to manipulate </a:t>
            </a:r>
            <a:r>
              <a:rPr lang="en-US"/>
              <a:t>users</a:t>
            </a:r>
            <a:r>
              <a:rPr lang="en-US" sz="1200" b="0" i="0" u="none" strike="noStrike" cap="none">
                <a:solidFill>
                  <a:schemeClr val="dk1"/>
                </a:solidFill>
                <a:latin typeface="Calibri"/>
                <a:ea typeface="Calibri"/>
                <a:cs typeface="Calibri"/>
                <a:sym typeface="Calibri"/>
              </a:rPr>
              <a:t> into making substantial financial commitments, and AI-enabled applications which exploit users based on their age, disability or socio-economic situation.</a:t>
            </a:r>
            <a:endParaRPr/>
          </a:p>
          <a:p>
            <a:pPr marL="457200" lvl="0" indent="-139700" algn="l" rtl="0">
              <a:lnSpc>
                <a:spcPct val="100000"/>
              </a:lnSpc>
              <a:spcBef>
                <a:spcPts val="0"/>
              </a:spcBef>
              <a:spcAft>
                <a:spcPts val="0"/>
              </a:spcAft>
              <a:buSzPts val="1400"/>
              <a:buFont typeface="Arial"/>
              <a:buNone/>
            </a:pPr>
            <a:endParaRPr/>
          </a:p>
          <a:p>
            <a:pPr marL="457200" lvl="0" indent="-228600" algn="l" rtl="0">
              <a:lnSpc>
                <a:spcPct val="100000"/>
              </a:lnSpc>
              <a:spcBef>
                <a:spcPts val="0"/>
              </a:spcBef>
              <a:spcAft>
                <a:spcPts val="0"/>
              </a:spcAft>
              <a:buSzPts val="1400"/>
              <a:buFont typeface="Arial"/>
              <a:buChar char="•"/>
            </a:pPr>
            <a:r>
              <a:rPr lang="en-US" sz="1200" b="0" i="0" u="none" strike="noStrike" cap="none">
                <a:solidFill>
                  <a:schemeClr val="dk1"/>
                </a:solidFill>
                <a:latin typeface="Calibri"/>
                <a:ea typeface="Calibri"/>
                <a:cs typeface="Calibri"/>
                <a:sym typeface="Calibri"/>
              </a:rPr>
              <a:t>AI-enabled social scoring using unrelated personal data such as origin and race by social welfare agencies and other </a:t>
            </a:r>
            <a:r>
              <a:rPr lang="en-US"/>
              <a:t>public</a:t>
            </a:r>
            <a:r>
              <a:rPr lang="en-US" sz="1200" b="0" i="0" u="none" strike="noStrike" cap="none">
                <a:solidFill>
                  <a:schemeClr val="dk1"/>
                </a:solidFill>
                <a:latin typeface="Calibri"/>
                <a:ea typeface="Calibri"/>
                <a:cs typeface="Calibri"/>
                <a:sym typeface="Calibri"/>
              </a:rPr>
              <a:t> and private bodies is banned, while police are not allowed to predict individuals' criminal behaviour solely based on their biometric data if this has not been verified.</a:t>
            </a:r>
            <a:endParaRPr/>
          </a:p>
          <a:p>
            <a:pPr marL="457200" lvl="0" indent="-139700" algn="l" rtl="0">
              <a:lnSpc>
                <a:spcPct val="100000"/>
              </a:lnSpc>
              <a:spcBef>
                <a:spcPts val="0"/>
              </a:spcBef>
              <a:spcAft>
                <a:spcPts val="0"/>
              </a:spcAft>
              <a:buSzPts val="1400"/>
              <a:buFont typeface="Arial"/>
              <a:buNone/>
            </a:pPr>
            <a:endParaRPr/>
          </a:p>
          <a:p>
            <a:pPr marL="457200" lvl="0" indent="-139700" algn="l" rtl="0">
              <a:lnSpc>
                <a:spcPct val="100000"/>
              </a:lnSpc>
              <a:spcBef>
                <a:spcPts val="0"/>
              </a:spcBef>
              <a:spcAft>
                <a:spcPts val="0"/>
              </a:spcAft>
              <a:buSzPts val="1400"/>
              <a:buFont typeface="Arial"/>
              <a:buNone/>
            </a:pPr>
            <a:endParaRPr/>
          </a:p>
          <a:p>
            <a:pPr marL="457200" lvl="0" indent="-228600" algn="l" rtl="0">
              <a:lnSpc>
                <a:spcPct val="100000"/>
              </a:lnSpc>
              <a:spcBef>
                <a:spcPts val="0"/>
              </a:spcBef>
              <a:spcAft>
                <a:spcPts val="0"/>
              </a:spcAft>
              <a:buSzPts val="1400"/>
              <a:buFont typeface="Arial"/>
              <a:buChar char="•"/>
            </a:pPr>
            <a:r>
              <a:rPr lang="en-US" sz="1200" b="0" i="0" u="none" strike="noStrike" cap="none">
                <a:solidFill>
                  <a:schemeClr val="dk1"/>
                </a:solidFill>
                <a:latin typeface="Calibri"/>
                <a:ea typeface="Calibri"/>
                <a:cs typeface="Calibri"/>
                <a:sym typeface="Calibri"/>
              </a:rPr>
              <a:t>EU countries have until Aug. 2 to designate market surveillance authorities to enforce the AI rules. AI breaches can cost companies fines ranging from 1.5% to 7% of their total global revenue.</a:t>
            </a: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1200" b="0" i="0" u="none" strike="noStrike" cap="none">
                <a:solidFill>
                  <a:schemeClr val="dk1"/>
                </a:solidFill>
                <a:latin typeface="Calibri"/>
                <a:ea typeface="Calibri"/>
                <a:cs typeface="Calibri"/>
                <a:sym typeface="Calibri"/>
              </a:rPr>
              <a:t>The EU AI Act is more comprehensive than the United States' light-touch voluntary compliance approach while China's approach aims to maintain social stability and state control.</a:t>
            </a:r>
            <a:endParaRPr sz="1200" b="0" i="0" u="none" strike="noStrike" cap="none">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Calibri"/>
              <a:buNone/>
            </a:pPr>
            <a:endParaRPr/>
          </a:p>
        </p:txBody>
      </p:sp>
      <p:sp>
        <p:nvSpPr>
          <p:cNvPr id="189" name="Google Shape;189;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The Value Chain of Where your Company Falls within the act.</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b="0"/>
              <a:t>You become a Provider if you:</a:t>
            </a:r>
            <a:endParaRPr/>
          </a:p>
          <a:p>
            <a:pPr marL="457200" marR="0" lvl="0" indent="-228600" algn="l" rtl="0">
              <a:lnSpc>
                <a:spcPct val="100000"/>
              </a:lnSpc>
              <a:spcBef>
                <a:spcPts val="0"/>
              </a:spcBef>
              <a:spcAft>
                <a:spcPts val="0"/>
              </a:spcAft>
              <a:buSzPts val="1400"/>
              <a:buNone/>
            </a:pPr>
            <a:endParaRPr b="0"/>
          </a:p>
          <a:p>
            <a:pPr marL="457200" lvl="0" indent="-228600" algn="l" rtl="0">
              <a:lnSpc>
                <a:spcPct val="100000"/>
              </a:lnSpc>
              <a:spcBef>
                <a:spcPts val="0"/>
              </a:spcBef>
              <a:spcAft>
                <a:spcPts val="0"/>
              </a:spcAft>
              <a:buSzPts val="1400"/>
              <a:buFont typeface="Arial"/>
              <a:buChar char="•"/>
            </a:pPr>
            <a:r>
              <a:rPr lang="en-US" b="0"/>
              <a:t>Retrain, fine-tune, or materially modify a foundation or pre-built AI model (e.g., GPT, Gemini, Claude) for your own clients.</a:t>
            </a:r>
            <a:endParaRPr/>
          </a:p>
          <a:p>
            <a:pPr marL="457200" lvl="0" indent="-228600" algn="l" rtl="0">
              <a:lnSpc>
                <a:spcPct val="100000"/>
              </a:lnSpc>
              <a:spcBef>
                <a:spcPts val="0"/>
              </a:spcBef>
              <a:spcAft>
                <a:spcPts val="0"/>
              </a:spcAft>
              <a:buSzPts val="1400"/>
              <a:buFont typeface="Arial"/>
              <a:buChar char="•"/>
            </a:pPr>
            <a:r>
              <a:rPr lang="en-US" b="0"/>
              <a:t>Change the system’s intended purpose or functionality (e.g., turning a general chatbot into a clinical triage assistant).</a:t>
            </a:r>
            <a:endParaRPr/>
          </a:p>
          <a:p>
            <a:pPr marL="457200" lvl="0" indent="-228600" algn="l" rtl="0">
              <a:lnSpc>
                <a:spcPct val="100000"/>
              </a:lnSpc>
              <a:spcBef>
                <a:spcPts val="0"/>
              </a:spcBef>
              <a:spcAft>
                <a:spcPts val="0"/>
              </a:spcAft>
              <a:buSzPts val="1400"/>
              <a:buFont typeface="Arial"/>
              <a:buChar char="•"/>
            </a:pPr>
            <a:r>
              <a:rPr lang="en-US" b="0"/>
              <a:t>Re-brand and market the AI solution under your company name.</a:t>
            </a:r>
            <a:endParaRPr/>
          </a:p>
          <a:p>
            <a:pPr marL="457200" lvl="0" indent="-228600" algn="l" rtl="0">
              <a:lnSpc>
                <a:spcPct val="100000"/>
              </a:lnSpc>
              <a:spcBef>
                <a:spcPts val="0"/>
              </a:spcBef>
              <a:spcAft>
                <a:spcPts val="0"/>
              </a:spcAft>
              <a:buSzPts val="1400"/>
              <a:buFont typeface="Arial"/>
              <a:buChar char="•"/>
            </a:pPr>
            <a:r>
              <a:rPr lang="en-US" b="0"/>
              <a:t>Integrate multiple AI components into a new composite system that produces decisions or recommendations affecting users.</a:t>
            </a:r>
            <a:endParaRPr/>
          </a:p>
          <a:p>
            <a:pPr marL="457200" lvl="0" indent="-139700" algn="l" rtl="0">
              <a:lnSpc>
                <a:spcPct val="100000"/>
              </a:lnSpc>
              <a:spcBef>
                <a:spcPts val="0"/>
              </a:spcBef>
              <a:spcAft>
                <a:spcPts val="0"/>
              </a:spcAft>
              <a:buSzPts val="1400"/>
              <a:buFont typeface="Arial"/>
              <a:buNone/>
            </a:pPr>
            <a:endParaRPr b="0"/>
          </a:p>
          <a:p>
            <a:pPr marL="457200" lvl="0" indent="-139700" algn="l" rtl="0">
              <a:lnSpc>
                <a:spcPct val="100000"/>
              </a:lnSpc>
              <a:spcBef>
                <a:spcPts val="0"/>
              </a:spcBef>
              <a:spcAft>
                <a:spcPts val="0"/>
              </a:spcAft>
              <a:buSzPts val="1400"/>
              <a:buFont typeface="Arial"/>
              <a:buNone/>
            </a:pPr>
            <a:endParaRPr b="0"/>
          </a:p>
          <a:p>
            <a:pPr marL="457200" marR="0" lvl="0" indent="-228600" algn="l" rtl="0">
              <a:lnSpc>
                <a:spcPct val="100000"/>
              </a:lnSpc>
              <a:spcBef>
                <a:spcPts val="0"/>
              </a:spcBef>
              <a:spcAft>
                <a:spcPts val="0"/>
              </a:spcAft>
              <a:buSzPts val="1400"/>
              <a:buNone/>
            </a:pPr>
            <a:r>
              <a:rPr lang="en-US" b="0"/>
              <a:t>Legal Trigger Points for Becoming a Provider:</a:t>
            </a:r>
            <a:endParaRPr/>
          </a:p>
          <a:p>
            <a:pPr marL="457200" marR="0" lvl="0" indent="-228600" algn="l" rtl="0">
              <a:lnSpc>
                <a:spcPct val="100000"/>
              </a:lnSpc>
              <a:spcBef>
                <a:spcPts val="0"/>
              </a:spcBef>
              <a:spcAft>
                <a:spcPts val="0"/>
              </a:spcAft>
              <a:buSzPts val="1400"/>
              <a:buNone/>
            </a:pPr>
            <a:endParaRPr b="0"/>
          </a:p>
          <a:p>
            <a:pPr marL="457200" marR="0" lvl="0" indent="-228600" algn="l" rtl="0">
              <a:lnSpc>
                <a:spcPct val="100000"/>
              </a:lnSpc>
              <a:spcBef>
                <a:spcPts val="0"/>
              </a:spcBef>
              <a:spcAft>
                <a:spcPts val="0"/>
              </a:spcAft>
              <a:buSzPts val="1400"/>
              <a:buNone/>
            </a:pPr>
            <a:r>
              <a:rPr lang="en-US" b="0"/>
              <a:t>You assume Provider obligations when you:</a:t>
            </a:r>
            <a:endParaRPr/>
          </a:p>
          <a:p>
            <a:pPr marL="457200" marR="0" lvl="0" indent="-228600" algn="l" rtl="0">
              <a:lnSpc>
                <a:spcPct val="100000"/>
              </a:lnSpc>
              <a:spcBef>
                <a:spcPts val="0"/>
              </a:spcBef>
              <a:spcAft>
                <a:spcPts val="0"/>
              </a:spcAft>
              <a:buSzPts val="1400"/>
              <a:buNone/>
            </a:pPr>
            <a:endParaRPr b="0"/>
          </a:p>
          <a:p>
            <a:pPr marL="457200" lvl="0" indent="-228600" algn="l" rtl="0">
              <a:lnSpc>
                <a:spcPct val="100000"/>
              </a:lnSpc>
              <a:spcBef>
                <a:spcPts val="0"/>
              </a:spcBef>
              <a:spcAft>
                <a:spcPts val="0"/>
              </a:spcAft>
              <a:buSzPts val="1400"/>
              <a:buFont typeface="Arial"/>
              <a:buChar char="•"/>
            </a:pPr>
            <a:r>
              <a:rPr lang="en-US" b="0"/>
              <a:t>Put your name or trademark on an AI system already placed on the market.</a:t>
            </a:r>
            <a:endParaRPr/>
          </a:p>
          <a:p>
            <a:pPr marL="457200" lvl="0" indent="-228600" algn="l" rtl="0">
              <a:lnSpc>
                <a:spcPct val="100000"/>
              </a:lnSpc>
              <a:spcBef>
                <a:spcPts val="0"/>
              </a:spcBef>
              <a:spcAft>
                <a:spcPts val="0"/>
              </a:spcAft>
              <a:buSzPts val="1400"/>
              <a:buFont typeface="Arial"/>
              <a:buChar char="•"/>
            </a:pPr>
            <a:r>
              <a:rPr lang="en-US" b="0"/>
              <a:t>Make substantial modifications (e.g., retraining, new outputs, or new decision logic).</a:t>
            </a:r>
            <a:endParaRPr/>
          </a:p>
          <a:p>
            <a:pPr marL="457200" lvl="0" indent="-228600" algn="l" rtl="0">
              <a:lnSpc>
                <a:spcPct val="100000"/>
              </a:lnSpc>
              <a:spcBef>
                <a:spcPts val="0"/>
              </a:spcBef>
              <a:spcAft>
                <a:spcPts val="0"/>
              </a:spcAft>
              <a:buSzPts val="1400"/>
              <a:buFont typeface="Arial"/>
              <a:buChar char="•"/>
            </a:pPr>
            <a:r>
              <a:rPr lang="en-US" b="0"/>
              <a:t>Change the intended purpose, causing the AI to become high-risk (e.g., from administrative support to medical triage).</a:t>
            </a:r>
            <a:endParaRPr/>
          </a:p>
          <a:p>
            <a:pPr marL="457200" lvl="0" indent="-228600" algn="l" rtl="0">
              <a:lnSpc>
                <a:spcPct val="100000"/>
              </a:lnSpc>
              <a:spcBef>
                <a:spcPts val="0"/>
              </a:spcBef>
              <a:spcAft>
                <a:spcPts val="0"/>
              </a:spcAft>
              <a:buSzPts val="1400"/>
              <a:buFont typeface="Arial"/>
              <a:buChar char="•"/>
            </a:pPr>
            <a:r>
              <a:rPr lang="en-US" b="0"/>
              <a:t>This rule ensures accountability for organizations that transform or commercialize AI systems beyond their original purpose — a common scenario in regulated industries such as healthcare, banking, and compliance automation</a:t>
            </a:r>
            <a:endParaRPr/>
          </a:p>
          <a:p>
            <a:pPr marL="228600" lvl="0" indent="0" algn="l" rtl="0">
              <a:lnSpc>
                <a:spcPct val="100000"/>
              </a:lnSpc>
              <a:spcBef>
                <a:spcPts val="0"/>
              </a:spcBef>
              <a:spcAft>
                <a:spcPts val="0"/>
              </a:spcAft>
              <a:buSzPts val="1400"/>
              <a:buFont typeface="Arial"/>
              <a:buNone/>
            </a:pPr>
            <a:endParaRPr b="0"/>
          </a:p>
          <a:p>
            <a:pPr marL="228600" lvl="0" indent="0" algn="l" rtl="0">
              <a:lnSpc>
                <a:spcPct val="100000"/>
              </a:lnSpc>
              <a:spcBef>
                <a:spcPts val="0"/>
              </a:spcBef>
              <a:spcAft>
                <a:spcPts val="0"/>
              </a:spcAft>
              <a:buSzPts val="1400"/>
              <a:buFont typeface="Arial"/>
              <a:buNone/>
            </a:pPr>
            <a:endParaRPr b="0"/>
          </a:p>
          <a:p>
            <a:pPr marL="457200" lvl="0" indent="-228600" algn="l" rtl="0">
              <a:lnSpc>
                <a:spcPct val="100000"/>
              </a:lnSpc>
              <a:spcBef>
                <a:spcPts val="0"/>
              </a:spcBef>
              <a:spcAft>
                <a:spcPts val="0"/>
              </a:spcAft>
              <a:buSzPts val="1400"/>
              <a:buChar char="•"/>
            </a:pPr>
            <a:r>
              <a:rPr lang="en-US"/>
              <a:t>Owkin is a French AI/biotech company that develops AI diagnostics and prognostics, including models like </a:t>
            </a:r>
            <a:r>
              <a:rPr lang="en-US" b="1"/>
              <a:t>MSIntuit CRC</a:t>
            </a:r>
            <a:r>
              <a:rPr lang="en-US"/>
              <a:t> for colorectal cancer and </a:t>
            </a:r>
            <a:r>
              <a:rPr lang="en-US" b="1"/>
              <a:t>RlapsRisk BC</a:t>
            </a:r>
            <a:r>
              <a:rPr lang="en-US"/>
              <a:t> for breast-cancer relapse. Their models are used across European hospitals and academic institutions, making them real-world, commercial healthcare AI systems.</a:t>
            </a:r>
            <a:endParaRPr/>
          </a:p>
          <a:p>
            <a:pPr marL="228600" lvl="0" indent="0" algn="l" rtl="0">
              <a:lnSpc>
                <a:spcPct val="100000"/>
              </a:lnSpc>
              <a:spcBef>
                <a:spcPts val="0"/>
              </a:spcBef>
              <a:spcAft>
                <a:spcPts val="0"/>
              </a:spcAft>
              <a:buSzPts val="1400"/>
              <a:buNone/>
            </a:pPr>
            <a:endParaRPr/>
          </a:p>
          <a:p>
            <a:pPr marL="457200" lvl="0" indent="-228600" algn="l" rtl="0">
              <a:lnSpc>
                <a:spcPct val="100000"/>
              </a:lnSpc>
              <a:spcBef>
                <a:spcPts val="0"/>
              </a:spcBef>
              <a:spcAft>
                <a:spcPts val="0"/>
              </a:spcAft>
              <a:buSzPts val="1400"/>
              <a:buChar char="•"/>
            </a:pPr>
            <a:r>
              <a:rPr lang="en-US"/>
              <a:t>Because these systems are used for </a:t>
            </a:r>
            <a:r>
              <a:rPr lang="en-US" b="1"/>
              <a:t>medical diagnosis / prognosis</a:t>
            </a:r>
            <a:r>
              <a:rPr lang="en-US"/>
              <a:t>, they fall into the “high-risk” category under regulatory frameworks like the EU Artificial Intelligence Act (AI Act) — meaning the provider role, documentation, conformity assessment, oversight etc become relevant.</a:t>
            </a:r>
            <a:endParaRPr/>
          </a:p>
          <a:p>
            <a:pPr marL="228600" lvl="0" indent="0" algn="l" rtl="0">
              <a:lnSpc>
                <a:spcPct val="100000"/>
              </a:lnSpc>
              <a:spcBef>
                <a:spcPts val="0"/>
              </a:spcBef>
              <a:spcAft>
                <a:spcPts val="0"/>
              </a:spcAft>
              <a:buSzPts val="1400"/>
              <a:buFont typeface="Arial"/>
              <a:buNone/>
            </a:pPr>
            <a:endParaRPr b="0"/>
          </a:p>
          <a:p>
            <a:pPr marL="0" lvl="0" indent="0" algn="l" rtl="0">
              <a:lnSpc>
                <a:spcPct val="100000"/>
              </a:lnSpc>
              <a:spcBef>
                <a:spcPts val="0"/>
              </a:spcBef>
              <a:spcAft>
                <a:spcPts val="0"/>
              </a:spcAft>
              <a:buClr>
                <a:schemeClr val="dk1"/>
              </a:buClr>
              <a:buSzPts val="1200"/>
              <a:buFont typeface="Calibri"/>
              <a:buNone/>
            </a:pP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23" name="Google Shape;323;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3" name="Google Shape;333;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First, I’ll walk you through the 7-step diagram to set the context. Then I’ll break down each step in detail, fully aligned with how the flow actually works in the app. And at the end, I’ll play a short product video so you can see the entire process from another angle.</a:t>
            </a:r>
            <a:endParaRPr/>
          </a:p>
        </p:txBody>
      </p:sp>
      <p:sp>
        <p:nvSpPr>
          <p:cNvPr id="344" name="Google Shape;344;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a30c46cacb_3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g3a30c46cacb_3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800"/>
              </a:spcBef>
              <a:spcAft>
                <a:spcPts val="0"/>
              </a:spcAft>
              <a:buClr>
                <a:schemeClr val="dk1"/>
              </a:buClr>
              <a:buSzPts val="1100"/>
              <a:buFont typeface="Arial"/>
              <a:buNone/>
            </a:pPr>
            <a:r>
              <a:rPr lang="en-US"/>
              <a:t>This is the 7-step path CompliAI uses to enable compliance of high-risk systems and it’s fully aligned with the EU AI Act, but </a:t>
            </a:r>
            <a:r>
              <a:rPr lang="en-US" b="1"/>
              <a:t>user-friendly and streamlined</a:t>
            </a:r>
            <a:r>
              <a:rPr lang="en-US"/>
              <a:t>: </a:t>
            </a:r>
            <a:endParaRPr/>
          </a:p>
          <a:p>
            <a:pPr marL="0" lvl="0" indent="0" algn="l" rtl="0">
              <a:lnSpc>
                <a:spcPct val="100000"/>
              </a:lnSpc>
              <a:spcBef>
                <a:spcPts val="0"/>
              </a:spcBef>
              <a:spcAft>
                <a:spcPts val="0"/>
              </a:spcAft>
              <a:buClr>
                <a:schemeClr val="dk1"/>
              </a:buClr>
              <a:buSzPts val="1100"/>
              <a:buFont typeface="Arial"/>
              <a:buNone/>
            </a:pPr>
            <a:r>
              <a:rPr lang="en-US" b="1"/>
              <a:t>first you classify risk,</a:t>
            </a:r>
            <a:endParaRPr/>
          </a:p>
          <a:p>
            <a:pPr marL="0" lvl="0" indent="0" algn="l" rtl="0">
              <a:lnSpc>
                <a:spcPct val="100000"/>
              </a:lnSpc>
              <a:spcBef>
                <a:spcPts val="0"/>
              </a:spcBef>
              <a:spcAft>
                <a:spcPts val="0"/>
              </a:spcAft>
              <a:buClr>
                <a:schemeClr val="dk1"/>
              </a:buClr>
              <a:buSzPts val="1100"/>
              <a:buFont typeface="Arial"/>
              <a:buNone/>
            </a:pPr>
            <a:r>
              <a:rPr lang="en-US" b="1"/>
              <a:t>then you create the AI system, </a:t>
            </a:r>
            <a:endParaRPr/>
          </a:p>
          <a:p>
            <a:pPr marL="0" lvl="0" indent="0" algn="l" rtl="0">
              <a:lnSpc>
                <a:spcPct val="100000"/>
              </a:lnSpc>
              <a:spcBef>
                <a:spcPts val="0"/>
              </a:spcBef>
              <a:spcAft>
                <a:spcPts val="0"/>
              </a:spcAft>
              <a:buClr>
                <a:schemeClr val="dk1"/>
              </a:buClr>
              <a:buSzPts val="1100"/>
              <a:buFont typeface="Arial"/>
              <a:buNone/>
            </a:pPr>
            <a:r>
              <a:rPr lang="en-US" b="1"/>
              <a:t>work through the requirements checklist </a:t>
            </a:r>
            <a:r>
              <a:rPr lang="en-US"/>
              <a:t>(connect a repository and upload documents),</a:t>
            </a:r>
            <a:r>
              <a:rPr lang="en-US" b="1"/>
              <a:t> </a:t>
            </a:r>
            <a:endParaRPr/>
          </a:p>
          <a:p>
            <a:pPr marL="0" lvl="0" indent="0" algn="l" rtl="0">
              <a:lnSpc>
                <a:spcPct val="100000"/>
              </a:lnSpc>
              <a:spcBef>
                <a:spcPts val="0"/>
              </a:spcBef>
              <a:spcAft>
                <a:spcPts val="0"/>
              </a:spcAft>
              <a:buClr>
                <a:schemeClr val="dk1"/>
              </a:buClr>
              <a:buSzPts val="1100"/>
              <a:buFont typeface="Arial"/>
              <a:buNone/>
            </a:pPr>
            <a:r>
              <a:rPr lang="en-US" b="1"/>
              <a:t>system auto-compiles the Annex IV draft </a:t>
            </a:r>
            <a:r>
              <a:rPr lang="en-US"/>
              <a:t>with a bit of AI touch in the back</a:t>
            </a:r>
            <a:r>
              <a:rPr lang="en-US" b="1"/>
              <a:t>, </a:t>
            </a:r>
            <a:endParaRPr/>
          </a:p>
          <a:p>
            <a:pPr marL="0" lvl="0" indent="0" algn="l" rtl="0">
              <a:lnSpc>
                <a:spcPct val="100000"/>
              </a:lnSpc>
              <a:spcBef>
                <a:spcPts val="0"/>
              </a:spcBef>
              <a:spcAft>
                <a:spcPts val="0"/>
              </a:spcAft>
              <a:buClr>
                <a:schemeClr val="dk1"/>
              </a:buClr>
              <a:buSzPts val="1100"/>
              <a:buFont typeface="Arial"/>
              <a:buNone/>
            </a:pPr>
            <a:r>
              <a:rPr lang="en-US" b="1"/>
              <a:t>complete conformity assessment </a:t>
            </a:r>
            <a:r>
              <a:rPr lang="en-US"/>
              <a:t>(internal or external route)</a:t>
            </a:r>
            <a:r>
              <a:rPr lang="en-US" b="1"/>
              <a:t>,</a:t>
            </a:r>
            <a:endParaRPr/>
          </a:p>
          <a:p>
            <a:pPr marL="0" lvl="0" indent="0" algn="l" rtl="0">
              <a:lnSpc>
                <a:spcPct val="100000"/>
              </a:lnSpc>
              <a:spcBef>
                <a:spcPts val="0"/>
              </a:spcBef>
              <a:spcAft>
                <a:spcPts val="0"/>
              </a:spcAft>
              <a:buClr>
                <a:schemeClr val="dk1"/>
              </a:buClr>
              <a:buSzPts val="1100"/>
              <a:buFont typeface="Arial"/>
              <a:buNone/>
            </a:pPr>
            <a:r>
              <a:rPr lang="en-US" b="1"/>
              <a:t>generate the EU Declaration of Conformity and CE-mark asset, </a:t>
            </a:r>
            <a:endParaRPr/>
          </a:p>
          <a:p>
            <a:pPr marL="0" lvl="0" indent="0" algn="l" rtl="0">
              <a:lnSpc>
                <a:spcPct val="100000"/>
              </a:lnSpc>
              <a:spcBef>
                <a:spcPts val="0"/>
              </a:spcBef>
              <a:spcAft>
                <a:spcPts val="0"/>
              </a:spcAft>
              <a:buClr>
                <a:schemeClr val="dk1"/>
              </a:buClr>
              <a:buSzPts val="1100"/>
              <a:buFont typeface="Arial"/>
              <a:buNone/>
            </a:pPr>
            <a:r>
              <a:rPr lang="en-US" b="1"/>
              <a:t>and finally you stay compliant with our event-based monitoring and audit logging.</a:t>
            </a:r>
            <a:r>
              <a:rPr lang="en-US"/>
              <a:t>​</a:t>
            </a:r>
            <a:endParaRPr/>
          </a:p>
        </p:txBody>
      </p:sp>
      <p:sp>
        <p:nvSpPr>
          <p:cNvPr id="354" name="Google Shape;354;g3a30c46cacb_3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a30c46cacb_3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g3a30c46cacb_3_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b="1"/>
              <a:t>Step 1 — Risk Classification (Questionnaire → Report)</a:t>
            </a:r>
            <a:endParaRPr/>
          </a:p>
          <a:p>
            <a:pPr marL="457200" marR="0" lvl="0" indent="-228600" algn="l" rtl="0">
              <a:lnSpc>
                <a:spcPct val="100000"/>
              </a:lnSpc>
              <a:spcBef>
                <a:spcPts val="0"/>
              </a:spcBef>
              <a:spcAft>
                <a:spcPts val="0"/>
              </a:spcAft>
              <a:buSzPts val="1400"/>
              <a:buNone/>
            </a:pPr>
            <a:r>
              <a:rPr lang="en-US"/>
              <a:t>●</a:t>
            </a:r>
            <a:r>
              <a:rPr lang="en-US" b="1"/>
              <a:t>First comes Risk Classification</a:t>
            </a:r>
            <a:endParaRPr/>
          </a:p>
          <a:p>
            <a:pPr marL="457200" marR="0" lvl="0" indent="-228600" algn="l" rtl="0">
              <a:lnSpc>
                <a:spcPct val="100000"/>
              </a:lnSpc>
              <a:spcBef>
                <a:spcPts val="0"/>
              </a:spcBef>
              <a:spcAft>
                <a:spcPts val="0"/>
              </a:spcAft>
              <a:buSzPts val="1400"/>
              <a:buNone/>
            </a:pPr>
            <a:r>
              <a:rPr lang="en-US"/>
              <a:t>●</a:t>
            </a:r>
            <a:r>
              <a:rPr lang="en-US" b="1"/>
              <a:t>You fill in Short questionnaire → you get your risk category assigned</a:t>
            </a:r>
            <a:r>
              <a:rPr lang="en-US"/>
              <a:t>: and it is going to be Prohibited / High-risk / Limited-risk /or Minimal-risk</a:t>
            </a:r>
            <a:endParaRPr/>
          </a:p>
          <a:p>
            <a:pPr marL="457200" marR="0" lvl="0" indent="-228600" algn="l" rtl="0">
              <a:lnSpc>
                <a:spcPct val="100000"/>
              </a:lnSpc>
              <a:spcBef>
                <a:spcPts val="0"/>
              </a:spcBef>
              <a:spcAft>
                <a:spcPts val="0"/>
              </a:spcAft>
              <a:buSzPts val="1400"/>
              <a:buNone/>
            </a:pPr>
            <a:r>
              <a:rPr lang="en-US"/>
              <a:t>●</a:t>
            </a:r>
            <a:r>
              <a:rPr lang="en-US" b="1"/>
              <a:t>If Prohibited</a:t>
            </a:r>
            <a:r>
              <a:rPr lang="en-US"/>
              <a:t>: You must </a:t>
            </a:r>
            <a:r>
              <a:rPr lang="en-US" b="1"/>
              <a:t>change the intended purpose</a:t>
            </a:r>
            <a:r>
              <a:rPr lang="en-US"/>
              <a:t> and </a:t>
            </a:r>
            <a:r>
              <a:rPr lang="en-US" b="1"/>
              <a:t>reassess</a:t>
            </a:r>
            <a:r>
              <a:rPr lang="en-US"/>
              <a:t>; because prohibited systems </a:t>
            </a:r>
            <a:r>
              <a:rPr lang="en-US" b="1"/>
              <a:t>cannot</a:t>
            </a:r>
            <a:r>
              <a:rPr lang="en-US"/>
              <a:t> be placed on the market.</a:t>
            </a:r>
            <a:endParaRPr/>
          </a:p>
          <a:p>
            <a:pPr marL="457200" marR="0" lvl="0" indent="-228600" algn="l" rtl="0">
              <a:lnSpc>
                <a:spcPct val="100000"/>
              </a:lnSpc>
              <a:spcBef>
                <a:spcPts val="0"/>
              </a:spcBef>
              <a:spcAft>
                <a:spcPts val="0"/>
              </a:spcAft>
              <a:buSzPts val="1400"/>
              <a:buNone/>
            </a:pPr>
            <a:r>
              <a:rPr lang="en-US"/>
              <a:t>●</a:t>
            </a:r>
            <a:r>
              <a:rPr lang="en-US" b="1"/>
              <a:t>If High-risk</a:t>
            </a:r>
            <a:r>
              <a:rPr lang="en-US"/>
              <a:t>: You </a:t>
            </a:r>
            <a:r>
              <a:rPr lang="en-US" b="1"/>
              <a:t>must</a:t>
            </a:r>
            <a:r>
              <a:rPr lang="en-US"/>
              <a:t> complete steps </a:t>
            </a:r>
            <a:r>
              <a:rPr lang="en-US" b="1"/>
              <a:t>2–7</a:t>
            </a:r>
            <a:r>
              <a:rPr lang="en-US"/>
              <a:t>: so, what follows applies to high-risk AI Systems</a:t>
            </a:r>
            <a:endParaRPr/>
          </a:p>
          <a:p>
            <a:pPr marL="457200" marR="0" lvl="0" indent="-228600" algn="l" rtl="0">
              <a:lnSpc>
                <a:spcPct val="100000"/>
              </a:lnSpc>
              <a:spcBef>
                <a:spcPts val="0"/>
              </a:spcBef>
              <a:spcAft>
                <a:spcPts val="0"/>
              </a:spcAft>
              <a:buSzPts val="1400"/>
              <a:buNone/>
            </a:pPr>
            <a:r>
              <a:rPr lang="en-US"/>
              <a:t>●</a:t>
            </a:r>
            <a:r>
              <a:rPr lang="en-US" b="1"/>
              <a:t>If Limited-risk</a:t>
            </a:r>
            <a:r>
              <a:rPr lang="en-US"/>
              <a:t>: You will have </a:t>
            </a:r>
            <a:r>
              <a:rPr lang="en-US" b="1"/>
              <a:t>Light obligations</a:t>
            </a:r>
            <a:r>
              <a:rPr lang="en-US"/>
              <a:t> (e.g., transparency). If you want deeper diligence, you can still follow steps </a:t>
            </a:r>
            <a:r>
              <a:rPr lang="en-US" b="1"/>
              <a:t>2–7</a:t>
            </a:r>
            <a:r>
              <a:rPr lang="en-US"/>
              <a:t>.</a:t>
            </a:r>
            <a:endParaRPr/>
          </a:p>
          <a:p>
            <a:pPr marL="457200" marR="0" lvl="0" indent="-228600" algn="l" rtl="0">
              <a:lnSpc>
                <a:spcPct val="100000"/>
              </a:lnSpc>
              <a:spcBef>
                <a:spcPts val="0"/>
              </a:spcBef>
              <a:spcAft>
                <a:spcPts val="0"/>
              </a:spcAft>
              <a:buSzPts val="1400"/>
              <a:buNone/>
            </a:pPr>
            <a:r>
              <a:rPr lang="en-US"/>
              <a:t>●</a:t>
            </a:r>
            <a:r>
              <a:rPr lang="en-US" b="1"/>
              <a:t>If Minimal-risk</a:t>
            </a:r>
            <a:r>
              <a:rPr lang="en-US"/>
              <a:t>: There is no mandated heavy process; you can adopt </a:t>
            </a:r>
            <a:r>
              <a:rPr lang="en-US" b="1"/>
              <a:t>good practices</a:t>
            </a:r>
            <a:r>
              <a:rPr lang="en-US"/>
              <a:t> (e.g., AI literacy for staff) if you choose.</a:t>
            </a:r>
            <a:endParaRPr/>
          </a:p>
          <a:p>
            <a:pPr marL="457200" marR="0" lvl="0" indent="-228600" algn="l" rtl="0">
              <a:lnSpc>
                <a:spcPct val="100000"/>
              </a:lnSpc>
              <a:spcBef>
                <a:spcPts val="0"/>
              </a:spcBef>
              <a:spcAft>
                <a:spcPts val="0"/>
              </a:spcAft>
              <a:buSzPts val="1400"/>
              <a:buNone/>
            </a:pPr>
            <a:r>
              <a:rPr lang="en-US"/>
              <a:t>●You’ll finish with a clean report—risk category plus a step-by-step next-actions summary.</a:t>
            </a:r>
            <a:br>
              <a:rPr lang="en-US"/>
            </a:br>
            <a:endParaRPr/>
          </a:p>
        </p:txBody>
      </p:sp>
      <p:sp>
        <p:nvSpPr>
          <p:cNvPr id="405" name="Google Shape;405;g3a30c46cacb_3_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a30c46cacb_3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g3a30c46cacb_3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b="1"/>
              <a:t>Step 2 — Create Your AI System (from the Report)</a:t>
            </a:r>
            <a:endParaRPr/>
          </a:p>
          <a:p>
            <a:pPr marL="457200" marR="0" lvl="0" indent="-228600" algn="l" rtl="0">
              <a:lnSpc>
                <a:spcPct val="100000"/>
              </a:lnSpc>
              <a:spcBef>
                <a:spcPts val="0"/>
              </a:spcBef>
              <a:spcAft>
                <a:spcPts val="0"/>
              </a:spcAft>
              <a:buSzPts val="1400"/>
              <a:buNone/>
            </a:pPr>
            <a:r>
              <a:rPr lang="en-US"/>
              <a:t>●Step 2. If the report matches the facts you provided, select </a:t>
            </a:r>
            <a:r>
              <a:rPr lang="en-US" b="1"/>
              <a:t>Create AI System</a:t>
            </a:r>
            <a:r>
              <a:rPr lang="en-US"/>
              <a:t>. If it doesn’t, revise your answers and re-run the classification.</a:t>
            </a:r>
            <a:endParaRPr/>
          </a:p>
          <a:p>
            <a:pPr marL="457200" marR="0" lvl="0" indent="-228600" algn="l" rtl="0">
              <a:lnSpc>
                <a:spcPct val="100000"/>
              </a:lnSpc>
              <a:spcBef>
                <a:spcPts val="0"/>
              </a:spcBef>
              <a:spcAft>
                <a:spcPts val="0"/>
              </a:spcAft>
              <a:buSzPts val="1400"/>
              <a:buNone/>
            </a:pPr>
            <a:r>
              <a:rPr lang="en-US"/>
              <a:t>●By clicking Create AI System the AI system entity will be created in the app and placed on the </a:t>
            </a:r>
            <a:r>
              <a:rPr lang="en-US" b="1"/>
              <a:t>AI Dashboard</a:t>
            </a:r>
            <a:r>
              <a:rPr lang="en-US"/>
              <a:t> with its </a:t>
            </a:r>
            <a:r>
              <a:rPr lang="en-US" b="1"/>
              <a:t>risk status</a:t>
            </a:r>
            <a:r>
              <a:rPr lang="en-US"/>
              <a:t>, and core details.</a:t>
            </a:r>
            <a:endParaRPr/>
          </a:p>
          <a:p>
            <a:pPr marL="457200" marR="0" lvl="0" indent="-228600" algn="l" rtl="0">
              <a:lnSpc>
                <a:spcPct val="100000"/>
              </a:lnSpc>
              <a:spcBef>
                <a:spcPts val="0"/>
              </a:spcBef>
              <a:spcAft>
                <a:spcPts val="0"/>
              </a:spcAft>
              <a:buSzPts val="1400"/>
              <a:buNone/>
            </a:pPr>
            <a:r>
              <a:rPr lang="en-US"/>
              <a:t>●So, that is the </a:t>
            </a:r>
            <a:r>
              <a:rPr lang="en-US" b="1"/>
              <a:t>initial setup</a:t>
            </a:r>
            <a:r>
              <a:rPr lang="en-US"/>
              <a:t> of the object we’ll manage through the rest of compliance.</a:t>
            </a:r>
            <a:endParaRPr/>
          </a:p>
        </p:txBody>
      </p:sp>
      <p:sp>
        <p:nvSpPr>
          <p:cNvPr id="418" name="Google Shape;418;g3a30c46cacb_3_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a30c46cacb_3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g3a30c46cacb_3_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b="1"/>
              <a:t>Step 3 — Requirements List (Inputs &amp; Evidence Intake)</a:t>
            </a:r>
            <a:endParaRPr/>
          </a:p>
          <a:p>
            <a:pPr marL="457200" marR="0" lvl="0" indent="-228600" algn="l" rtl="0">
              <a:lnSpc>
                <a:spcPct val="100000"/>
              </a:lnSpc>
              <a:spcBef>
                <a:spcPts val="0"/>
              </a:spcBef>
              <a:spcAft>
                <a:spcPts val="0"/>
              </a:spcAft>
              <a:buSzPts val="1400"/>
              <a:buNone/>
            </a:pPr>
            <a:r>
              <a:rPr lang="en-US"/>
              <a:t>●Step 3 is Requirements list. Inside the AI system you’ll see a </a:t>
            </a:r>
            <a:r>
              <a:rPr lang="en-US" b="1"/>
              <a:t>requirements list</a:t>
            </a:r>
            <a:r>
              <a:rPr lang="en-US"/>
              <a:t> - the concrete tasks and evidence we need.</a:t>
            </a:r>
            <a:endParaRPr/>
          </a:p>
          <a:p>
            <a:pPr marL="457200" marR="0" lvl="0" indent="-228600" algn="l" rtl="0">
              <a:lnSpc>
                <a:spcPct val="100000"/>
              </a:lnSpc>
              <a:spcBef>
                <a:spcPts val="0"/>
              </a:spcBef>
              <a:spcAft>
                <a:spcPts val="0"/>
              </a:spcAft>
              <a:buSzPts val="1400"/>
              <a:buNone/>
            </a:pPr>
            <a:r>
              <a:rPr lang="en-US"/>
              <a:t>●First, give us </a:t>
            </a:r>
            <a:r>
              <a:rPr lang="en-US" b="1"/>
              <a:t>access to data and files</a:t>
            </a:r>
            <a:r>
              <a:rPr lang="en-US"/>
              <a:t>: </a:t>
            </a:r>
            <a:r>
              <a:rPr lang="en-US" b="1"/>
              <a:t>repository connection</a:t>
            </a:r>
            <a:r>
              <a:rPr lang="en-US"/>
              <a:t> then </a:t>
            </a:r>
            <a:r>
              <a:rPr lang="en-US" b="1"/>
              <a:t>uploading rest of the documentation</a:t>
            </a:r>
            <a:endParaRPr/>
          </a:p>
          <a:p>
            <a:pPr marL="457200" marR="0" lvl="0" indent="-228600" algn="l" rtl="0">
              <a:lnSpc>
                <a:spcPct val="100000"/>
              </a:lnSpc>
              <a:spcBef>
                <a:spcPts val="0"/>
              </a:spcBef>
              <a:spcAft>
                <a:spcPts val="0"/>
              </a:spcAft>
              <a:buSzPts val="1400"/>
              <a:buNone/>
            </a:pPr>
            <a:r>
              <a:rPr lang="en-US"/>
              <a:t>●You’ll get a </a:t>
            </a:r>
            <a:r>
              <a:rPr lang="en-US" b="1"/>
              <a:t>detailed checklist</a:t>
            </a:r>
            <a:r>
              <a:rPr lang="en-US"/>
              <a:t> of what must be provided so we can continue.</a:t>
            </a:r>
            <a:br>
              <a:rPr lang="en-US"/>
            </a:br>
            <a:r>
              <a:rPr lang="en-US"/>
              <a:t> </a:t>
            </a:r>
            <a:endParaRPr/>
          </a:p>
          <a:p>
            <a:pPr marL="0" lvl="0" indent="0" algn="l" rtl="0">
              <a:lnSpc>
                <a:spcPct val="100000"/>
              </a:lnSpc>
              <a:spcBef>
                <a:spcPts val="0"/>
              </a:spcBef>
              <a:spcAft>
                <a:spcPts val="0"/>
              </a:spcAft>
              <a:buSzPts val="1200"/>
              <a:buFont typeface="Calibri"/>
              <a:buNone/>
            </a:pPr>
            <a:endParaRPr sz="1100"/>
          </a:p>
        </p:txBody>
      </p:sp>
      <p:sp>
        <p:nvSpPr>
          <p:cNvPr id="431" name="Google Shape;431;g3a30c46cacb_3_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a30c46cacb_3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g3a30c46cacb_3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b="1"/>
              <a:t>Step 4 — Documentation &amp; Compliance Review (Annex IV Draft)</a:t>
            </a:r>
            <a:endParaRPr/>
          </a:p>
          <a:p>
            <a:pPr marL="457200" marR="0" lvl="0" indent="-228600" algn="l" rtl="0">
              <a:lnSpc>
                <a:spcPct val="100000"/>
              </a:lnSpc>
              <a:spcBef>
                <a:spcPts val="0"/>
              </a:spcBef>
              <a:spcAft>
                <a:spcPts val="0"/>
              </a:spcAft>
              <a:buSzPts val="1400"/>
              <a:buNone/>
            </a:pPr>
            <a:r>
              <a:rPr lang="en-US"/>
              <a:t>●Next in Step 4, we generate an </a:t>
            </a:r>
            <a:r>
              <a:rPr lang="en-US" b="1"/>
              <a:t>Annex IV technical documentation draft</a:t>
            </a:r>
            <a:r>
              <a:rPr lang="en-US"/>
              <a:t> using predefined sections which are aligned with the Annex IV</a:t>
            </a:r>
            <a:endParaRPr/>
          </a:p>
          <a:p>
            <a:pPr marL="457200" marR="0" lvl="0" indent="-228600" algn="l" rtl="0">
              <a:lnSpc>
                <a:spcPct val="100000"/>
              </a:lnSpc>
              <a:spcBef>
                <a:spcPts val="0"/>
              </a:spcBef>
              <a:spcAft>
                <a:spcPts val="0"/>
              </a:spcAft>
              <a:buSzPts val="1400"/>
              <a:buNone/>
            </a:pPr>
            <a:r>
              <a:rPr lang="en-US"/>
              <a:t>●Later outputs (like the DoC) will be </a:t>
            </a:r>
            <a:r>
              <a:rPr lang="en-US" b="1"/>
              <a:t>linked back</a:t>
            </a:r>
            <a:r>
              <a:rPr lang="en-US"/>
              <a:t> into Annex IV.</a:t>
            </a:r>
            <a:endParaRPr/>
          </a:p>
        </p:txBody>
      </p:sp>
      <p:sp>
        <p:nvSpPr>
          <p:cNvPr id="444" name="Google Shape;444;g3a30c46cacb_3_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a30c46cacb_3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 name="Google Shape;456;g3a30c46cacb_3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b="1"/>
              <a:t>Step 5 — Conformity Assessment (Internal or External)</a:t>
            </a:r>
            <a:endParaRPr/>
          </a:p>
          <a:p>
            <a:pPr marL="457200" marR="0" lvl="0" indent="-228600" algn="l" rtl="0">
              <a:lnSpc>
                <a:spcPct val="100000"/>
              </a:lnSpc>
              <a:spcBef>
                <a:spcPts val="0"/>
              </a:spcBef>
              <a:spcAft>
                <a:spcPts val="0"/>
              </a:spcAft>
              <a:buSzPts val="1400"/>
              <a:buNone/>
            </a:pPr>
            <a:r>
              <a:rPr lang="en-US"/>
              <a:t>●In Step 5, depending on your use case you will take the </a:t>
            </a:r>
            <a:r>
              <a:rPr lang="en-US" b="1"/>
              <a:t>internal conformity assessment route</a:t>
            </a:r>
            <a:r>
              <a:rPr lang="en-US"/>
              <a:t> – and verify compliance with legal requirements on your own - or the </a:t>
            </a:r>
            <a:r>
              <a:rPr lang="en-US" b="1"/>
              <a:t>external route</a:t>
            </a:r>
            <a:r>
              <a:rPr lang="en-US"/>
              <a:t>, where a </a:t>
            </a:r>
            <a:r>
              <a:rPr lang="en-US" b="1"/>
              <a:t>third party</a:t>
            </a:r>
            <a:r>
              <a:rPr lang="en-US"/>
              <a:t> performs CA and then you will </a:t>
            </a:r>
            <a:r>
              <a:rPr lang="en-US" b="1"/>
              <a:t>upload the certificate</a:t>
            </a:r>
            <a:r>
              <a:rPr lang="en-US"/>
              <a:t>.</a:t>
            </a:r>
            <a:endParaRPr/>
          </a:p>
          <a:p>
            <a:pPr marL="457200" marR="0" lvl="0" indent="-228600" algn="l" rtl="0">
              <a:lnSpc>
                <a:spcPct val="100000"/>
              </a:lnSpc>
              <a:spcBef>
                <a:spcPts val="0"/>
              </a:spcBef>
              <a:spcAft>
                <a:spcPts val="0"/>
              </a:spcAft>
              <a:buSzPts val="1400"/>
              <a:buNone/>
            </a:pPr>
            <a:r>
              <a:rPr lang="en-US"/>
              <a:t>●Either way, </a:t>
            </a:r>
            <a:r>
              <a:rPr lang="en-US" b="1"/>
              <a:t>evidence</a:t>
            </a:r>
            <a:r>
              <a:rPr lang="en-US"/>
              <a:t> of conformity must be provided to proceed.</a:t>
            </a:r>
            <a:endParaRPr/>
          </a:p>
        </p:txBody>
      </p:sp>
      <p:sp>
        <p:nvSpPr>
          <p:cNvPr id="457" name="Google Shape;457;g3a30c46cacb_3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3a30c46cacb_3_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g3a30c46cacb_3_1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b="1"/>
              <a:t>Step 6 — EU Declaration of Conformity → CE Marking</a:t>
            </a:r>
            <a:endParaRPr/>
          </a:p>
          <a:p>
            <a:pPr marL="457200" marR="0" lvl="0" indent="-228600" algn="l" rtl="0">
              <a:lnSpc>
                <a:spcPct val="100000"/>
              </a:lnSpc>
              <a:spcBef>
                <a:spcPts val="0"/>
              </a:spcBef>
              <a:spcAft>
                <a:spcPts val="0"/>
              </a:spcAft>
              <a:buSzPts val="1400"/>
              <a:buNone/>
            </a:pPr>
            <a:r>
              <a:rPr lang="en-US"/>
              <a:t>●In step 6, once we have CA evidence, we generate the </a:t>
            </a:r>
            <a:r>
              <a:rPr lang="en-US" b="1"/>
              <a:t>EU Declaration of Conformity</a:t>
            </a:r>
            <a:r>
              <a:rPr lang="en-US"/>
              <a:t> (which is a standard public template).</a:t>
            </a:r>
            <a:endParaRPr/>
          </a:p>
          <a:p>
            <a:pPr marL="457200" lvl="0" indent="-228600" algn="l" rtl="0">
              <a:lnSpc>
                <a:spcPct val="100000"/>
              </a:lnSpc>
              <a:spcBef>
                <a:spcPts val="0"/>
              </a:spcBef>
              <a:spcAft>
                <a:spcPts val="0"/>
              </a:spcAft>
              <a:buSzPts val="1400"/>
              <a:buNone/>
            </a:pPr>
            <a:r>
              <a:rPr lang="en-US"/>
              <a:t>●We then </a:t>
            </a:r>
            <a:r>
              <a:rPr lang="en-US" b="1"/>
              <a:t>update Annex IV</a:t>
            </a:r>
            <a:r>
              <a:rPr lang="en-US"/>
              <a:t> with the DoC reference (date, identifier, etc.).</a:t>
            </a:r>
            <a:endParaRPr/>
          </a:p>
          <a:p>
            <a:pPr marL="457200" marR="0" lvl="0" indent="-228600" algn="l" rtl="0">
              <a:lnSpc>
                <a:spcPct val="100000"/>
              </a:lnSpc>
              <a:spcBef>
                <a:spcPts val="0"/>
              </a:spcBef>
              <a:spcAft>
                <a:spcPts val="0"/>
              </a:spcAft>
              <a:buSzPts val="1400"/>
              <a:buNone/>
            </a:pPr>
            <a:r>
              <a:rPr lang="en-US"/>
              <a:t>●Finally, the system generates a </a:t>
            </a:r>
            <a:r>
              <a:rPr lang="en-US" b="1"/>
              <a:t>CE marking asset </a:t>
            </a:r>
            <a:r>
              <a:rPr lang="en-US"/>
              <a:t>which will be visible in the overview page.</a:t>
            </a:r>
            <a:br>
              <a:rPr lang="en-US"/>
            </a:br>
            <a:r>
              <a:rPr lang="en-US"/>
              <a:t> </a:t>
            </a:r>
            <a:endParaRPr/>
          </a:p>
          <a:p>
            <a:pPr marL="0" lvl="0" indent="0" algn="l" rtl="0">
              <a:lnSpc>
                <a:spcPct val="100000"/>
              </a:lnSpc>
              <a:spcBef>
                <a:spcPts val="0"/>
              </a:spcBef>
              <a:spcAft>
                <a:spcPts val="0"/>
              </a:spcAft>
              <a:buSzPts val="1200"/>
              <a:buFont typeface="Calibri"/>
              <a:buNone/>
            </a:pPr>
            <a:endParaRPr sz="1100"/>
          </a:p>
        </p:txBody>
      </p:sp>
      <p:sp>
        <p:nvSpPr>
          <p:cNvPr id="470" name="Google Shape;470;g3a30c46cacb_3_1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3a30c46cacb_3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g3a30c46cacb_3_1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b="1"/>
              <a:t>Step 7 — Audit Logging &amp; Real-Time (Event-Based) Monitoring</a:t>
            </a:r>
            <a:endParaRPr/>
          </a:p>
          <a:p>
            <a:pPr marL="457200" marR="0" lvl="0" indent="-228600" algn="l" rtl="0">
              <a:lnSpc>
                <a:spcPct val="100000"/>
              </a:lnSpc>
              <a:spcBef>
                <a:spcPts val="0"/>
              </a:spcBef>
              <a:spcAft>
                <a:spcPts val="0"/>
              </a:spcAft>
              <a:buSzPts val="1400"/>
              <a:buNone/>
            </a:pPr>
            <a:r>
              <a:rPr lang="en-US"/>
              <a:t>●Step 7. Monitoring &amp; Audit logging is not a linear step that comes next, it is rather an ongoing </a:t>
            </a:r>
            <a:r>
              <a:rPr lang="en-US" b="1"/>
              <a:t>event-based </a:t>
            </a:r>
            <a:r>
              <a:rPr lang="en-US"/>
              <a:t>activity: where we capture logs and changes as they occur, not on slow batch syncs.</a:t>
            </a:r>
            <a:endParaRPr/>
          </a:p>
          <a:p>
            <a:pPr marL="457200" marR="0" lvl="0" indent="-228600" algn="l" rtl="0">
              <a:lnSpc>
                <a:spcPct val="100000"/>
              </a:lnSpc>
              <a:spcBef>
                <a:spcPts val="0"/>
              </a:spcBef>
              <a:spcAft>
                <a:spcPts val="0"/>
              </a:spcAft>
              <a:buSzPts val="1400"/>
              <a:buNone/>
            </a:pPr>
            <a:r>
              <a:rPr lang="en-US"/>
              <a:t>●You’ll see a </a:t>
            </a:r>
            <a:r>
              <a:rPr lang="en-US" b="1"/>
              <a:t>log table</a:t>
            </a:r>
            <a:r>
              <a:rPr lang="en-US"/>
              <a:t> with </a:t>
            </a:r>
            <a:r>
              <a:rPr lang="en-US" b="1"/>
              <a:t>minor, moderate, and major</a:t>
            </a:r>
            <a:r>
              <a:rPr lang="en-US"/>
              <a:t> categories; </a:t>
            </a:r>
            <a:r>
              <a:rPr lang="en-US" b="1"/>
              <a:t>alerts</a:t>
            </a:r>
            <a:r>
              <a:rPr lang="en-US"/>
              <a:t> will fire for major events.</a:t>
            </a:r>
            <a:endParaRPr/>
          </a:p>
          <a:p>
            <a:pPr marL="457200" marR="0" lvl="0" indent="-228600" algn="l" rtl="0">
              <a:lnSpc>
                <a:spcPct val="100000"/>
              </a:lnSpc>
              <a:spcBef>
                <a:spcPts val="0"/>
              </a:spcBef>
              <a:spcAft>
                <a:spcPts val="0"/>
              </a:spcAft>
              <a:buSzPts val="1400"/>
              <a:buNone/>
            </a:pPr>
            <a:r>
              <a:rPr lang="en-US"/>
              <a:t>●If we detect a substantial change, we flag it and you may need to go back to re-confirm the assessment.</a:t>
            </a:r>
            <a:endParaRPr/>
          </a:p>
          <a:p>
            <a:pPr marL="457200" lvl="0" indent="-228600" algn="l" rtl="0">
              <a:lnSpc>
                <a:spcPct val="100000"/>
              </a:lnSpc>
              <a:spcBef>
                <a:spcPts val="0"/>
              </a:spcBef>
              <a:spcAft>
                <a:spcPts val="0"/>
              </a:spcAft>
              <a:buSzPts val="1400"/>
              <a:buNone/>
            </a:pPr>
            <a:r>
              <a:rPr lang="en-US"/>
              <a:t>●You’re obligated to maintain this </a:t>
            </a:r>
            <a:r>
              <a:rPr lang="en-US" b="1"/>
              <a:t>continuous monitoring and logging.</a:t>
            </a:r>
            <a:endParaRPr b="1"/>
          </a:p>
          <a:p>
            <a:pPr marL="457200" lvl="0" indent="-228600" algn="l" rtl="0">
              <a:lnSpc>
                <a:spcPct val="100000"/>
              </a:lnSpc>
              <a:spcBef>
                <a:spcPts val="0"/>
              </a:spcBef>
              <a:spcAft>
                <a:spcPts val="0"/>
              </a:spcAft>
              <a:buSzPts val="1400"/>
              <a:buNone/>
            </a:pPr>
            <a:endParaRPr b="1"/>
          </a:p>
          <a:p>
            <a:pPr marL="0" lvl="0" indent="0" algn="l" rtl="0">
              <a:lnSpc>
                <a:spcPct val="115000"/>
              </a:lnSpc>
              <a:spcBef>
                <a:spcPts val="0"/>
              </a:spcBef>
              <a:spcAft>
                <a:spcPts val="0"/>
              </a:spcAft>
              <a:buClr>
                <a:schemeClr val="dk1"/>
              </a:buClr>
              <a:buSzPts val="1100"/>
              <a:buFont typeface="Arial"/>
              <a:buNone/>
            </a:pPr>
            <a:r>
              <a:rPr lang="en-US"/>
              <a:t>Now I’ll play you the full product walkthrough — you’ll notice some overlap with what I’ve just explained, but you’ll also see additional details, UI elements, and features that add more context and make the whole flow even clearer.</a:t>
            </a:r>
            <a:endParaRPr/>
          </a:p>
          <a:p>
            <a:pPr marL="457200" lvl="0" indent="-228600" algn="l" rtl="0">
              <a:lnSpc>
                <a:spcPct val="100000"/>
              </a:lnSpc>
              <a:spcBef>
                <a:spcPts val="0"/>
              </a:spcBef>
              <a:spcAft>
                <a:spcPts val="0"/>
              </a:spcAft>
              <a:buSzPts val="1400"/>
              <a:buNone/>
            </a:pPr>
            <a:endParaRPr b="1"/>
          </a:p>
        </p:txBody>
      </p:sp>
      <p:sp>
        <p:nvSpPr>
          <p:cNvPr id="483" name="Google Shape;483;g3a30c46cacb_3_1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3a30c46cacb_3_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g3a30c46cacb_3_1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496" name="Google Shape;496;g3a30c46cacb_3_1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What happened</a:t>
            </a:r>
            <a:endParaRPr/>
          </a:p>
          <a:p>
            <a:pPr marL="457200" marR="0" lvl="0" indent="-228600" algn="l" rtl="0">
              <a:lnSpc>
                <a:spcPct val="100000"/>
              </a:lnSpc>
              <a:spcBef>
                <a:spcPts val="0"/>
              </a:spcBef>
              <a:spcAft>
                <a:spcPts val="0"/>
              </a:spcAft>
              <a:buSzPts val="1400"/>
              <a:buNone/>
            </a:pPr>
            <a:r>
              <a:rPr lang="en-US"/>
              <a:t>iBorderCtrl was a project funded by the European Commission and deployed in trials at border crossings in Greece, Hungary and Latvia</a:t>
            </a:r>
            <a:endParaRPr/>
          </a:p>
          <a:p>
            <a:pPr marL="457200" marR="0" lvl="0" indent="-228600" algn="l" rtl="0">
              <a:lnSpc>
                <a:spcPct val="100000"/>
              </a:lnSpc>
              <a:spcBef>
                <a:spcPts val="0"/>
              </a:spcBef>
              <a:spcAft>
                <a:spcPts val="0"/>
              </a:spcAft>
              <a:buSzPts val="1400"/>
              <a:buNone/>
            </a:pPr>
            <a:r>
              <a:rPr lang="en-US"/>
              <a:t>The system used facial-movement tracking and other biometric cues (for example micro-expressions) purportedly to assess whether a person was lying when answering questions at the border. </a:t>
            </a:r>
            <a:r>
              <a:rPr lang="en-US" u="sng">
                <a:solidFill>
                  <a:schemeClr val="hlink"/>
                </a:solidFill>
                <a:hlinkClick r:id="rId3"/>
              </a:rPr>
              <a:t>WIRED+1</a:t>
            </a:r>
            <a:endParaRPr/>
          </a:p>
          <a:p>
            <a:pPr marL="457200" marR="0" lvl="0" indent="-228600" algn="l" rtl="0">
              <a:lnSpc>
                <a:spcPct val="100000"/>
              </a:lnSpc>
              <a:spcBef>
                <a:spcPts val="0"/>
              </a:spcBef>
              <a:spcAft>
                <a:spcPts val="0"/>
              </a:spcAft>
              <a:buSzPts val="1400"/>
              <a:buNone/>
            </a:pPr>
            <a:r>
              <a:rPr lang="en-US"/>
              <a:t>Soon after deployment, serious concerns were raised: the company itself admitted the technology “may imply risks for fundamental human rights.” </a:t>
            </a:r>
            <a:r>
              <a:rPr lang="en-US" u="sng">
                <a:solidFill>
                  <a:schemeClr val="hlink"/>
                </a:solidFill>
                <a:hlinkClick r:id="rId3"/>
              </a:rPr>
              <a:t>WIRED</a:t>
            </a:r>
            <a:endParaRPr/>
          </a:p>
          <a:p>
            <a:pPr marL="457200" marR="0" lvl="0" indent="-228600" algn="l" rtl="0">
              <a:lnSpc>
                <a:spcPct val="100000"/>
              </a:lnSpc>
              <a:spcBef>
                <a:spcPts val="0"/>
              </a:spcBef>
              <a:spcAft>
                <a:spcPts val="0"/>
              </a:spcAft>
              <a:buSzPts val="1400"/>
              <a:buNone/>
            </a:pPr>
            <a:r>
              <a:rPr lang="en-US"/>
              <a:t>Ultimately the project was dissolved. The technology proved unreliable, and critics flagged it as an inappropriate use of AI for high-stakes decisions. </a:t>
            </a:r>
            <a:r>
              <a:rPr lang="en-US" u="sng">
                <a:solidFill>
                  <a:schemeClr val="hlink"/>
                </a:solidFill>
                <a:hlinkClick r:id="rId3"/>
              </a:rPr>
              <a:t>WIRED+1</a:t>
            </a:r>
            <a:endParaRPr/>
          </a:p>
          <a:p>
            <a:pPr marL="457200" marR="0" lvl="0" indent="-228600" algn="l" rtl="0">
              <a:lnSpc>
                <a:spcPct val="100000"/>
              </a:lnSpc>
              <a:spcBef>
                <a:spcPts val="0"/>
              </a:spcBef>
              <a:spcAft>
                <a:spcPts val="0"/>
              </a:spcAft>
              <a:buSzPts val="1400"/>
              <a:buNone/>
            </a:pPr>
            <a:r>
              <a:rPr lang="en-US" b="1"/>
              <a:t>Why it went wrong</a:t>
            </a:r>
            <a:endParaRPr/>
          </a:p>
          <a:p>
            <a:pPr marL="457200" marR="0" lvl="0" indent="-228600" algn="l" rtl="0">
              <a:lnSpc>
                <a:spcPct val="100000"/>
              </a:lnSpc>
              <a:spcBef>
                <a:spcPts val="0"/>
              </a:spcBef>
              <a:spcAft>
                <a:spcPts val="0"/>
              </a:spcAft>
              <a:buSzPts val="1400"/>
              <a:buNone/>
            </a:pPr>
            <a:r>
              <a:rPr lang="en-US" b="1"/>
              <a:t>High-stakes context</a:t>
            </a:r>
            <a:r>
              <a:rPr lang="en-US"/>
              <a:t>: Deploying an AI system that assesses truthfulness/arousal at border control implicates freedom of movement, human rights, discrimination risk, and power imbalance.</a:t>
            </a:r>
            <a:endParaRPr/>
          </a:p>
          <a:p>
            <a:pPr marL="457200" marR="0" lvl="0" indent="-228600" algn="l" rtl="0">
              <a:lnSpc>
                <a:spcPct val="100000"/>
              </a:lnSpc>
              <a:spcBef>
                <a:spcPts val="0"/>
              </a:spcBef>
              <a:spcAft>
                <a:spcPts val="0"/>
              </a:spcAft>
              <a:buSzPts val="1400"/>
              <a:buNone/>
            </a:pPr>
            <a:r>
              <a:rPr lang="en-US" b="1"/>
              <a:t>Unreliable methodology</a:t>
            </a:r>
            <a:r>
              <a:rPr lang="en-US"/>
              <a:t>: Lie detection via micro-expressions or biometric cues is widely disputed in the scientific community. Using it without robust validation is risky.</a:t>
            </a:r>
            <a:endParaRPr/>
          </a:p>
          <a:p>
            <a:pPr marL="457200" marR="0" lvl="0" indent="-228600" algn="l" rtl="0">
              <a:lnSpc>
                <a:spcPct val="100000"/>
              </a:lnSpc>
              <a:spcBef>
                <a:spcPts val="0"/>
              </a:spcBef>
              <a:spcAft>
                <a:spcPts val="0"/>
              </a:spcAft>
              <a:buSzPts val="1400"/>
              <a:buNone/>
            </a:pPr>
            <a:r>
              <a:rPr lang="en-US" b="1"/>
              <a:t>Transparency &amp; oversight issues</a:t>
            </a:r>
            <a:r>
              <a:rPr lang="en-US"/>
              <a:t>: Individuals subject to the system likely had limited ability to challenge or understand decisions.</a:t>
            </a:r>
            <a:endParaRPr/>
          </a:p>
          <a:p>
            <a:pPr marL="457200" marR="0" lvl="0" indent="-228600" algn="l" rtl="0">
              <a:lnSpc>
                <a:spcPct val="100000"/>
              </a:lnSpc>
              <a:spcBef>
                <a:spcPts val="0"/>
              </a:spcBef>
              <a:spcAft>
                <a:spcPts val="0"/>
              </a:spcAft>
              <a:buSzPts val="1400"/>
              <a:buNone/>
            </a:pPr>
            <a:r>
              <a:rPr lang="en-US" b="1"/>
              <a:t>Regulatory &amp; ethical gaps</a:t>
            </a:r>
            <a:r>
              <a:rPr lang="en-US"/>
              <a:t>: This use case clearly triggers what the forthcoming EU AI Act would consider a “high-risk” or even “unacceptable risk” system (remote biometric identification, profiling). The trial illustrates the need for governance from the regulatory side.</a:t>
            </a:r>
            <a:endParaRPr/>
          </a:p>
          <a:p>
            <a:pPr marL="457200" marR="0" lvl="0" indent="-228600" algn="l" rtl="0">
              <a:lnSpc>
                <a:spcPct val="100000"/>
              </a:lnSpc>
              <a:spcBef>
                <a:spcPts val="0"/>
              </a:spcBef>
              <a:spcAft>
                <a:spcPts val="0"/>
              </a:spcAft>
              <a:buSzPts val="1400"/>
              <a:buNone/>
            </a:pPr>
            <a:r>
              <a:rPr lang="en-US" b="1"/>
              <a:t>Lessons and relevance under the EU AI Act</a:t>
            </a:r>
            <a:endParaRPr/>
          </a:p>
          <a:p>
            <a:pPr marL="457200" marR="0" lvl="0" indent="-228600" algn="l" rtl="0">
              <a:lnSpc>
                <a:spcPct val="100000"/>
              </a:lnSpc>
              <a:spcBef>
                <a:spcPts val="0"/>
              </a:spcBef>
              <a:spcAft>
                <a:spcPts val="0"/>
              </a:spcAft>
              <a:buSzPts val="1400"/>
              <a:buNone/>
            </a:pPr>
            <a:r>
              <a:rPr lang="en-US"/>
              <a:t>This case underscores why the EU’s risk-based categorisation (unacceptable risk / high risk) is necessary: Some uses of AI simply should not be deployed without stringent safeguards or may be prohibited.</a:t>
            </a:r>
            <a:endParaRPr/>
          </a:p>
          <a:p>
            <a:pPr marL="457200" marR="0" lvl="0" indent="-228600" algn="l" rtl="0">
              <a:lnSpc>
                <a:spcPct val="100000"/>
              </a:lnSpc>
              <a:spcBef>
                <a:spcPts val="0"/>
              </a:spcBef>
              <a:spcAft>
                <a:spcPts val="0"/>
              </a:spcAft>
              <a:buSzPts val="1400"/>
              <a:buNone/>
            </a:pPr>
            <a:r>
              <a:rPr lang="en-US"/>
              <a:t>It shows that companies deploying AI in sensitive areas (border control, biometric identification, movement of persons) must maintain rigorous evidence, transparency, human oversight and robust documentation.</a:t>
            </a:r>
            <a:endParaRPr/>
          </a:p>
          <a:p>
            <a:pPr marL="457200" marR="0" lvl="0" indent="-228600" algn="l" rtl="0">
              <a:lnSpc>
                <a:spcPct val="100000"/>
              </a:lnSpc>
              <a:spcBef>
                <a:spcPts val="0"/>
              </a:spcBef>
              <a:spcAft>
                <a:spcPts val="0"/>
              </a:spcAft>
              <a:buSzPts val="1400"/>
              <a:buNone/>
            </a:pPr>
            <a:r>
              <a:rPr lang="en-US"/>
              <a:t>For compliance, one must recognise that:</a:t>
            </a:r>
            <a:endParaRPr/>
          </a:p>
          <a:p>
            <a:pPr marL="914400" lvl="1" indent="-228600" algn="l" rtl="0">
              <a:lnSpc>
                <a:spcPct val="100000"/>
              </a:lnSpc>
              <a:spcBef>
                <a:spcPts val="0"/>
              </a:spcBef>
              <a:spcAft>
                <a:spcPts val="0"/>
              </a:spcAft>
              <a:buSzPts val="1400"/>
              <a:buNone/>
            </a:pPr>
            <a:r>
              <a:rPr lang="en-US"/>
              <a:t>Prior to deployment of certain AI systems, </a:t>
            </a:r>
            <a:r>
              <a:rPr lang="en-US" b="1"/>
              <a:t>fundamental rights impact assessments</a:t>
            </a:r>
            <a:r>
              <a:rPr lang="en-US"/>
              <a:t> are needed.</a:t>
            </a:r>
            <a:endParaRPr/>
          </a:p>
          <a:p>
            <a:pPr marL="914400" lvl="1" indent="-228600" algn="l" rtl="0">
              <a:lnSpc>
                <a:spcPct val="100000"/>
              </a:lnSpc>
              <a:spcBef>
                <a:spcPts val="0"/>
              </a:spcBef>
              <a:spcAft>
                <a:spcPts val="0"/>
              </a:spcAft>
              <a:buSzPts val="1400"/>
              <a:buNone/>
            </a:pPr>
            <a:r>
              <a:rPr lang="en-US"/>
              <a:t>Transparency (i.e., explaining what the system does and how) and human oversight (a human in the loop) are critical.</a:t>
            </a:r>
            <a:endParaRPr/>
          </a:p>
          <a:p>
            <a:pPr marL="914400" lvl="1" indent="-228600" algn="l" rtl="0">
              <a:lnSpc>
                <a:spcPct val="100000"/>
              </a:lnSpc>
              <a:spcBef>
                <a:spcPts val="0"/>
              </a:spcBef>
              <a:spcAft>
                <a:spcPts val="0"/>
              </a:spcAft>
              <a:buSzPts val="1400"/>
              <a:buNone/>
            </a:pPr>
            <a:r>
              <a:rPr lang="en-US"/>
              <a:t>Data governance, accuracy, robustness, fairness and security should be embedded from the design phase.</a:t>
            </a:r>
            <a:endParaRPr/>
          </a:p>
          <a:p>
            <a:pPr marL="457200" marR="0" lvl="0" indent="-228600" algn="l" rtl="0">
              <a:lnSpc>
                <a:spcPct val="100000"/>
              </a:lnSpc>
              <a:spcBef>
                <a:spcPts val="0"/>
              </a:spcBef>
              <a:spcAft>
                <a:spcPts val="0"/>
              </a:spcAft>
              <a:buSzPts val="1400"/>
              <a:buNone/>
            </a:pPr>
            <a:r>
              <a:rPr lang="en-US"/>
              <a:t>It also signals that weak governance or experimental deployments in absence of full oversight can damage reputation, lead to public backlash, and increase regulatory scrutiny.</a:t>
            </a:r>
            <a:endParaRPr/>
          </a:p>
          <a:p>
            <a:pPr marL="0" lvl="0" indent="0" algn="l" rtl="0">
              <a:lnSpc>
                <a:spcPct val="100000"/>
              </a:lnSpc>
              <a:spcBef>
                <a:spcPts val="0"/>
              </a:spcBef>
              <a:spcAft>
                <a:spcPts val="0"/>
              </a:spcAft>
              <a:buClr>
                <a:schemeClr val="dk1"/>
              </a:buClr>
              <a:buSzPts val="1200"/>
              <a:buFont typeface="Calibri"/>
              <a:buNone/>
            </a:pPr>
            <a:endParaRPr/>
          </a:p>
        </p:txBody>
      </p:sp>
      <p:sp>
        <p:nvSpPr>
          <p:cNvPr id="506" name="Google Shape;506;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a7690b20c2_0_8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3" name="Google Shape;543;g3a7690b20c2_0_8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544" name="Google Shape;544;g3a7690b20c2_0_8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p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70" name="Google Shape;670;p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24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2 Presentation title  1 1">
  <p:cSld name="02 Presentation title  1 1">
    <p:bg>
      <p:bgPr>
        <a:blipFill>
          <a:blip r:embed="rId2">
            <a:alphaModFix/>
          </a:blip>
          <a:stretch>
            <a:fillRect/>
          </a:stretch>
        </a:blipFill>
        <a:effectLst/>
      </p:bgPr>
    </p:bg>
    <p:spTree>
      <p:nvGrpSpPr>
        <p:cNvPr id="1"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2" name="Google Shape;62;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1"/>
          <p:cNvSpPr>
            <a:spLocks noGrp="1"/>
          </p:cNvSpPr>
          <p:nvPr>
            <p:ph type="pic" idx="2"/>
          </p:nvPr>
        </p:nvSpPr>
        <p:spPr>
          <a:xfrm>
            <a:off x="5183188" y="987425"/>
            <a:ext cx="6172200" cy="4873625"/>
          </a:xfrm>
          <a:prstGeom prst="rect">
            <a:avLst/>
          </a:prstGeom>
          <a:noFill/>
          <a:ln>
            <a:noFill/>
          </a:ln>
        </p:spPr>
      </p:sp>
      <p:sp>
        <p:nvSpPr>
          <p:cNvPr id="69" name="Google Shape;69;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hyperlink" Target="http://drive.google.com/file/d/1N5UGsAyY2-ngHusKdEHC6XNP9OpsjiL9/view" TargetMode="Externa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png"/><Relationship Id="rId7"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ctrTitle" idx="4294967295"/>
          </p:nvPr>
        </p:nvSpPr>
        <p:spPr>
          <a:xfrm>
            <a:off x="781746" y="2287800"/>
            <a:ext cx="10145333" cy="11412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3167"/>
              <a:buFont typeface="Sora"/>
              <a:buNone/>
            </a:pPr>
            <a:r>
              <a:rPr lang="en-US" sz="5400" b="1" i="0" u="none" strike="noStrike" cap="none" dirty="0" err="1">
                <a:solidFill>
                  <a:schemeClr val="lt1"/>
                </a:solidFill>
                <a:latin typeface="Sora"/>
                <a:ea typeface="Sora"/>
                <a:cs typeface="Sora"/>
                <a:sym typeface="Sora"/>
              </a:rPr>
              <a:t>Pripravljenost</a:t>
            </a:r>
            <a:r>
              <a:rPr lang="en-US" sz="5400" b="1" i="0" u="none" strike="noStrike" cap="none" dirty="0">
                <a:solidFill>
                  <a:schemeClr val="lt1"/>
                </a:solidFill>
                <a:latin typeface="Sora"/>
                <a:ea typeface="Sora"/>
                <a:cs typeface="Sora"/>
                <a:sym typeface="Sora"/>
              </a:rPr>
              <a:t> </a:t>
            </a:r>
            <a:r>
              <a:rPr lang="en-US" sz="5400" b="1" i="0" u="none" strike="noStrike" cap="none" dirty="0" err="1">
                <a:solidFill>
                  <a:schemeClr val="lt1"/>
                </a:solidFill>
                <a:latin typeface="Sora"/>
                <a:ea typeface="Sora"/>
                <a:cs typeface="Sora"/>
                <a:sym typeface="Sora"/>
              </a:rPr>
              <a:t>na</a:t>
            </a:r>
            <a:r>
              <a:rPr lang="en-US" sz="5400" b="1" i="0" u="none" strike="noStrike" cap="none" dirty="0">
                <a:solidFill>
                  <a:schemeClr val="lt1"/>
                </a:solidFill>
                <a:latin typeface="Sora"/>
                <a:ea typeface="Sora"/>
                <a:cs typeface="Sora"/>
                <a:sym typeface="Sora"/>
              </a:rPr>
              <a:t> Zakon EU o </a:t>
            </a:r>
            <a:r>
              <a:rPr lang="en-US" sz="5400" b="1" i="0" u="none" strike="noStrike" cap="none" dirty="0" err="1">
                <a:solidFill>
                  <a:schemeClr val="lt1"/>
                </a:solidFill>
                <a:latin typeface="Sora"/>
                <a:ea typeface="Sora"/>
                <a:cs typeface="Sora"/>
                <a:sym typeface="Sora"/>
              </a:rPr>
              <a:t>umetni</a:t>
            </a:r>
            <a:r>
              <a:rPr lang="en-US" sz="5400" b="1" i="0" u="none" strike="noStrike" cap="none" dirty="0">
                <a:solidFill>
                  <a:schemeClr val="lt1"/>
                </a:solidFill>
                <a:latin typeface="Sora"/>
                <a:ea typeface="Sora"/>
                <a:cs typeface="Sora"/>
                <a:sym typeface="Sora"/>
              </a:rPr>
              <a:t> </a:t>
            </a:r>
            <a:r>
              <a:rPr lang="en-US" sz="5400" b="1" i="0" u="none" strike="noStrike" cap="none" dirty="0" err="1">
                <a:solidFill>
                  <a:schemeClr val="lt1"/>
                </a:solidFill>
                <a:latin typeface="Sora"/>
                <a:ea typeface="Sora"/>
                <a:cs typeface="Sora"/>
                <a:sym typeface="Sora"/>
              </a:rPr>
              <a:t>inteligenci</a:t>
            </a:r>
            <a:r>
              <a:rPr lang="en-US" sz="5400" b="1" i="0" u="none" strike="noStrike" cap="none" dirty="0">
                <a:solidFill>
                  <a:schemeClr val="lt1"/>
                </a:solidFill>
                <a:latin typeface="Sora"/>
                <a:ea typeface="Sora"/>
                <a:cs typeface="Sora"/>
                <a:sym typeface="Sora"/>
              </a:rPr>
              <a:t>:    </a:t>
            </a:r>
            <a:br>
              <a:rPr lang="sl-SI" sz="5400" b="1" i="0" u="none" strike="noStrike" cap="none" dirty="0">
                <a:solidFill>
                  <a:schemeClr val="lt1"/>
                </a:solidFill>
                <a:latin typeface="Sora"/>
                <a:ea typeface="Sora"/>
                <a:cs typeface="Sora"/>
                <a:sym typeface="Sora"/>
              </a:rPr>
            </a:br>
            <a:r>
              <a:rPr lang="en-US" sz="5400" b="1" i="0" u="none" strike="noStrike" cap="none" dirty="0">
                <a:solidFill>
                  <a:schemeClr val="lt1"/>
                </a:solidFill>
                <a:latin typeface="Sora"/>
                <a:ea typeface="Sora"/>
                <a:cs typeface="Sora"/>
                <a:sym typeface="Sora"/>
              </a:rPr>
              <a:t>Kaj to </a:t>
            </a:r>
            <a:r>
              <a:rPr lang="en-US" sz="5400" b="1" i="0" u="none" strike="noStrike" cap="none" dirty="0" err="1">
                <a:solidFill>
                  <a:schemeClr val="lt1"/>
                </a:solidFill>
                <a:latin typeface="Sora"/>
                <a:ea typeface="Sora"/>
                <a:cs typeface="Sora"/>
                <a:sym typeface="Sora"/>
              </a:rPr>
              <a:t>pomeni</a:t>
            </a:r>
            <a:r>
              <a:rPr lang="en-US" sz="5400" b="1" i="0" u="none" strike="noStrike" cap="none" dirty="0">
                <a:solidFill>
                  <a:schemeClr val="lt1"/>
                </a:solidFill>
                <a:latin typeface="Sora"/>
                <a:ea typeface="Sora"/>
                <a:cs typeface="Sora"/>
                <a:sym typeface="Sora"/>
              </a:rPr>
              <a:t> za </a:t>
            </a:r>
            <a:r>
              <a:rPr lang="en-US" sz="5400" b="1" i="0" u="none" strike="noStrike" cap="none" dirty="0" err="1">
                <a:solidFill>
                  <a:schemeClr val="lt1"/>
                </a:solidFill>
                <a:latin typeface="Sora"/>
                <a:ea typeface="Sora"/>
                <a:cs typeface="Sora"/>
                <a:sym typeface="Sora"/>
              </a:rPr>
              <a:t>vaše</a:t>
            </a:r>
            <a:r>
              <a:rPr lang="en-US" sz="5400" b="1" i="0" u="none" strike="noStrike" cap="none" dirty="0">
                <a:solidFill>
                  <a:schemeClr val="lt1"/>
                </a:solidFill>
                <a:latin typeface="Sora"/>
                <a:ea typeface="Sora"/>
                <a:cs typeface="Sora"/>
                <a:sym typeface="Sora"/>
              </a:rPr>
              <a:t> </a:t>
            </a:r>
            <a:r>
              <a:rPr lang="en-US" sz="5400" b="1" i="0" u="none" strike="noStrike" cap="none" dirty="0" err="1">
                <a:solidFill>
                  <a:schemeClr val="lt1"/>
                </a:solidFill>
                <a:latin typeface="Sora"/>
                <a:ea typeface="Sora"/>
                <a:cs typeface="Sora"/>
                <a:sym typeface="Sora"/>
              </a:rPr>
              <a:t>podjetje</a:t>
            </a:r>
            <a:endParaRPr sz="4400" b="0" i="0" u="none" strike="noStrike" cap="none" dirty="0">
              <a:solidFill>
                <a:schemeClr val="dk1"/>
              </a:solidFill>
              <a:latin typeface="Calibri"/>
              <a:ea typeface="Calibri"/>
              <a:cs typeface="Calibri"/>
              <a:sym typeface="Calibri"/>
            </a:endParaRPr>
          </a:p>
        </p:txBody>
      </p:sp>
      <p:cxnSp>
        <p:nvCxnSpPr>
          <p:cNvPr id="91" name="Google Shape;91;p14"/>
          <p:cNvCxnSpPr/>
          <p:nvPr/>
        </p:nvCxnSpPr>
        <p:spPr>
          <a:xfrm>
            <a:off x="576150" y="6218000"/>
            <a:ext cx="11344500" cy="0"/>
          </a:xfrm>
          <a:prstGeom prst="straightConnector1">
            <a:avLst/>
          </a:prstGeom>
          <a:noFill/>
          <a:ln w="9525" cap="flat" cmpd="sng">
            <a:solidFill>
              <a:srgbClr val="9088A4"/>
            </a:solidFill>
            <a:prstDash val="solid"/>
            <a:round/>
            <a:headEnd type="none" w="sm" len="sm"/>
            <a:tailEnd type="none" w="sm" len="sm"/>
          </a:ln>
        </p:spPr>
      </p:cxnSp>
      <p:sp>
        <p:nvSpPr>
          <p:cNvPr id="92" name="Google Shape;92;p14"/>
          <p:cNvSpPr txBox="1">
            <a:spLocks noGrp="1"/>
          </p:cNvSpPr>
          <p:nvPr>
            <p:ph type="subTitle" idx="4294967295"/>
          </p:nvPr>
        </p:nvSpPr>
        <p:spPr>
          <a:xfrm>
            <a:off x="9229650" y="6376954"/>
            <a:ext cx="26910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1" i="0" u="none" strike="noStrike" cap="none">
              <a:solidFill>
                <a:srgbClr val="55E6C1"/>
              </a:solidFill>
              <a:latin typeface="Titillium Web"/>
              <a:ea typeface="Titillium Web"/>
              <a:cs typeface="Titillium Web"/>
              <a:sym typeface="Titillium Web"/>
            </a:endParaRPr>
          </a:p>
        </p:txBody>
      </p:sp>
      <p:pic>
        <p:nvPicPr>
          <p:cNvPr id="93" name="Google Shape;93;p14" title="a compli ai.png"/>
          <p:cNvPicPr preferRelativeResize="0"/>
          <p:nvPr/>
        </p:nvPicPr>
        <p:blipFill rotWithShape="1">
          <a:blip r:embed="rId3">
            <a:alphaModFix/>
          </a:blip>
          <a:srcRect/>
          <a:stretch/>
        </p:blipFill>
        <p:spPr>
          <a:xfrm>
            <a:off x="9363724" y="411399"/>
            <a:ext cx="2556926" cy="898025"/>
          </a:xfrm>
          <a:prstGeom prst="rect">
            <a:avLst/>
          </a:prstGeom>
          <a:noFill/>
          <a:ln>
            <a:noFill/>
          </a:ln>
        </p:spPr>
      </p:pic>
      <p:sp>
        <p:nvSpPr>
          <p:cNvPr id="94" name="Google Shape;94;p14"/>
          <p:cNvSpPr txBox="1"/>
          <p:nvPr/>
        </p:nvSpPr>
        <p:spPr>
          <a:xfrm>
            <a:off x="781747" y="4858718"/>
            <a:ext cx="5466653"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55E6C1"/>
                </a:solidFill>
                <a:latin typeface="Sora"/>
                <a:ea typeface="Sora"/>
                <a:cs typeface="Sora"/>
                <a:sym typeface="Sora"/>
              </a:rPr>
              <a:t>Krepitev zaupanja strank s skladnostjo pri umetni inteligenci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55E6C1"/>
              </a:solidFill>
              <a:latin typeface="Sora"/>
              <a:ea typeface="Sora"/>
              <a:cs typeface="Sora"/>
              <a:sym typeface="Sora"/>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55E6C1"/>
                </a:solidFill>
                <a:latin typeface="Sora"/>
                <a:ea typeface="Sora"/>
                <a:cs typeface="Sora"/>
                <a:sym typeface="Sora"/>
              </a:rPr>
              <a:t>13. november 2025</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cxnSp>
        <p:nvCxnSpPr>
          <p:cNvPr id="100" name="Google Shape;100;p15"/>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101" name="Google Shape;101;p15"/>
          <p:cNvSpPr txBox="1">
            <a:spLocks noGrp="1"/>
          </p:cNvSpPr>
          <p:nvPr>
            <p:ph type="subTitle" idx="4294967295"/>
          </p:nvPr>
        </p:nvSpPr>
        <p:spPr>
          <a:xfrm>
            <a:off x="8985300" y="6376950"/>
            <a:ext cx="26610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102" name="Google Shape;102;p15" title="a compli ai.png"/>
          <p:cNvPicPr preferRelativeResize="0"/>
          <p:nvPr/>
        </p:nvPicPr>
        <p:blipFill rotWithShape="1">
          <a:blip r:embed="rId3">
            <a:alphaModFix/>
          </a:blip>
          <a:srcRect/>
          <a:stretch/>
        </p:blipFill>
        <p:spPr>
          <a:xfrm>
            <a:off x="457200" y="6300425"/>
            <a:ext cx="1163448" cy="412850"/>
          </a:xfrm>
          <a:prstGeom prst="rect">
            <a:avLst/>
          </a:prstGeom>
          <a:noFill/>
          <a:ln>
            <a:noFill/>
          </a:ln>
        </p:spPr>
      </p:pic>
      <p:sp>
        <p:nvSpPr>
          <p:cNvPr id="103" name="Google Shape;103;p15"/>
          <p:cNvSpPr txBox="1"/>
          <p:nvPr/>
        </p:nvSpPr>
        <p:spPr>
          <a:xfrm>
            <a:off x="457200" y="457200"/>
            <a:ext cx="11189400" cy="4974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2500"/>
              <a:buFont typeface="Arial"/>
              <a:buNone/>
            </a:pPr>
            <a:r>
              <a:rPr lang="en-US" sz="2500" b="0" i="0" u="none" strike="noStrike" cap="none">
                <a:solidFill>
                  <a:srgbClr val="55E6C1"/>
                </a:solidFill>
                <a:latin typeface="Sora SemiBold"/>
                <a:ea typeface="Sora SemiBold"/>
                <a:cs typeface="Sora SemiBold"/>
                <a:sym typeface="Sora SemiBold"/>
              </a:rPr>
              <a:t>Webinar: </a:t>
            </a:r>
            <a:r>
              <a:rPr lang="en-US" sz="2500" b="0" i="0" u="none" strike="noStrike" cap="none">
                <a:solidFill>
                  <a:schemeClr val="lt1"/>
                </a:solidFill>
                <a:latin typeface="Sora SemiBold"/>
                <a:ea typeface="Sora SemiBold"/>
                <a:cs typeface="Sora SemiBold"/>
                <a:sym typeface="Sora SemiBold"/>
              </a:rPr>
              <a:t>Dnevni red</a:t>
            </a:r>
            <a:endParaRPr sz="2500" b="0" i="0" u="none" strike="noStrike" cap="none">
              <a:solidFill>
                <a:srgbClr val="FFFFFF"/>
              </a:solidFill>
              <a:latin typeface="Sora SemiBold"/>
              <a:ea typeface="Sora SemiBold"/>
              <a:cs typeface="Sora SemiBold"/>
              <a:sym typeface="Sora SemiBold"/>
            </a:endParaRPr>
          </a:p>
        </p:txBody>
      </p:sp>
      <p:sp>
        <p:nvSpPr>
          <p:cNvPr id="104" name="Google Shape;104;p15"/>
          <p:cNvSpPr txBox="1"/>
          <p:nvPr/>
        </p:nvSpPr>
        <p:spPr>
          <a:xfrm>
            <a:off x="457200" y="1166225"/>
            <a:ext cx="11189400" cy="25728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50000"/>
              </a:lnSpc>
              <a:spcBef>
                <a:spcPts val="600"/>
              </a:spcBef>
              <a:spcAft>
                <a:spcPts val="0"/>
              </a:spcAft>
              <a:buClr>
                <a:schemeClr val="lt1"/>
              </a:buClr>
              <a:buSzPts val="2000"/>
              <a:buFont typeface="Arial"/>
              <a:buChar char="•"/>
            </a:pPr>
            <a:r>
              <a:rPr lang="en-US" sz="2000" b="0" i="0" u="none" strike="noStrike" cap="none">
                <a:solidFill>
                  <a:srgbClr val="FFFFFF"/>
                </a:solidFill>
                <a:latin typeface="Titillium Web"/>
                <a:ea typeface="Titillium Web"/>
                <a:cs typeface="Titillium Web"/>
                <a:sym typeface="Titillium Web"/>
              </a:rPr>
              <a:t>Evropska unija – Zakon o umetni inteligenci</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600"/>
              </a:spcBef>
              <a:spcAft>
                <a:spcPts val="0"/>
              </a:spcAft>
              <a:buClr>
                <a:schemeClr val="lt1"/>
              </a:buClr>
              <a:buSzPts val="2000"/>
              <a:buFont typeface="Arial"/>
              <a:buChar char="•"/>
            </a:pPr>
            <a:r>
              <a:rPr lang="en-US" sz="2000" b="0" i="0" u="none" strike="noStrike" cap="none">
                <a:solidFill>
                  <a:srgbClr val="FFFFFF"/>
                </a:solidFill>
                <a:latin typeface="Titillium Web"/>
                <a:ea typeface="Titillium Web"/>
                <a:cs typeface="Titillium Web"/>
                <a:sym typeface="Titillium Web"/>
              </a:rPr>
              <a:t>Ali mora vaše podjetje zagotoviti skladnost?</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600"/>
              </a:spcBef>
              <a:spcAft>
                <a:spcPts val="0"/>
              </a:spcAft>
              <a:buClr>
                <a:schemeClr val="lt1"/>
              </a:buClr>
              <a:buSzPts val="2000"/>
              <a:buFont typeface="Arial"/>
              <a:buChar char="•"/>
            </a:pPr>
            <a:r>
              <a:rPr lang="en-US" sz="2000" b="0" i="0" u="none" strike="noStrike" cap="none">
                <a:solidFill>
                  <a:srgbClr val="FFFFFF"/>
                </a:solidFill>
                <a:latin typeface="Titillium Web"/>
                <a:ea typeface="Titillium Web"/>
                <a:cs typeface="Titillium Web"/>
                <a:sym typeface="Titillium Web"/>
              </a:rPr>
              <a:t>Naš pristop k skladnosti z Zakonom EU o umetni inteligenci, ki ga podpira CompliAI</a:t>
            </a:r>
            <a:endParaRPr sz="1400" b="0" i="0" u="none" strike="noStrike" cap="none">
              <a:solidFill>
                <a:srgbClr val="000000"/>
              </a:solidFill>
              <a:latin typeface="Arial"/>
              <a:ea typeface="Arial"/>
              <a:cs typeface="Arial"/>
              <a:sym typeface="Arial"/>
            </a:endParaRPr>
          </a:p>
          <a:p>
            <a:pPr marL="285750" marR="0" lvl="0" indent="-285750" algn="l" rtl="0">
              <a:lnSpc>
                <a:spcPct val="150000"/>
              </a:lnSpc>
              <a:spcBef>
                <a:spcPts val="600"/>
              </a:spcBef>
              <a:spcAft>
                <a:spcPts val="0"/>
              </a:spcAft>
              <a:buClr>
                <a:schemeClr val="lt1"/>
              </a:buClr>
              <a:buSzPts val="2000"/>
              <a:buFont typeface="Arial"/>
              <a:buChar char="•"/>
            </a:pPr>
            <a:r>
              <a:rPr lang="en-US" sz="2000" b="0" i="0" u="none" strike="noStrike" cap="none">
                <a:solidFill>
                  <a:srgbClr val="FFFFFF"/>
                </a:solidFill>
                <a:latin typeface="Titillium Web"/>
                <a:ea typeface="Titillium Web"/>
                <a:cs typeface="Titillium Web"/>
                <a:sym typeface="Titillium Web"/>
              </a:rPr>
              <a:t>Začetni svetovalni okvir – organizacijam omogoča razvoj upravljanja sprememb</a:t>
            </a:r>
            <a:endParaRPr sz="1400" b="0" i="0" u="none" strike="noStrike" cap="none">
              <a:solidFill>
                <a:srgbClr val="000000"/>
              </a:solidFill>
              <a:latin typeface="Arial"/>
              <a:ea typeface="Arial"/>
              <a:cs typeface="Arial"/>
              <a:sym typeface="Arial"/>
            </a:endParaRPr>
          </a:p>
          <a:p>
            <a:pPr marL="342900" marR="0" lvl="0" indent="-342900" algn="l" rtl="0">
              <a:lnSpc>
                <a:spcPct val="150000"/>
              </a:lnSpc>
              <a:spcBef>
                <a:spcPts val="600"/>
              </a:spcBef>
              <a:spcAft>
                <a:spcPts val="0"/>
              </a:spcAft>
              <a:buClr>
                <a:schemeClr val="lt1"/>
              </a:buClr>
              <a:buSzPts val="2000"/>
              <a:buFont typeface="Arial"/>
              <a:buChar char="•"/>
            </a:pPr>
            <a:r>
              <a:rPr lang="en-US" sz="2000" b="0" i="0" u="none" strike="noStrike" cap="none">
                <a:solidFill>
                  <a:srgbClr val="FFFFFF"/>
                </a:solidFill>
                <a:latin typeface="Titillium Web"/>
                <a:ea typeface="Titillium Web"/>
                <a:cs typeface="Titillium Web"/>
                <a:sym typeface="Titillium Web"/>
              </a:rPr>
              <a:t>Pregled poenostavljene skladnosti s CompliAI</a:t>
            </a:r>
            <a:endParaRPr sz="2000" b="0" i="0" u="none" strike="noStrike" cap="none">
              <a:solidFill>
                <a:srgbClr val="FFFFFF"/>
              </a:solidFill>
              <a:latin typeface="Titillium Web"/>
              <a:ea typeface="Titillium Web"/>
              <a:cs typeface="Titillium Web"/>
              <a:sym typeface="Titillium Web"/>
            </a:endParaRPr>
          </a:p>
          <a:p>
            <a:pPr marL="342900" marR="0" lvl="0" indent="-342900" algn="l" rtl="0">
              <a:lnSpc>
                <a:spcPct val="150000"/>
              </a:lnSpc>
              <a:spcBef>
                <a:spcPts val="600"/>
              </a:spcBef>
              <a:spcAft>
                <a:spcPts val="0"/>
              </a:spcAft>
              <a:buClr>
                <a:schemeClr val="lt1"/>
              </a:buClr>
              <a:buSzPts val="2000"/>
              <a:buFont typeface="Arial"/>
              <a:buChar char="•"/>
            </a:pPr>
            <a:r>
              <a:rPr lang="en-US" sz="2000" b="0" i="0" u="none" strike="noStrike" cap="none">
                <a:solidFill>
                  <a:srgbClr val="FFFFFF"/>
                </a:solidFill>
                <a:latin typeface="Titillium Web"/>
                <a:ea typeface="Titillium Web"/>
                <a:cs typeface="Titillium Web"/>
                <a:sym typeface="Titillium Web"/>
              </a:rPr>
              <a:t>Vprašanja</a:t>
            </a:r>
            <a:endParaRPr sz="1400" b="0" i="0" u="none" strike="noStrike" cap="none">
              <a:solidFill>
                <a:srgbClr val="000000"/>
              </a:solidFill>
              <a:latin typeface="Arial"/>
              <a:ea typeface="Arial"/>
              <a:cs typeface="Arial"/>
              <a:sym typeface="Arial"/>
            </a:endParaRPr>
          </a:p>
          <a:p>
            <a:pPr marL="285750" marR="0" lvl="0" indent="-158750" algn="l" rtl="0">
              <a:lnSpc>
                <a:spcPct val="150000"/>
              </a:lnSpc>
              <a:spcBef>
                <a:spcPts val="600"/>
              </a:spcBef>
              <a:spcAft>
                <a:spcPts val="0"/>
              </a:spcAft>
              <a:buClr>
                <a:schemeClr val="lt1"/>
              </a:buClr>
              <a:buSzPts val="2000"/>
              <a:buFont typeface="Arial"/>
              <a:buNone/>
            </a:pPr>
            <a:endParaRPr sz="2000" b="0" i="0" u="none" strike="noStrike" cap="none">
              <a:solidFill>
                <a:srgbClr val="FFFFFF"/>
              </a:solidFill>
              <a:latin typeface="Titillium Web"/>
              <a:ea typeface="Titillium Web"/>
              <a:cs typeface="Titillium Web"/>
              <a:sym typeface="Titillium Web"/>
            </a:endParaRPr>
          </a:p>
          <a:p>
            <a:pPr marL="285750" marR="0" lvl="0" indent="-158750" algn="l" rtl="0">
              <a:lnSpc>
                <a:spcPct val="90000"/>
              </a:lnSpc>
              <a:spcBef>
                <a:spcPts val="0"/>
              </a:spcBef>
              <a:spcAft>
                <a:spcPts val="0"/>
              </a:spcAft>
              <a:buClr>
                <a:schemeClr val="lt1"/>
              </a:buClr>
              <a:buSzPts val="2000"/>
              <a:buFont typeface="Arial"/>
              <a:buNone/>
            </a:pPr>
            <a:endParaRPr sz="2000" b="0" i="0" u="none" strike="noStrike" cap="none">
              <a:solidFill>
                <a:srgbClr val="FFFFFF"/>
              </a:solidFill>
              <a:latin typeface="Titillium Web"/>
              <a:ea typeface="Titillium Web"/>
              <a:cs typeface="Titillium Web"/>
              <a:sym typeface="Titillium Web"/>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17" title="Blend Group 6.png"/>
          <p:cNvPicPr preferRelativeResize="0"/>
          <p:nvPr/>
        </p:nvPicPr>
        <p:blipFill rotWithShape="1">
          <a:blip r:embed="rId3">
            <a:alphaModFix/>
          </a:blip>
          <a:srcRect/>
          <a:stretch/>
        </p:blipFill>
        <p:spPr>
          <a:xfrm>
            <a:off x="6949625" y="2637175"/>
            <a:ext cx="5242376" cy="4220832"/>
          </a:xfrm>
          <a:prstGeom prst="rect">
            <a:avLst/>
          </a:prstGeom>
          <a:noFill/>
          <a:ln>
            <a:noFill/>
          </a:ln>
        </p:spPr>
      </p:pic>
      <p:sp>
        <p:nvSpPr>
          <p:cNvPr id="134" name="Google Shape;134;p17"/>
          <p:cNvSpPr txBox="1">
            <a:spLocks noGrp="1"/>
          </p:cNvSpPr>
          <p:nvPr>
            <p:ph type="ctrTitle" idx="4294967295"/>
          </p:nvPr>
        </p:nvSpPr>
        <p:spPr>
          <a:xfrm>
            <a:off x="457200" y="2258475"/>
            <a:ext cx="11263500" cy="15735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3167"/>
              <a:buFont typeface="Sora"/>
              <a:buNone/>
            </a:pPr>
            <a:r>
              <a:rPr lang="en-US" sz="4000" b="1" i="0" u="none" strike="noStrike" cap="none">
                <a:solidFill>
                  <a:schemeClr val="lt1"/>
                </a:solidFill>
                <a:latin typeface="Sora"/>
                <a:ea typeface="Sora"/>
                <a:cs typeface="Sora"/>
                <a:sym typeface="Sora"/>
              </a:rPr>
              <a:t>EU AI  - Razumevanje zakona</a:t>
            </a:r>
            <a:br>
              <a:rPr lang="en-US" sz="4000" b="1" i="0" u="none" strike="noStrike" cap="none">
                <a:solidFill>
                  <a:schemeClr val="lt1"/>
                </a:solidFill>
                <a:latin typeface="Sora"/>
                <a:ea typeface="Sora"/>
                <a:cs typeface="Sora"/>
                <a:sym typeface="Sora"/>
              </a:rPr>
            </a:br>
            <a:br>
              <a:rPr lang="en-US" sz="4000" b="1" i="0" u="none" strike="noStrike" cap="none">
                <a:solidFill>
                  <a:schemeClr val="lt1"/>
                </a:solidFill>
                <a:latin typeface="Sora"/>
                <a:ea typeface="Sora"/>
                <a:cs typeface="Sora"/>
                <a:sym typeface="Sora"/>
              </a:rPr>
            </a:br>
            <a:r>
              <a:rPr lang="en-US" sz="2400" b="1" i="0" u="none" strike="noStrike" cap="none">
                <a:solidFill>
                  <a:schemeClr val="lt1"/>
                </a:solidFill>
                <a:latin typeface="Sora"/>
                <a:ea typeface="Sora"/>
                <a:cs typeface="Sora"/>
                <a:sym typeface="Sora"/>
              </a:rPr>
              <a:t>Kaj to pomeni za poslovanje v Evropski uniji</a:t>
            </a:r>
            <a:endParaRPr sz="4000" b="1" i="0" u="none" strike="noStrike" cap="none">
              <a:solidFill>
                <a:srgbClr val="55E6C1"/>
              </a:solidFill>
              <a:latin typeface="Sora"/>
              <a:ea typeface="Sora"/>
              <a:cs typeface="Sora"/>
              <a:sym typeface="Sora"/>
            </a:endParaRPr>
          </a:p>
        </p:txBody>
      </p:sp>
      <p:cxnSp>
        <p:nvCxnSpPr>
          <p:cNvPr id="135" name="Google Shape;135;p17"/>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136" name="Google Shape;136;p17"/>
          <p:cNvSpPr txBox="1">
            <a:spLocks noGrp="1"/>
          </p:cNvSpPr>
          <p:nvPr>
            <p:ph type="subTitle" idx="4294967295"/>
          </p:nvPr>
        </p:nvSpPr>
        <p:spPr>
          <a:xfrm>
            <a:off x="8843475" y="6376950"/>
            <a:ext cx="28029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137" name="Google Shape;137;p17"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18" title="a8.png"/>
          <p:cNvPicPr preferRelativeResize="0"/>
          <p:nvPr/>
        </p:nvPicPr>
        <p:blipFill rotWithShape="1">
          <a:blip r:embed="rId3">
            <a:alphaModFix/>
          </a:blip>
          <a:srcRect/>
          <a:stretch/>
        </p:blipFill>
        <p:spPr>
          <a:xfrm>
            <a:off x="457200" y="1204004"/>
            <a:ext cx="11189250" cy="4726772"/>
          </a:xfrm>
          <a:prstGeom prst="rect">
            <a:avLst/>
          </a:prstGeom>
          <a:noFill/>
          <a:ln>
            <a:noFill/>
          </a:ln>
        </p:spPr>
      </p:pic>
      <p:sp>
        <p:nvSpPr>
          <p:cNvPr id="144" name="Google Shape;144;p18"/>
          <p:cNvSpPr txBox="1">
            <a:spLocks noGrp="1"/>
          </p:cNvSpPr>
          <p:nvPr>
            <p:ph type="subTitle" idx="4294967295"/>
          </p:nvPr>
        </p:nvSpPr>
        <p:spPr>
          <a:xfrm>
            <a:off x="8843725" y="6376950"/>
            <a:ext cx="28026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145" name="Google Shape;145;p18"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146" name="Google Shape;146;p18"/>
          <p:cNvSpPr txBox="1"/>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00000"/>
              </a:buClr>
              <a:buSzPts val="2500"/>
              <a:buFont typeface="Arial"/>
              <a:buNone/>
            </a:pPr>
            <a:r>
              <a:rPr lang="en-US" sz="2500" b="0" i="0" u="none" strike="noStrike" cap="none">
                <a:solidFill>
                  <a:srgbClr val="55E6C1"/>
                </a:solidFill>
                <a:latin typeface="Sora SemiBold"/>
                <a:ea typeface="Sora SemiBold"/>
                <a:cs typeface="Sora SemiBold"/>
                <a:sym typeface="Sora SemiBold"/>
              </a:rPr>
              <a:t>Evropska unija </a:t>
            </a:r>
            <a:r>
              <a:rPr lang="en-US" sz="2500" b="0" i="0" u="none" strike="noStrike" cap="none">
                <a:solidFill>
                  <a:schemeClr val="lt1"/>
                </a:solidFill>
                <a:latin typeface="Sora SemiBold"/>
                <a:ea typeface="Sora SemiBold"/>
                <a:cs typeface="Sora SemiBold"/>
                <a:sym typeface="Sora SemiBold"/>
              </a:rPr>
              <a:t>– Zakon o umetni inteligenci – zakaj?</a:t>
            </a:r>
            <a:endParaRPr sz="2500" b="0" i="0" u="none" strike="noStrike" cap="none">
              <a:solidFill>
                <a:schemeClr val="lt1"/>
              </a:solidFill>
              <a:latin typeface="Sora SemiBold"/>
              <a:ea typeface="Sora SemiBold"/>
              <a:cs typeface="Sora SemiBold"/>
              <a:sym typeface="Sora SemiBold"/>
            </a:endParaRPr>
          </a:p>
        </p:txBody>
      </p:sp>
      <p:sp>
        <p:nvSpPr>
          <p:cNvPr id="147" name="Google Shape;147;p18"/>
          <p:cNvSpPr txBox="1"/>
          <p:nvPr/>
        </p:nvSpPr>
        <p:spPr>
          <a:xfrm>
            <a:off x="457200" y="1212682"/>
            <a:ext cx="9420578" cy="3560664"/>
          </a:xfrm>
          <a:prstGeom prst="rect">
            <a:avLst/>
          </a:prstGeom>
          <a:noFill/>
          <a:ln>
            <a:noFill/>
          </a:ln>
        </p:spPr>
        <p:txBody>
          <a:bodyPr spcFirstLastPara="1" wrap="square" lIns="91425" tIns="45700" rIns="91425" bIns="45700" anchor="t" anchorCtr="0">
            <a:noAutofit/>
          </a:bodyPr>
          <a:lstStyle/>
          <a:p>
            <a:pPr marL="139700" marR="0" lvl="0" indent="0" algn="l" rtl="0">
              <a:lnSpc>
                <a:spcPct val="115000"/>
              </a:lnSpc>
              <a:spcBef>
                <a:spcPts val="0"/>
              </a:spcBef>
              <a:spcAft>
                <a:spcPts val="0"/>
              </a:spcAft>
              <a:buClr>
                <a:srgbClr val="000000"/>
              </a:buClr>
              <a:buSzPts val="1800"/>
              <a:buFont typeface="Arial"/>
              <a:buNone/>
            </a:pPr>
            <a:r>
              <a:rPr lang="en-US" sz="1800" b="0" i="0" u="none" strike="noStrike" cap="none" dirty="0" err="1">
                <a:solidFill>
                  <a:srgbClr val="FFFFFF"/>
                </a:solidFill>
                <a:latin typeface="Titillium Web"/>
                <a:ea typeface="Titillium Web"/>
                <a:cs typeface="Titillium Web"/>
                <a:sym typeface="Titillium Web"/>
              </a:rPr>
              <a:t>Zakaj</a:t>
            </a:r>
            <a:r>
              <a:rPr lang="en-US" sz="1800" b="0" i="0" u="none" strike="noStrike" cap="none" dirty="0">
                <a:solidFill>
                  <a:srgbClr val="FFFFFF"/>
                </a:solidFill>
                <a:latin typeface="Titillium Web"/>
                <a:ea typeface="Titillium Web"/>
                <a:cs typeface="Titillium Web"/>
                <a:sym typeface="Titillium Web"/>
              </a:rPr>
              <a:t> je </a:t>
            </a:r>
            <a:r>
              <a:rPr lang="en-US" sz="1800" b="0" i="0" u="none" strike="noStrike" cap="none" dirty="0" err="1">
                <a:solidFill>
                  <a:srgbClr val="FFFFFF"/>
                </a:solidFill>
                <a:latin typeface="Titillium Web"/>
                <a:ea typeface="Titillium Web"/>
                <a:cs typeface="Titillium Web"/>
                <a:sym typeface="Titillium Web"/>
              </a:rPr>
              <a:t>bil</a:t>
            </a:r>
            <a:r>
              <a:rPr lang="en-US" sz="1800" b="0" i="0" u="none" strike="noStrike" cap="none" dirty="0">
                <a:solidFill>
                  <a:srgbClr val="FFFFFF"/>
                </a:solidFill>
                <a:latin typeface="Titillium Web"/>
                <a:ea typeface="Titillium Web"/>
                <a:cs typeface="Titillium Web"/>
                <a:sym typeface="Titillium Web"/>
              </a:rPr>
              <a:t> ta </a:t>
            </a:r>
            <a:r>
              <a:rPr lang="en-US" sz="1800" b="0" i="0" u="none" strike="noStrike" cap="none" dirty="0" err="1">
                <a:solidFill>
                  <a:srgbClr val="FFFFFF"/>
                </a:solidFill>
                <a:latin typeface="Titillium Web"/>
                <a:ea typeface="Titillium Web"/>
                <a:cs typeface="Titillium Web"/>
                <a:sym typeface="Titillium Web"/>
              </a:rPr>
              <a:t>zakon</a:t>
            </a:r>
            <a:r>
              <a:rPr lang="en-US" sz="1800" b="0" i="0" u="none" strike="noStrike" cap="none" dirty="0">
                <a:solidFill>
                  <a:srgbClr val="FFFFFF"/>
                </a:solidFill>
                <a:latin typeface="Titillium Web"/>
                <a:ea typeface="Titillium Web"/>
                <a:cs typeface="Titillium Web"/>
                <a:sym typeface="Titillium Web"/>
              </a:rPr>
              <a:t> </a:t>
            </a:r>
            <a:r>
              <a:rPr lang="en-US" sz="1800" b="0" i="0" u="none" strike="noStrike" cap="none" dirty="0" err="1">
                <a:solidFill>
                  <a:srgbClr val="FFFFFF"/>
                </a:solidFill>
                <a:latin typeface="Titillium Web"/>
                <a:ea typeface="Titillium Web"/>
                <a:cs typeface="Titillium Web"/>
                <a:sym typeface="Titillium Web"/>
              </a:rPr>
              <a:t>sprejet</a:t>
            </a:r>
            <a:r>
              <a:rPr lang="en-US" sz="1800" b="0" i="0" u="none" strike="noStrike" cap="none" dirty="0">
                <a:solidFill>
                  <a:srgbClr val="FFFFFF"/>
                </a:solidFill>
                <a:latin typeface="Titillium Web"/>
                <a:ea typeface="Titillium Web"/>
                <a:cs typeface="Titillium Web"/>
                <a:sym typeface="Titillium Web"/>
              </a:rPr>
              <a:t> v </a:t>
            </a:r>
            <a:r>
              <a:rPr lang="en-US" sz="1800" b="0" i="0" u="none" strike="noStrike" cap="none" dirty="0" err="1">
                <a:solidFill>
                  <a:srgbClr val="FFFFFF"/>
                </a:solidFill>
                <a:latin typeface="Titillium Web"/>
                <a:ea typeface="Titillium Web"/>
                <a:cs typeface="Titillium Web"/>
                <a:sym typeface="Titillium Web"/>
              </a:rPr>
              <a:t>Evropski</a:t>
            </a:r>
            <a:r>
              <a:rPr lang="en-US" sz="1800" b="0" i="0" u="none" strike="noStrike" cap="none" dirty="0">
                <a:solidFill>
                  <a:srgbClr val="FFFFFF"/>
                </a:solidFill>
                <a:latin typeface="Titillium Web"/>
                <a:ea typeface="Titillium Web"/>
                <a:cs typeface="Titillium Web"/>
                <a:sym typeface="Titillium Web"/>
              </a:rPr>
              <a:t> </a:t>
            </a:r>
            <a:r>
              <a:rPr lang="en-US" sz="1800" b="0" i="0" u="none" strike="noStrike" cap="none" dirty="0" err="1">
                <a:solidFill>
                  <a:srgbClr val="FFFFFF"/>
                </a:solidFill>
                <a:latin typeface="Titillium Web"/>
                <a:ea typeface="Titillium Web"/>
                <a:cs typeface="Titillium Web"/>
                <a:sym typeface="Titillium Web"/>
              </a:rPr>
              <a:t>uniji</a:t>
            </a:r>
            <a:r>
              <a:rPr lang="en-US" sz="1800" b="0" i="0" u="none" strike="noStrike" cap="none" dirty="0">
                <a:solidFill>
                  <a:srgbClr val="FFFFFF"/>
                </a:solidFill>
                <a:latin typeface="Titillium Web"/>
                <a:ea typeface="Titillium Web"/>
                <a:cs typeface="Titillium Web"/>
                <a:sym typeface="Titillium Web"/>
              </a:rPr>
              <a:t>?</a:t>
            </a:r>
            <a:endParaRPr sz="1400" b="0" i="0" u="none" strike="noStrike" cap="none" dirty="0">
              <a:solidFill>
                <a:srgbClr val="000000"/>
              </a:solidFill>
              <a:latin typeface="Arial"/>
              <a:ea typeface="Arial"/>
              <a:cs typeface="Arial"/>
              <a:sym typeface="Arial"/>
            </a:endParaRPr>
          </a:p>
          <a:p>
            <a:pPr marL="1397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rgbClr val="FFFFFF"/>
              </a:solidFill>
              <a:latin typeface="Titillium Web"/>
              <a:ea typeface="Titillium Web"/>
              <a:cs typeface="Titillium Web"/>
              <a:sym typeface="Titillium Web"/>
            </a:endParaRPr>
          </a:p>
          <a:p>
            <a:pPr marL="285750" marR="0" lvl="0" indent="-285750" algn="l" rtl="0">
              <a:lnSpc>
                <a:spcPct val="150000"/>
              </a:lnSpc>
              <a:spcBef>
                <a:spcPts val="0"/>
              </a:spcBef>
              <a:spcAft>
                <a:spcPts val="0"/>
              </a:spcAft>
              <a:buClr>
                <a:schemeClr val="lt1"/>
              </a:buClr>
              <a:buSzPts val="1800"/>
              <a:buFont typeface="Arial"/>
              <a:buChar char="•"/>
            </a:pPr>
            <a:r>
              <a:rPr lang="en-US" sz="1800" b="0" i="0" u="none" strike="noStrike" cap="none" dirty="0" err="1">
                <a:solidFill>
                  <a:schemeClr val="lt1"/>
                </a:solidFill>
                <a:latin typeface="Titillium Web"/>
                <a:ea typeface="Titillium Web"/>
                <a:cs typeface="Titillium Web"/>
                <a:sym typeface="Titillium Web"/>
              </a:rPr>
              <a:t>Vzpostavitev</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enotnega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pravnega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okvira</a:t>
            </a:r>
            <a:r>
              <a:rPr lang="en-US" sz="1800" b="0" i="0" u="none" strike="noStrike" cap="none" dirty="0">
                <a:solidFill>
                  <a:schemeClr val="lt1"/>
                </a:solidFill>
                <a:latin typeface="Titillium Web"/>
                <a:ea typeface="Titillium Web"/>
                <a:cs typeface="Titillium Web"/>
                <a:sym typeface="Titillium Web"/>
              </a:rPr>
              <a:t> za </a:t>
            </a:r>
            <a:r>
              <a:rPr lang="en-US" sz="1800" b="0" i="0" u="none" strike="noStrike" cap="none" dirty="0" err="1">
                <a:solidFill>
                  <a:schemeClr val="lt1"/>
                </a:solidFill>
                <a:latin typeface="Titillium Web"/>
                <a:ea typeface="Titillium Web"/>
                <a:cs typeface="Titillium Web"/>
                <a:sym typeface="Titillium Web"/>
              </a:rPr>
              <a:t>umetno</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inteligenco</a:t>
            </a:r>
            <a:r>
              <a:rPr lang="en-US" sz="1800" b="0" i="0" u="none" strike="noStrike" cap="none" dirty="0">
                <a:solidFill>
                  <a:schemeClr val="lt1"/>
                </a:solidFill>
                <a:latin typeface="Titillium Web"/>
                <a:ea typeface="Titillium Web"/>
                <a:cs typeface="Titillium Web"/>
                <a:sym typeface="Titillium Web"/>
              </a:rPr>
              <a:t> v EU</a:t>
            </a:r>
            <a:endParaRPr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chemeClr val="lt1"/>
              </a:buClr>
              <a:buSzPts val="1800"/>
              <a:buFont typeface="Arial"/>
              <a:buChar char="•"/>
            </a:pPr>
            <a:r>
              <a:rPr lang="en-US" sz="1800" b="0" i="0" u="none" strike="noStrike" cap="none" dirty="0" err="1">
                <a:solidFill>
                  <a:schemeClr val="lt1"/>
                </a:solidFill>
                <a:latin typeface="Titillium Web"/>
                <a:ea typeface="Titillium Web"/>
                <a:cs typeface="Titillium Web"/>
                <a:sym typeface="Titillium Web"/>
              </a:rPr>
              <a:t>Zagotavlja</a:t>
            </a:r>
            <a:r>
              <a:rPr lang="en-US" sz="1800" b="0" i="0" u="none" strike="noStrike" cap="none" dirty="0">
                <a:solidFill>
                  <a:schemeClr val="lt1"/>
                </a:solidFill>
                <a:latin typeface="Titillium Web"/>
                <a:ea typeface="Titillium Web"/>
                <a:cs typeface="Titillium Web"/>
                <a:sym typeface="Titillium Web"/>
              </a:rPr>
              <a:t>, da je </a:t>
            </a:r>
            <a:r>
              <a:rPr lang="en-US" sz="1800" b="0" i="0" u="none" strike="noStrike" cap="none" dirty="0" err="1">
                <a:solidFill>
                  <a:schemeClr val="lt1"/>
                </a:solidFill>
                <a:latin typeface="Titillium Web"/>
                <a:ea typeface="Titillium Web"/>
                <a:cs typeface="Titillium Web"/>
                <a:sym typeface="Titillium Web"/>
              </a:rPr>
              <a:t>umetna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inteligenca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osredotočena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na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človeka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zaupanja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vredna</a:t>
            </a:r>
            <a:r>
              <a:rPr lang="en-US" sz="1800" b="0" i="0" u="none" strike="noStrike" cap="none" dirty="0">
                <a:solidFill>
                  <a:schemeClr val="lt1"/>
                </a:solidFill>
                <a:latin typeface="Titillium Web"/>
                <a:ea typeface="Titillium Web"/>
                <a:cs typeface="Titillium Web"/>
                <a:sym typeface="Titillium Web"/>
              </a:rPr>
              <a:t> in </a:t>
            </a:r>
            <a:r>
              <a:rPr lang="en-US" sz="1800" b="0" i="0" u="none" strike="noStrike" cap="none" dirty="0" err="1">
                <a:solidFill>
                  <a:schemeClr val="lt1"/>
                </a:solidFill>
                <a:latin typeface="Titillium Web"/>
                <a:ea typeface="Titillium Web"/>
                <a:cs typeface="Titillium Web"/>
                <a:sym typeface="Titillium Web"/>
              </a:rPr>
              <a:t>temelji</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na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spoštovanju</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pravic</a:t>
            </a:r>
            <a:endParaRPr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chemeClr val="lt1"/>
              </a:buClr>
              <a:buSzPts val="1800"/>
              <a:buFont typeface="Arial"/>
              <a:buChar char="•"/>
            </a:pPr>
            <a:r>
              <a:rPr lang="en-US" sz="1800" b="0" i="0" u="none" strike="noStrike" cap="none" dirty="0" err="1">
                <a:solidFill>
                  <a:schemeClr val="lt1"/>
                </a:solidFill>
                <a:latin typeface="Titillium Web"/>
                <a:ea typeface="Titillium Web"/>
                <a:cs typeface="Titillium Web"/>
                <a:sym typeface="Titillium Web"/>
              </a:rPr>
              <a:t>Spodbuja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inovacije</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ob</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hkratnem</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varovanju</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zdravja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varnosti</a:t>
            </a:r>
            <a:r>
              <a:rPr lang="en-US" sz="1800" b="0" i="0" u="none" strike="noStrike" cap="none" dirty="0">
                <a:solidFill>
                  <a:schemeClr val="lt1"/>
                </a:solidFill>
                <a:latin typeface="Titillium Web"/>
                <a:ea typeface="Titillium Web"/>
                <a:cs typeface="Titillium Web"/>
                <a:sym typeface="Titillium Web"/>
              </a:rPr>
              <a:t> in </a:t>
            </a:r>
            <a:r>
              <a:rPr lang="en-US" sz="1800" b="0" i="0" u="none" strike="noStrike" cap="none" dirty="0" err="1">
                <a:solidFill>
                  <a:schemeClr val="lt1"/>
                </a:solidFill>
                <a:latin typeface="Titillium Web"/>
                <a:ea typeface="Titillium Web"/>
                <a:cs typeface="Titillium Web"/>
                <a:sym typeface="Titillium Web"/>
              </a:rPr>
              <a:t>zaupanja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strank</a:t>
            </a:r>
            <a:endParaRPr sz="1400" b="0" i="0" u="none" strike="noStrike" cap="none" dirty="0">
              <a:solidFill>
                <a:srgbClr val="000000"/>
              </a:solidFill>
              <a:latin typeface="Arial"/>
              <a:ea typeface="Arial"/>
              <a:cs typeface="Arial"/>
              <a:sym typeface="Arial"/>
            </a:endParaRPr>
          </a:p>
          <a:p>
            <a:pPr marL="285750" marR="0" lvl="0" indent="-285750" algn="l" rtl="0">
              <a:lnSpc>
                <a:spcPct val="150000"/>
              </a:lnSpc>
              <a:spcBef>
                <a:spcPts val="0"/>
              </a:spcBef>
              <a:spcAft>
                <a:spcPts val="0"/>
              </a:spcAft>
              <a:buClr>
                <a:schemeClr val="lt1"/>
              </a:buClr>
              <a:buSzPts val="1800"/>
              <a:buFont typeface="Arial"/>
              <a:buChar char="•"/>
            </a:pPr>
            <a:r>
              <a:rPr lang="en-US" sz="1800" b="0" i="0" u="none" strike="noStrike" cap="none" dirty="0" err="1">
                <a:solidFill>
                  <a:schemeClr val="lt1"/>
                </a:solidFill>
                <a:latin typeface="Titillium Web"/>
                <a:ea typeface="Titillium Web"/>
                <a:cs typeface="Titillium Web"/>
                <a:sym typeface="Titillium Web"/>
              </a:rPr>
              <a:t>Preprečuje</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škodljive</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manipulativne</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ali</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diskriminatorne</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prakse</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na</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področju</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umetne</a:t>
            </a:r>
            <a:r>
              <a:rPr lang="en-US" sz="1800" b="0" i="0" u="none" strike="noStrike" cap="none" dirty="0">
                <a:solidFill>
                  <a:schemeClr val="lt1"/>
                </a:solidFill>
                <a:latin typeface="Titillium Web"/>
                <a:ea typeface="Titillium Web"/>
                <a:cs typeface="Titillium Web"/>
                <a:sym typeface="Titillium Web"/>
              </a:rPr>
              <a:t> </a:t>
            </a:r>
            <a:r>
              <a:rPr lang="en-US" sz="1800" b="0" i="0" u="none" strike="noStrike" cap="none" dirty="0" err="1">
                <a:solidFill>
                  <a:schemeClr val="lt1"/>
                </a:solidFill>
                <a:latin typeface="Titillium Web"/>
                <a:ea typeface="Titillium Web"/>
                <a:cs typeface="Titillium Web"/>
                <a:sym typeface="Titillium Web"/>
              </a:rPr>
              <a:t>inteligence</a:t>
            </a:r>
            <a:endParaRPr sz="1400" b="0" i="0" u="none" strike="noStrike" cap="none" dirty="0">
              <a:solidFill>
                <a:srgbClr val="000000"/>
              </a:solidFill>
              <a:latin typeface="Arial"/>
              <a:ea typeface="Arial"/>
              <a:cs typeface="Arial"/>
              <a:sym typeface="Arial"/>
            </a:endParaRPr>
          </a:p>
          <a:p>
            <a:pPr marL="139700" marR="0" lvl="0" indent="0" algn="l" rtl="0">
              <a:lnSpc>
                <a:spcPct val="115000"/>
              </a:lnSpc>
              <a:spcBef>
                <a:spcPts val="0"/>
              </a:spcBef>
              <a:spcAft>
                <a:spcPts val="0"/>
              </a:spcAft>
              <a:buClr>
                <a:srgbClr val="000000"/>
              </a:buClr>
              <a:buSzPts val="1800"/>
              <a:buFont typeface="Arial"/>
              <a:buNone/>
            </a:pPr>
            <a:endParaRPr sz="1800" b="0" i="0" u="none" strike="noStrike" cap="none" dirty="0">
              <a:solidFill>
                <a:srgbClr val="FFFFFF"/>
              </a:solidFill>
              <a:latin typeface="Titillium Web"/>
              <a:ea typeface="Titillium Web"/>
              <a:cs typeface="Titillium Web"/>
              <a:sym typeface="Titillium Web"/>
            </a:endParaRPr>
          </a:p>
        </p:txBody>
      </p:sp>
      <p:pic>
        <p:nvPicPr>
          <p:cNvPr id="148" name="Google Shape;148;p18"/>
          <p:cNvPicPr preferRelativeResize="0"/>
          <p:nvPr/>
        </p:nvPicPr>
        <p:blipFill rotWithShape="1">
          <a:blip r:embed="rId5">
            <a:alphaModFix/>
          </a:blip>
          <a:srcRect/>
          <a:stretch/>
        </p:blipFill>
        <p:spPr>
          <a:xfrm>
            <a:off x="10950268" y="127592"/>
            <a:ext cx="784532" cy="891645"/>
          </a:xfrm>
          <a:prstGeom prst="rect">
            <a:avLst/>
          </a:prstGeom>
          <a:noFill/>
          <a:ln>
            <a:noFill/>
          </a:ln>
          <a:effectLst>
            <a:reflection stA="52000" endA="300" endPos="35000" sy="-100000" algn="bl" rotWithShape="0"/>
          </a:effectLst>
        </p:spPr>
      </p:pic>
      <p:pic>
        <p:nvPicPr>
          <p:cNvPr id="149" name="Google Shape;149;p18"/>
          <p:cNvPicPr preferRelativeResize="0"/>
          <p:nvPr/>
        </p:nvPicPr>
        <p:blipFill rotWithShape="1">
          <a:blip r:embed="rId6">
            <a:alphaModFix/>
          </a:blip>
          <a:srcRect/>
          <a:stretch/>
        </p:blipFill>
        <p:spPr>
          <a:xfrm>
            <a:off x="2981207" y="4114452"/>
            <a:ext cx="6229586" cy="1943543"/>
          </a:xfrm>
          <a:prstGeom prst="rect">
            <a:avLst/>
          </a:prstGeom>
          <a:noFill/>
          <a:ln>
            <a:noFill/>
          </a:ln>
        </p:spPr>
      </p:pic>
      <p:pic>
        <p:nvPicPr>
          <p:cNvPr id="150" name="Google Shape;150;p18" descr="A screenshot of a computer  AI-generated content may be incorrect."/>
          <p:cNvPicPr preferRelativeResize="0"/>
          <p:nvPr/>
        </p:nvPicPr>
        <p:blipFill rotWithShape="1">
          <a:blip r:embed="rId7">
            <a:alphaModFix/>
          </a:blip>
          <a:srcRect/>
          <a:stretch/>
        </p:blipFill>
        <p:spPr>
          <a:xfrm rot="1140000">
            <a:off x="8932140" y="1310037"/>
            <a:ext cx="3019780" cy="1048528"/>
          </a:xfrm>
          <a:prstGeom prst="rect">
            <a:avLst/>
          </a:prstGeom>
          <a:noFill/>
          <a:ln>
            <a:noFill/>
          </a:ln>
        </p:spPr>
      </p:pic>
      <p:cxnSp>
        <p:nvCxnSpPr>
          <p:cNvPr id="151" name="Google Shape;151;p18"/>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cxnSp>
        <p:nvCxnSpPr>
          <p:cNvPr id="157" name="Google Shape;157;p19"/>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158" name="Google Shape;158;p19"/>
          <p:cNvSpPr txBox="1">
            <a:spLocks noGrp="1"/>
          </p:cNvSpPr>
          <p:nvPr>
            <p:ph type="subTitle" idx="4294967295"/>
          </p:nvPr>
        </p:nvSpPr>
        <p:spPr>
          <a:xfrm>
            <a:off x="7789950" y="6376950"/>
            <a:ext cx="38565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159" name="Google Shape;159;p19" title="a compli ai.png"/>
          <p:cNvPicPr preferRelativeResize="0"/>
          <p:nvPr/>
        </p:nvPicPr>
        <p:blipFill rotWithShape="1">
          <a:blip r:embed="rId3">
            <a:alphaModFix/>
          </a:blip>
          <a:srcRect/>
          <a:stretch/>
        </p:blipFill>
        <p:spPr>
          <a:xfrm>
            <a:off x="457200" y="6300425"/>
            <a:ext cx="1163448" cy="412850"/>
          </a:xfrm>
          <a:prstGeom prst="rect">
            <a:avLst/>
          </a:prstGeom>
          <a:noFill/>
          <a:ln>
            <a:noFill/>
          </a:ln>
        </p:spPr>
      </p:pic>
      <p:pic>
        <p:nvPicPr>
          <p:cNvPr id="160" name="Google Shape;160;p19"/>
          <p:cNvPicPr preferRelativeResize="0"/>
          <p:nvPr/>
        </p:nvPicPr>
        <p:blipFill rotWithShape="1">
          <a:blip r:embed="rId4">
            <a:alphaModFix/>
          </a:blip>
          <a:srcRect/>
          <a:stretch/>
        </p:blipFill>
        <p:spPr>
          <a:xfrm>
            <a:off x="1695512" y="304798"/>
            <a:ext cx="8800975" cy="60721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0"/>
          <p:cNvPicPr preferRelativeResize="0"/>
          <p:nvPr/>
        </p:nvPicPr>
        <p:blipFill rotWithShape="1">
          <a:blip r:embed="rId3">
            <a:alphaModFix/>
          </a:blip>
          <a:srcRect/>
          <a:stretch/>
        </p:blipFill>
        <p:spPr>
          <a:xfrm rot="-1677395">
            <a:off x="145046" y="1436466"/>
            <a:ext cx="4467045" cy="2304697"/>
          </a:xfrm>
          <a:prstGeom prst="rect">
            <a:avLst/>
          </a:prstGeom>
          <a:noFill/>
          <a:ln>
            <a:noFill/>
          </a:ln>
        </p:spPr>
      </p:pic>
      <p:cxnSp>
        <p:nvCxnSpPr>
          <p:cNvPr id="167" name="Google Shape;167;p20"/>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168" name="Google Shape;168;p20"/>
          <p:cNvSpPr txBox="1">
            <a:spLocks noGrp="1"/>
          </p:cNvSpPr>
          <p:nvPr>
            <p:ph type="subTitle" idx="4294967295"/>
          </p:nvPr>
        </p:nvSpPr>
        <p:spPr>
          <a:xfrm>
            <a:off x="7789950" y="6376950"/>
            <a:ext cx="38565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169" name="Google Shape;169;p20"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pic>
        <p:nvPicPr>
          <p:cNvPr id="170" name="Google Shape;170;p20"/>
          <p:cNvPicPr preferRelativeResize="0"/>
          <p:nvPr/>
        </p:nvPicPr>
        <p:blipFill rotWithShape="1">
          <a:blip r:embed="rId5">
            <a:alphaModFix/>
          </a:blip>
          <a:srcRect/>
          <a:stretch/>
        </p:blipFill>
        <p:spPr>
          <a:xfrm>
            <a:off x="3692105" y="1501909"/>
            <a:ext cx="6662327" cy="1251488"/>
          </a:xfrm>
          <a:prstGeom prst="rect">
            <a:avLst/>
          </a:prstGeom>
          <a:noFill/>
          <a:ln>
            <a:noFill/>
          </a:ln>
        </p:spPr>
      </p:pic>
      <p:sp>
        <p:nvSpPr>
          <p:cNvPr id="171" name="Google Shape;171;p20"/>
          <p:cNvSpPr txBox="1"/>
          <p:nvPr/>
        </p:nvSpPr>
        <p:spPr>
          <a:xfrm>
            <a:off x="457050" y="10896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00000"/>
              </a:buClr>
              <a:buSzPts val="2500"/>
              <a:buFont typeface="Arial"/>
              <a:buNone/>
            </a:pPr>
            <a:r>
              <a:rPr lang="en-US" sz="2500" b="0" i="0" u="none" strike="noStrike" cap="none">
                <a:solidFill>
                  <a:srgbClr val="55E6C1"/>
                </a:solidFill>
                <a:latin typeface="Sora SemiBold"/>
                <a:ea typeface="Sora SemiBold"/>
                <a:cs typeface="Sora SemiBold"/>
                <a:sym typeface="Sora SemiBold"/>
              </a:rPr>
              <a:t>Zakon EU o umetni inteligenci </a:t>
            </a:r>
            <a:r>
              <a:rPr lang="en-US" sz="2500" b="0" i="0" u="none" strike="noStrike" cap="none">
                <a:solidFill>
                  <a:schemeClr val="lt1"/>
                </a:solidFill>
                <a:latin typeface="Sora SemiBold"/>
                <a:ea typeface="Sora SemiBold"/>
                <a:cs typeface="Sora SemiBold"/>
                <a:sym typeface="Sora SemiBold"/>
              </a:rPr>
              <a:t>– stalna zmeda</a:t>
            </a:r>
            <a:endParaRPr sz="2500" b="0" i="0" u="none" strike="noStrike" cap="none">
              <a:solidFill>
                <a:schemeClr val="lt1"/>
              </a:solidFill>
              <a:latin typeface="Sora SemiBold"/>
              <a:ea typeface="Sora SemiBold"/>
              <a:cs typeface="Sora SemiBold"/>
              <a:sym typeface="Sora SemiBold"/>
            </a:endParaRPr>
          </a:p>
        </p:txBody>
      </p:sp>
      <p:pic>
        <p:nvPicPr>
          <p:cNvPr id="172" name="Google Shape;172;p20"/>
          <p:cNvPicPr preferRelativeResize="0"/>
          <p:nvPr/>
        </p:nvPicPr>
        <p:blipFill rotWithShape="1">
          <a:blip r:embed="rId6">
            <a:alphaModFix/>
          </a:blip>
          <a:srcRect/>
          <a:stretch/>
        </p:blipFill>
        <p:spPr>
          <a:xfrm rot="1338681">
            <a:off x="7579568" y="939578"/>
            <a:ext cx="4277264" cy="927541"/>
          </a:xfrm>
          <a:prstGeom prst="rect">
            <a:avLst/>
          </a:prstGeom>
          <a:noFill/>
          <a:ln>
            <a:noFill/>
          </a:ln>
        </p:spPr>
      </p:pic>
      <p:pic>
        <p:nvPicPr>
          <p:cNvPr id="173" name="Google Shape;173;p20"/>
          <p:cNvPicPr preferRelativeResize="0"/>
          <p:nvPr/>
        </p:nvPicPr>
        <p:blipFill rotWithShape="1">
          <a:blip r:embed="rId7">
            <a:alphaModFix/>
          </a:blip>
          <a:srcRect/>
          <a:stretch/>
        </p:blipFill>
        <p:spPr>
          <a:xfrm>
            <a:off x="457200" y="4836129"/>
            <a:ext cx="5287958" cy="1222926"/>
          </a:xfrm>
          <a:prstGeom prst="rect">
            <a:avLst/>
          </a:prstGeom>
          <a:noFill/>
          <a:ln>
            <a:noFill/>
          </a:ln>
        </p:spPr>
      </p:pic>
      <p:pic>
        <p:nvPicPr>
          <p:cNvPr id="174" name="Google Shape;174;p20"/>
          <p:cNvPicPr preferRelativeResize="0"/>
          <p:nvPr/>
        </p:nvPicPr>
        <p:blipFill rotWithShape="1">
          <a:blip r:embed="rId8">
            <a:alphaModFix/>
          </a:blip>
          <a:srcRect/>
          <a:stretch/>
        </p:blipFill>
        <p:spPr>
          <a:xfrm>
            <a:off x="5885827" y="4836129"/>
            <a:ext cx="6124984" cy="1222922"/>
          </a:xfrm>
          <a:prstGeom prst="rect">
            <a:avLst/>
          </a:prstGeom>
          <a:noFill/>
          <a:ln>
            <a:noFill/>
          </a:ln>
        </p:spPr>
      </p:pic>
      <p:pic>
        <p:nvPicPr>
          <p:cNvPr id="175" name="Google Shape;175;p20"/>
          <p:cNvPicPr preferRelativeResize="0"/>
          <p:nvPr/>
        </p:nvPicPr>
        <p:blipFill rotWithShape="1">
          <a:blip r:embed="rId9">
            <a:alphaModFix/>
          </a:blip>
          <a:srcRect/>
          <a:stretch/>
        </p:blipFill>
        <p:spPr>
          <a:xfrm>
            <a:off x="3275715" y="2844577"/>
            <a:ext cx="6299606" cy="175333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21" title="Blend Group 6.png"/>
          <p:cNvPicPr preferRelativeResize="0"/>
          <p:nvPr/>
        </p:nvPicPr>
        <p:blipFill rotWithShape="1">
          <a:blip r:embed="rId3">
            <a:alphaModFix/>
          </a:blip>
          <a:srcRect/>
          <a:stretch/>
        </p:blipFill>
        <p:spPr>
          <a:xfrm>
            <a:off x="6949625" y="2637175"/>
            <a:ext cx="5242376" cy="4220832"/>
          </a:xfrm>
          <a:prstGeom prst="rect">
            <a:avLst/>
          </a:prstGeom>
          <a:noFill/>
          <a:ln>
            <a:noFill/>
          </a:ln>
        </p:spPr>
      </p:pic>
      <p:sp>
        <p:nvSpPr>
          <p:cNvPr id="182" name="Google Shape;182;p21"/>
          <p:cNvSpPr txBox="1">
            <a:spLocks noGrp="1"/>
          </p:cNvSpPr>
          <p:nvPr>
            <p:ph type="ctrTitle" idx="4294967295"/>
          </p:nvPr>
        </p:nvSpPr>
        <p:spPr>
          <a:xfrm>
            <a:off x="457200" y="2258475"/>
            <a:ext cx="11263500" cy="15735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3167"/>
              <a:buFont typeface="Sora"/>
              <a:buNone/>
            </a:pPr>
            <a:r>
              <a:rPr lang="en-US" sz="4000" b="1" i="0" u="none" strike="noStrike" cap="none">
                <a:solidFill>
                  <a:schemeClr val="lt1"/>
                </a:solidFill>
                <a:latin typeface="Sora"/>
                <a:ea typeface="Sora"/>
                <a:cs typeface="Sora"/>
                <a:sym typeface="Sora"/>
              </a:rPr>
              <a:t>EU AI  - Kaj vemo</a:t>
            </a:r>
            <a:br>
              <a:rPr lang="en-US" sz="4000" b="1" i="0" u="none" strike="noStrike" cap="none">
                <a:solidFill>
                  <a:schemeClr val="lt1"/>
                </a:solidFill>
                <a:latin typeface="Sora"/>
                <a:ea typeface="Sora"/>
                <a:cs typeface="Sora"/>
                <a:sym typeface="Sora"/>
              </a:rPr>
            </a:br>
            <a:br>
              <a:rPr lang="en-US" sz="4000" b="1" i="0" u="none" strike="noStrike" cap="none">
                <a:solidFill>
                  <a:schemeClr val="lt1"/>
                </a:solidFill>
                <a:latin typeface="Sora"/>
                <a:ea typeface="Sora"/>
                <a:cs typeface="Sora"/>
                <a:sym typeface="Sora"/>
              </a:rPr>
            </a:br>
            <a:r>
              <a:rPr lang="en-US" sz="2400" b="1" i="0" u="none" strike="noStrike" cap="none">
                <a:solidFill>
                  <a:schemeClr val="lt1"/>
                </a:solidFill>
                <a:latin typeface="Sora"/>
                <a:ea typeface="Sora"/>
                <a:cs typeface="Sora"/>
                <a:sym typeface="Sora"/>
              </a:rPr>
              <a:t>Temeljno upravljanje umetne inteligence</a:t>
            </a:r>
            <a:endParaRPr sz="4000" b="1" i="0" u="none" strike="noStrike" cap="none">
              <a:solidFill>
                <a:srgbClr val="55E6C1"/>
              </a:solidFill>
              <a:latin typeface="Sora"/>
              <a:ea typeface="Sora"/>
              <a:cs typeface="Sora"/>
              <a:sym typeface="Sora"/>
            </a:endParaRPr>
          </a:p>
        </p:txBody>
      </p:sp>
      <p:cxnSp>
        <p:nvCxnSpPr>
          <p:cNvPr id="183" name="Google Shape;183;p21"/>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184" name="Google Shape;184;p21"/>
          <p:cNvSpPr txBox="1">
            <a:spLocks noGrp="1"/>
          </p:cNvSpPr>
          <p:nvPr>
            <p:ph type="subTitle" idx="4294967295"/>
          </p:nvPr>
        </p:nvSpPr>
        <p:spPr>
          <a:xfrm>
            <a:off x="8104000" y="6376950"/>
            <a:ext cx="35424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185" name="Google Shape;185;p21"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22" title="a8.png"/>
          <p:cNvPicPr preferRelativeResize="0"/>
          <p:nvPr/>
        </p:nvPicPr>
        <p:blipFill rotWithShape="1">
          <a:blip r:embed="rId3">
            <a:alphaModFix/>
          </a:blip>
          <a:srcRect/>
          <a:stretch/>
        </p:blipFill>
        <p:spPr>
          <a:xfrm>
            <a:off x="457200" y="1204000"/>
            <a:ext cx="11189251" cy="5036075"/>
          </a:xfrm>
          <a:prstGeom prst="rect">
            <a:avLst/>
          </a:prstGeom>
          <a:noFill/>
          <a:ln>
            <a:noFill/>
          </a:ln>
        </p:spPr>
      </p:pic>
      <p:sp>
        <p:nvSpPr>
          <p:cNvPr id="192" name="Google Shape;192;p22"/>
          <p:cNvSpPr txBox="1">
            <a:spLocks noGrp="1"/>
          </p:cNvSpPr>
          <p:nvPr>
            <p:ph type="subTitle" idx="4294967295"/>
          </p:nvPr>
        </p:nvSpPr>
        <p:spPr>
          <a:xfrm>
            <a:off x="8782700" y="6376950"/>
            <a:ext cx="28638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193" name="Google Shape;193;p22"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194" name="Google Shape;194;p22"/>
          <p:cNvSpPr txBox="1"/>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00000"/>
              </a:buClr>
              <a:buSzPts val="2500"/>
              <a:buFont typeface="Arial"/>
              <a:buNone/>
            </a:pPr>
            <a:r>
              <a:rPr lang="en-US" sz="2500" b="0" i="0" u="none" strike="noStrike" cap="none">
                <a:solidFill>
                  <a:srgbClr val="55E6C1"/>
                </a:solidFill>
                <a:latin typeface="Sora SemiBold"/>
                <a:ea typeface="Sora SemiBold"/>
                <a:cs typeface="Sora SemiBold"/>
                <a:sym typeface="Sora SemiBold"/>
              </a:rPr>
              <a:t>Evropska unija </a:t>
            </a:r>
            <a:r>
              <a:rPr lang="en-US" sz="2500" b="0" i="0" u="none" strike="noStrike" cap="none">
                <a:solidFill>
                  <a:schemeClr val="lt1"/>
                </a:solidFill>
                <a:latin typeface="Sora SemiBold"/>
                <a:ea typeface="Sora SemiBold"/>
                <a:cs typeface="Sora SemiBold"/>
                <a:sym typeface="Sora SemiBold"/>
              </a:rPr>
              <a:t>– regulativne osnove</a:t>
            </a:r>
            <a:endParaRPr sz="2500" b="0" i="0" u="none" strike="noStrike" cap="none">
              <a:solidFill>
                <a:schemeClr val="lt1"/>
              </a:solidFill>
              <a:latin typeface="Sora SemiBold"/>
              <a:ea typeface="Sora SemiBold"/>
              <a:cs typeface="Sora SemiBold"/>
              <a:sym typeface="Sora SemiBold"/>
            </a:endParaRPr>
          </a:p>
        </p:txBody>
      </p:sp>
      <p:sp>
        <p:nvSpPr>
          <p:cNvPr id="195" name="Google Shape;195;p22"/>
          <p:cNvSpPr txBox="1"/>
          <p:nvPr/>
        </p:nvSpPr>
        <p:spPr>
          <a:xfrm>
            <a:off x="654754" y="1278534"/>
            <a:ext cx="5793546" cy="34948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sl-SI" sz="1500" b="0" i="0" u="none" strike="noStrike" cap="none" dirty="0">
                <a:solidFill>
                  <a:schemeClr val="lt1"/>
                </a:solidFill>
                <a:latin typeface="Titillium Web"/>
                <a:ea typeface="Titillium Web"/>
                <a:cs typeface="Titillium Web"/>
                <a:sym typeface="Titillium Web"/>
              </a:rPr>
              <a:t>Akt</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razvršča</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sisteme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umetne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inteligence</a:t>
            </a:r>
            <a:r>
              <a:rPr lang="en-US" sz="1500" b="0" i="0" u="none" strike="noStrike" cap="none" dirty="0">
                <a:solidFill>
                  <a:schemeClr val="lt1"/>
                </a:solidFill>
                <a:latin typeface="Titillium Web"/>
                <a:ea typeface="Titillium Web"/>
                <a:cs typeface="Titillium Web"/>
                <a:sym typeface="Titillium Web"/>
              </a:rPr>
              <a:t> glede </a:t>
            </a:r>
            <a:r>
              <a:rPr lang="en-US" sz="1500" b="0" i="0" u="none" strike="noStrike" cap="none" dirty="0" err="1">
                <a:solidFill>
                  <a:schemeClr val="lt1"/>
                </a:solidFill>
                <a:latin typeface="Titillium Web"/>
                <a:ea typeface="Titillium Web"/>
                <a:cs typeface="Titillium Web"/>
                <a:sym typeface="Titillium Web"/>
              </a:rPr>
              <a:t>na</a:t>
            </a:r>
            <a:r>
              <a:rPr lang="en-US" sz="1500" b="0"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stopnjo</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tveganja</a:t>
            </a:r>
            <a:r>
              <a:rPr lang="en-US" sz="1500" b="0" i="0" u="none" strike="noStrike" cap="none" dirty="0">
                <a:solidFill>
                  <a:schemeClr val="lt1"/>
                </a:solidFill>
                <a:latin typeface="Titillium Web"/>
                <a:ea typeface="Titillium Web"/>
                <a:cs typeface="Titillium Web"/>
                <a:sym typeface="Titillium Web"/>
              </a:rPr>
              <a:t> in glede </a:t>
            </a:r>
            <a:r>
              <a:rPr lang="en-US" sz="1500" b="0" i="0" u="none" strike="noStrike" cap="none" dirty="0" err="1">
                <a:solidFill>
                  <a:schemeClr val="lt1"/>
                </a:solidFill>
                <a:latin typeface="Titillium Web"/>
                <a:ea typeface="Titillium Web"/>
                <a:cs typeface="Titillium Web"/>
                <a:sym typeface="Titillium Web"/>
              </a:rPr>
              <a:t>na</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morebiten</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učinek</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določa</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različne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obveznosti</a:t>
            </a:r>
            <a:r>
              <a:rPr lang="en-US" sz="1500" b="0" i="0" u="none" strike="noStrike" cap="none" dirty="0">
                <a:solidFill>
                  <a:schemeClr val="lt1"/>
                </a:solidFill>
                <a:latin typeface="Titillium Web"/>
                <a:ea typeface="Titillium Web"/>
                <a:cs typeface="Titillium Web"/>
                <a:sym typeface="Titillium Web"/>
              </a:rPr>
              <a: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dirty="0">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500"/>
              <a:buFont typeface="Arial"/>
              <a:buNone/>
            </a:pPr>
            <a:r>
              <a:rPr lang="en-US" sz="1500" b="1" i="0" u="none" strike="noStrike" cap="none" dirty="0">
                <a:solidFill>
                  <a:schemeClr val="lt1"/>
                </a:solidFill>
                <a:latin typeface="Titillium Web"/>
                <a:ea typeface="Titillium Web"/>
                <a:cs typeface="Titillium Web"/>
                <a:sym typeface="Titillium Web"/>
              </a:rPr>
              <a:t>1. </a:t>
            </a:r>
            <a:r>
              <a:rPr lang="en-US" sz="1500" b="1" i="0" u="none" strike="noStrike" cap="none" dirty="0" err="1">
                <a:solidFill>
                  <a:schemeClr val="lt1"/>
                </a:solidFill>
                <a:latin typeface="Titillium Web"/>
                <a:ea typeface="Titillium Web"/>
                <a:cs typeface="Titillium Web"/>
                <a:sym typeface="Titillium Web"/>
              </a:rPr>
              <a:t>Nesprejemljivo</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tveganje</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prepovedano</a:t>
            </a:r>
            <a:r>
              <a:rPr lang="en-US" sz="1500" b="1" i="0" u="none" strike="noStrike" cap="none" dirty="0">
                <a:solidFill>
                  <a:schemeClr val="lt1"/>
                </a:solidFill>
                <a:latin typeface="Titillium Web"/>
                <a:ea typeface="Titillium Web"/>
                <a:cs typeface="Titillium Web"/>
                <a:sym typeface="Titillium Web"/>
              </a:rPr>
              <a:t>)</a:t>
            </a:r>
            <a:r>
              <a:rPr lang="en-US" sz="1500" b="0" i="0" u="none" strike="noStrike" cap="none" dirty="0">
                <a:solidFill>
                  <a:schemeClr val="lt1"/>
                </a:solidFill>
                <a:latin typeface="Titillium Web"/>
                <a:ea typeface="Titillium Web"/>
                <a:cs typeface="Titillium Web"/>
                <a:sym typeface="Titillium Web"/>
              </a:rPr>
              <a:t> – </a:t>
            </a:r>
            <a:r>
              <a:rPr lang="en-US" sz="1500" b="0" i="0" u="none" strike="noStrike" cap="none" dirty="0" err="1">
                <a:solidFill>
                  <a:schemeClr val="lt1"/>
                </a:solidFill>
                <a:latin typeface="Titillium Web"/>
                <a:ea typeface="Titillium Web"/>
                <a:cs typeface="Titillium Web"/>
                <a:sym typeface="Titillium Web"/>
              </a:rPr>
              <a:t>prepovedani</a:t>
            </a:r>
            <a:r>
              <a:rPr lang="en-US" sz="1500" b="0" i="0" u="none" strike="noStrike" cap="none" dirty="0">
                <a:solidFill>
                  <a:schemeClr val="lt1"/>
                </a:solidFill>
                <a:latin typeface="Titillium Web"/>
                <a:ea typeface="Titillium Web"/>
                <a:cs typeface="Titillium Web"/>
                <a:sym typeface="Titillium Web"/>
              </a:rPr>
              <a:t> so </a:t>
            </a:r>
            <a:r>
              <a:rPr lang="en-US" sz="1500" b="0" i="0" u="none" strike="noStrike" cap="none" dirty="0" err="1">
                <a:solidFill>
                  <a:schemeClr val="lt1"/>
                </a:solidFill>
                <a:latin typeface="Titillium Web"/>
                <a:ea typeface="Titillium Web"/>
                <a:cs typeface="Titillium Web"/>
                <a:sym typeface="Titillium Web"/>
              </a:rPr>
              <a:t>sistemi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umetne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inteligence</a:t>
            </a:r>
            <a:r>
              <a:rPr lang="en-US" sz="1500" b="0" i="0" u="none" strike="noStrike" cap="none" dirty="0">
                <a:solidFill>
                  <a:schemeClr val="lt1"/>
                </a:solidFill>
                <a:latin typeface="Titillium Web"/>
                <a:ea typeface="Titillium Web"/>
                <a:cs typeface="Titillium Web"/>
                <a:sym typeface="Titillium Web"/>
              </a:rPr>
              <a:t>, ki </a:t>
            </a:r>
            <a:r>
              <a:rPr lang="en-US" sz="1500" b="0" i="0" u="none" strike="noStrike" cap="none" dirty="0" err="1">
                <a:solidFill>
                  <a:schemeClr val="lt1"/>
                </a:solidFill>
                <a:latin typeface="Titillium Web"/>
                <a:ea typeface="Titillium Web"/>
                <a:cs typeface="Titillium Web"/>
                <a:sym typeface="Titillium Web"/>
              </a:rPr>
              <a:t>manipulirajo</a:t>
            </a:r>
            <a:r>
              <a:rPr lang="en-US" sz="1500" b="0" i="0" u="none" strike="noStrike" cap="none" dirty="0">
                <a:solidFill>
                  <a:schemeClr val="lt1"/>
                </a:solidFill>
                <a:latin typeface="Titillium Web"/>
                <a:ea typeface="Titillium Web"/>
                <a:cs typeface="Titillium Web"/>
                <a:sym typeface="Titillium Web"/>
              </a:rPr>
              <a:t> z </a:t>
            </a:r>
            <a:r>
              <a:rPr lang="en-US" sz="1500" b="0" i="0" u="none" strike="noStrike" cap="none" dirty="0" err="1">
                <a:solidFill>
                  <a:schemeClr val="lt1"/>
                </a:solidFill>
                <a:latin typeface="Titillium Web"/>
                <a:ea typeface="Titillium Web"/>
                <a:cs typeface="Titillium Web"/>
                <a:sym typeface="Titillium Web"/>
              </a:rPr>
              <a:t>vedenjem</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ljudi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izkoriščajo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ranljivosti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izvajajo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socialno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točkovanje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ali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kršijo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temeljne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pravice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npr</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subliminalno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sporočanje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sistemi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množičnega</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nadzornega</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točkovanja</a:t>
            </a:r>
            <a:r>
              <a:rPr lang="en-US" sz="1500" b="0" i="0" u="none" strike="noStrike" cap="none" dirty="0">
                <a:solidFill>
                  <a:schemeClr val="lt1"/>
                </a:solidFill>
                <a:latin typeface="Titillium Web"/>
                <a:ea typeface="Titillium Web"/>
                <a:cs typeface="Titillium Web"/>
                <a:sym typeface="Titillium Web"/>
              </a:rPr>
              <a: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dirty="0">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500"/>
              <a:buFont typeface="Arial"/>
              <a:buNone/>
            </a:pPr>
            <a:r>
              <a:rPr lang="en-US" sz="1500" b="1" i="0" u="none" strike="noStrike" cap="none" dirty="0">
                <a:solidFill>
                  <a:schemeClr val="lt1"/>
                </a:solidFill>
                <a:latin typeface="Titillium Web"/>
                <a:ea typeface="Titillium Web"/>
                <a:cs typeface="Titillium Web"/>
                <a:sym typeface="Titillium Web"/>
              </a:rPr>
              <a:t>2. </a:t>
            </a:r>
            <a:r>
              <a:rPr lang="en-US" sz="1500" b="1" i="0" u="none" strike="noStrike" cap="none" dirty="0" err="1">
                <a:solidFill>
                  <a:schemeClr val="lt1"/>
                </a:solidFill>
                <a:latin typeface="Titillium Web"/>
                <a:ea typeface="Titillium Web"/>
                <a:cs typeface="Titillium Web"/>
                <a:sym typeface="Titillium Web"/>
              </a:rPr>
              <a:t>Visoko</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tveganje</a:t>
            </a:r>
            <a:r>
              <a:rPr lang="en-US" sz="1500" b="0" i="0" u="none" strike="noStrike" cap="none" dirty="0">
                <a:solidFill>
                  <a:schemeClr val="lt1"/>
                </a:solidFill>
                <a:latin typeface="Titillium Web"/>
                <a:ea typeface="Titillium Web"/>
                <a:cs typeface="Titillium Web"/>
                <a:sym typeface="Titillium Web"/>
              </a:rPr>
              <a:t> – </a:t>
            </a:r>
            <a:r>
              <a:rPr lang="en-US" sz="1500" b="0" i="0" u="none" strike="noStrike" cap="none" dirty="0" err="1">
                <a:solidFill>
                  <a:schemeClr val="lt1"/>
                </a:solidFill>
                <a:latin typeface="Titillium Web"/>
                <a:ea typeface="Titillium Web"/>
                <a:cs typeface="Titillium Web"/>
                <a:sym typeface="Titillium Web"/>
              </a:rPr>
              <a:t>umetna</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inteligenca</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uporabljena</a:t>
            </a:r>
            <a:r>
              <a:rPr lang="en-US" sz="1500" b="0" i="0" u="none" strike="noStrike" cap="none" dirty="0">
                <a:solidFill>
                  <a:schemeClr val="lt1"/>
                </a:solidFill>
                <a:latin typeface="Titillium Web"/>
                <a:ea typeface="Titillium Web"/>
                <a:cs typeface="Titillium Web"/>
                <a:sym typeface="Titillium Web"/>
              </a:rPr>
              <a:t> v </a:t>
            </a:r>
            <a:r>
              <a:rPr lang="en-US" sz="1500" b="0" i="0" u="none" strike="noStrike" cap="none" dirty="0" err="1">
                <a:solidFill>
                  <a:schemeClr val="lt1"/>
                </a:solidFill>
                <a:latin typeface="Titillium Web"/>
                <a:ea typeface="Titillium Web"/>
                <a:cs typeface="Titillium Web"/>
                <a:sym typeface="Titillium Web"/>
              </a:rPr>
              <a:t>varnostno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kritičnih</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aplikacijah</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zdravstvo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izobraževanje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kazenski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pregon</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zaposlovanje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itd</a:t>
            </a:r>
            <a:r>
              <a:rPr lang="en-US" sz="1500" b="0" i="0" u="none" strike="noStrike" cap="none" dirty="0">
                <a:solidFill>
                  <a:schemeClr val="lt1"/>
                </a:solidFill>
                <a:latin typeface="Titillium Web"/>
                <a:ea typeface="Titillium Web"/>
                <a:cs typeface="Titillium Web"/>
                <a:sym typeface="Titillium Web"/>
              </a:rPr>
              <a:t>.), mora </a:t>
            </a:r>
            <a:r>
              <a:rPr lang="en-US" sz="1500" b="0" i="0" u="none" strike="noStrike" cap="none" dirty="0" err="1">
                <a:solidFill>
                  <a:schemeClr val="lt1"/>
                </a:solidFill>
                <a:latin typeface="Titillium Web"/>
                <a:ea typeface="Titillium Web"/>
                <a:cs typeface="Titillium Web"/>
                <a:sym typeface="Titillium Web"/>
              </a:rPr>
              <a:t>izpolnjevati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stroge</a:t>
            </a:r>
            <a:r>
              <a:rPr lang="en-US" sz="1500" b="0"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zahteve</a:t>
            </a:r>
            <a:r>
              <a:rPr lang="en-US" sz="1500" b="1" i="0" u="none" strike="noStrike" cap="none" dirty="0">
                <a:solidFill>
                  <a:schemeClr val="lt1"/>
                </a:solidFill>
                <a:latin typeface="Titillium Web"/>
                <a:ea typeface="Titillium Web"/>
                <a:cs typeface="Titillium Web"/>
                <a:sym typeface="Titillium Web"/>
              </a:rPr>
              <a:t> glede </a:t>
            </a:r>
            <a:r>
              <a:rPr lang="en-US" sz="1500" b="1" i="0" u="none" strike="noStrike" cap="none" dirty="0" err="1">
                <a:solidFill>
                  <a:schemeClr val="lt1"/>
                </a:solidFill>
                <a:latin typeface="Titillium Web"/>
                <a:ea typeface="Titillium Web"/>
                <a:cs typeface="Titillium Web"/>
                <a:sym typeface="Titillium Web"/>
              </a:rPr>
              <a:t>obvladovanja</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tveganj</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upravljanja</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dokumentacije</a:t>
            </a:r>
            <a:r>
              <a:rPr lang="en-US" sz="1500" b="1" i="0" u="none" strike="noStrike" cap="none" dirty="0">
                <a:solidFill>
                  <a:schemeClr val="lt1"/>
                </a:solidFill>
                <a:latin typeface="Titillium Web"/>
                <a:ea typeface="Titillium Web"/>
                <a:cs typeface="Titillium Web"/>
                <a:sym typeface="Titillium Web"/>
              </a:rPr>
              <a:t> in </a:t>
            </a:r>
            <a:r>
              <a:rPr lang="en-US" sz="1500" b="1" i="0" u="none" strike="noStrike" cap="none" dirty="0" err="1">
                <a:solidFill>
                  <a:schemeClr val="lt1"/>
                </a:solidFill>
                <a:latin typeface="Titillium Web"/>
                <a:ea typeface="Titillium Web"/>
                <a:cs typeface="Titillium Web"/>
                <a:sym typeface="Titillium Web"/>
              </a:rPr>
              <a:t>preglednosti</a:t>
            </a:r>
            <a:endParaRPr sz="1500" b="0" i="0" u="none" strike="noStrike" cap="none" dirty="0">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dirty="0">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500"/>
              <a:buFont typeface="Arial"/>
              <a:buNone/>
            </a:pPr>
            <a:r>
              <a:rPr lang="en-US" sz="1500" b="1" i="0" u="none" strike="noStrike" cap="none" dirty="0">
                <a:solidFill>
                  <a:schemeClr val="lt1"/>
                </a:solidFill>
                <a:latin typeface="Titillium Web"/>
                <a:ea typeface="Titillium Web"/>
                <a:cs typeface="Titillium Web"/>
                <a:sym typeface="Titillium Web"/>
              </a:rPr>
              <a:t>3. </a:t>
            </a:r>
            <a:r>
              <a:rPr lang="en-US" sz="1500" b="1" i="0" u="none" strike="noStrike" cap="none" dirty="0" err="1">
                <a:solidFill>
                  <a:schemeClr val="lt1"/>
                </a:solidFill>
                <a:latin typeface="Titillium Web"/>
                <a:ea typeface="Titillium Web"/>
                <a:cs typeface="Titillium Web"/>
                <a:sym typeface="Titillium Web"/>
              </a:rPr>
              <a:t>Omejeno</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tveganje</a:t>
            </a:r>
            <a:r>
              <a:rPr lang="en-US" sz="1500" b="0" i="0" u="none" strike="noStrike" cap="none" dirty="0">
                <a:solidFill>
                  <a:schemeClr val="lt1"/>
                </a:solidFill>
                <a:latin typeface="Titillium Web"/>
                <a:ea typeface="Titillium Web"/>
                <a:cs typeface="Titillium Web"/>
                <a:sym typeface="Titillium Web"/>
              </a:rPr>
              <a:t> – </a:t>
            </a:r>
            <a:r>
              <a:rPr lang="en-US" sz="1500" b="0" i="0" u="none" strike="noStrike" cap="none" dirty="0" err="1">
                <a:solidFill>
                  <a:schemeClr val="lt1"/>
                </a:solidFill>
                <a:latin typeface="Titillium Web"/>
                <a:ea typeface="Titillium Web"/>
                <a:cs typeface="Titillium Web"/>
                <a:sym typeface="Titillium Web"/>
              </a:rPr>
              <a:t>sistemi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kot</a:t>
            </a:r>
            <a:r>
              <a:rPr lang="en-US" sz="1500" b="0" i="0" u="none" strike="noStrike" cap="none" dirty="0">
                <a:solidFill>
                  <a:schemeClr val="lt1"/>
                </a:solidFill>
                <a:latin typeface="Titillium Web"/>
                <a:ea typeface="Titillium Web"/>
                <a:cs typeface="Titillium Web"/>
                <a:sym typeface="Titillium Web"/>
              </a:rPr>
              <a:t> so </a:t>
            </a:r>
            <a:r>
              <a:rPr lang="en-US" sz="1500" b="0" i="0" u="none" strike="noStrike" cap="none" dirty="0" err="1">
                <a:solidFill>
                  <a:schemeClr val="lt1"/>
                </a:solidFill>
                <a:latin typeface="Titillium Web"/>
                <a:ea typeface="Titillium Web"/>
                <a:cs typeface="Titillium Web"/>
                <a:sym typeface="Titillium Web"/>
              </a:rPr>
              <a:t>klepetalni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roboti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morajo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uporabnike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obvestiti</a:t>
            </a:r>
            <a:r>
              <a:rPr lang="en-US" sz="1500" b="0" i="0" u="none" strike="noStrike" cap="none" dirty="0">
                <a:solidFill>
                  <a:schemeClr val="lt1"/>
                </a:solidFill>
                <a:latin typeface="Titillium Web"/>
                <a:ea typeface="Titillium Web"/>
                <a:cs typeface="Titillium Web"/>
                <a:sym typeface="Titillium Web"/>
              </a:rPr>
              <a:t>, da </a:t>
            </a:r>
            <a:r>
              <a:rPr lang="en-US" sz="1500" b="0" i="0" u="none" strike="noStrike" cap="none" dirty="0" err="1">
                <a:solidFill>
                  <a:schemeClr val="lt1"/>
                </a:solidFill>
                <a:latin typeface="Titillium Web"/>
                <a:ea typeface="Titillium Web"/>
                <a:cs typeface="Titillium Web"/>
                <a:sym typeface="Titillium Web"/>
              </a:rPr>
              <a:t>gre</a:t>
            </a:r>
            <a:r>
              <a:rPr lang="en-US" sz="1500" b="0" i="0" u="none" strike="noStrike" cap="none" dirty="0">
                <a:solidFill>
                  <a:schemeClr val="lt1"/>
                </a:solidFill>
                <a:latin typeface="Titillium Web"/>
                <a:ea typeface="Titillium Web"/>
                <a:cs typeface="Titillium Web"/>
                <a:sym typeface="Titillium Web"/>
              </a:rPr>
              <a:t> za </a:t>
            </a:r>
            <a:r>
              <a:rPr lang="en-US" sz="1500" b="0" i="0" u="none" strike="noStrike" cap="none" dirty="0" err="1">
                <a:solidFill>
                  <a:schemeClr val="lt1"/>
                </a:solidFill>
                <a:latin typeface="Titillium Web"/>
                <a:ea typeface="Titillium Web"/>
                <a:cs typeface="Titillium Web"/>
                <a:sym typeface="Titillium Web"/>
              </a:rPr>
              <a:t>umetno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inteligenco</a:t>
            </a:r>
            <a:r>
              <a:rPr lang="en-US" sz="1500" b="0" i="0" u="none" strike="noStrike" cap="none" dirty="0">
                <a:solidFill>
                  <a:schemeClr val="lt1"/>
                </a:solidFill>
                <a:latin typeface="Titillium Web"/>
                <a:ea typeface="Titillium Web"/>
                <a:cs typeface="Titillium Web"/>
                <a:sym typeface="Titillium Web"/>
              </a:rPr>
              <a: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1500" b="1" i="0" u="none" strike="noStrike" cap="none" dirty="0">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500"/>
              <a:buFont typeface="Arial"/>
              <a:buNone/>
            </a:pPr>
            <a:r>
              <a:rPr lang="en-US" sz="1500" b="1" i="0" u="none" strike="noStrike" cap="none" dirty="0">
                <a:solidFill>
                  <a:schemeClr val="lt1"/>
                </a:solidFill>
                <a:latin typeface="Titillium Web"/>
                <a:ea typeface="Titillium Web"/>
                <a:cs typeface="Titillium Web"/>
                <a:sym typeface="Titillium Web"/>
              </a:rPr>
              <a:t>4. </a:t>
            </a:r>
            <a:r>
              <a:rPr lang="en-US" sz="1500" b="1" i="0" u="none" strike="noStrike" cap="none" dirty="0" err="1">
                <a:solidFill>
                  <a:schemeClr val="lt1"/>
                </a:solidFill>
                <a:latin typeface="Titillium Web"/>
                <a:ea typeface="Titillium Web"/>
                <a:cs typeface="Titillium Web"/>
                <a:sym typeface="Titillium Web"/>
              </a:rPr>
              <a:t>Minimalno</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ali</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brez</a:t>
            </a:r>
            <a:r>
              <a:rPr lang="en-US" sz="1500" b="1"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tveganja</a:t>
            </a:r>
            <a:r>
              <a:rPr lang="en-US" sz="1500" b="0" i="0" u="none" strike="noStrike" cap="none" dirty="0">
                <a:solidFill>
                  <a:schemeClr val="lt1"/>
                </a:solidFill>
                <a:latin typeface="Titillium Web"/>
                <a:ea typeface="Titillium Web"/>
                <a:cs typeface="Titillium Web"/>
                <a:sym typeface="Titillium Web"/>
              </a:rPr>
              <a:t> – </a:t>
            </a:r>
            <a:r>
              <a:rPr lang="en-US" sz="1500" b="0" i="0" u="none" strike="noStrike" cap="none" dirty="0" err="1">
                <a:solidFill>
                  <a:schemeClr val="lt1"/>
                </a:solidFill>
                <a:latin typeface="Titillium Web"/>
                <a:ea typeface="Titillium Web"/>
                <a:cs typeface="Titillium Web"/>
                <a:sym typeface="Titillium Web"/>
              </a:rPr>
              <a:t>sistemi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kot</a:t>
            </a:r>
            <a:r>
              <a:rPr lang="en-US" sz="1500" b="0" i="0" u="none" strike="noStrike" cap="none" dirty="0">
                <a:solidFill>
                  <a:schemeClr val="lt1"/>
                </a:solidFill>
                <a:latin typeface="Titillium Web"/>
                <a:ea typeface="Titillium Web"/>
                <a:cs typeface="Titillium Web"/>
                <a:sym typeface="Titillium Web"/>
              </a:rPr>
              <a:t> so </a:t>
            </a:r>
            <a:r>
              <a:rPr lang="en-US" sz="1500" b="0" i="0" u="none" strike="noStrike" cap="none" dirty="0" err="1">
                <a:solidFill>
                  <a:schemeClr val="lt1"/>
                </a:solidFill>
                <a:latin typeface="Titillium Web"/>
                <a:ea typeface="Titillium Web"/>
                <a:cs typeface="Titillium Web"/>
                <a:sym typeface="Titillium Web"/>
              </a:rPr>
              <a:t>filtri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neželene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pošte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ali</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umetna</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inteligenca</a:t>
            </a:r>
            <a:r>
              <a:rPr lang="en-US" sz="1500" b="0" i="0" u="none" strike="noStrike" cap="none" dirty="0">
                <a:solidFill>
                  <a:schemeClr val="lt1"/>
                </a:solidFill>
                <a:latin typeface="Titillium Web"/>
                <a:ea typeface="Titillium Web"/>
                <a:cs typeface="Titillium Web"/>
                <a:sym typeface="Titillium Web"/>
              </a:rPr>
              <a:t> v video </a:t>
            </a:r>
            <a:r>
              <a:rPr lang="en-US" sz="1500" b="0" i="0" u="none" strike="noStrike" cap="none" dirty="0" err="1">
                <a:solidFill>
                  <a:schemeClr val="lt1"/>
                </a:solidFill>
                <a:latin typeface="Titillium Web"/>
                <a:ea typeface="Titillium Web"/>
                <a:cs typeface="Titillium Web"/>
                <a:sym typeface="Titillium Web"/>
              </a:rPr>
              <a:t>igrah</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nimajo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posebnih</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obveznosti</a:t>
            </a:r>
            <a:r>
              <a:rPr lang="en-US" sz="1500" b="0" i="0" u="none" strike="noStrike" cap="none" dirty="0">
                <a:solidFill>
                  <a:schemeClr val="lt1"/>
                </a:solidFill>
                <a:latin typeface="Titillium Web"/>
                <a:ea typeface="Titillium Web"/>
                <a:cs typeface="Titillium Web"/>
                <a:sym typeface="Titillium Web"/>
              </a:rPr>
              <a: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lang="sl-SI" sz="1500" b="0" i="0" u="none" strike="noStrike" cap="none" dirty="0">
              <a:solidFill>
                <a:schemeClr val="lt1"/>
              </a:solidFill>
              <a:latin typeface="Titillium Web"/>
              <a:ea typeface="Titillium Web"/>
              <a:cs typeface="Titillium Web"/>
              <a:sym typeface="Titillium Web"/>
            </a:endParaRPr>
          </a:p>
          <a:p>
            <a:pPr marL="0" marR="0" lvl="0" indent="0" algn="l" rtl="0">
              <a:lnSpc>
                <a:spcPct val="100000"/>
              </a:lnSpc>
              <a:spcBef>
                <a:spcPts val="0"/>
              </a:spcBef>
              <a:spcAft>
                <a:spcPts val="0"/>
              </a:spcAft>
              <a:buClr>
                <a:srgbClr val="000000"/>
              </a:buClr>
              <a:buSzPts val="1500"/>
              <a:buFont typeface="Arial"/>
              <a:buNone/>
            </a:pPr>
            <a:r>
              <a:rPr lang="sl-SI" sz="1500" b="0" i="0" u="none" strike="noStrike" cap="none" dirty="0">
                <a:solidFill>
                  <a:schemeClr val="lt1"/>
                </a:solidFill>
                <a:latin typeface="Titillium Web"/>
                <a:ea typeface="Titillium Web"/>
                <a:cs typeface="Titillium Web"/>
                <a:sym typeface="Titillium Web"/>
              </a:rPr>
              <a:t>Akt</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spodbuja</a:t>
            </a:r>
            <a:r>
              <a:rPr lang="en-US" sz="1500" b="0" i="0" u="none" strike="noStrike" cap="none" dirty="0">
                <a:solidFill>
                  <a:schemeClr val="lt1"/>
                </a:solidFill>
                <a:latin typeface="Titillium Web"/>
                <a:ea typeface="Titillium Web"/>
                <a:cs typeface="Titillium Web"/>
                <a:sym typeface="Titillium Web"/>
              </a:rPr>
              <a:t> </a:t>
            </a:r>
            <a:r>
              <a:rPr lang="en-US" sz="1500" b="1" i="0" u="none" strike="noStrike" cap="none" dirty="0" err="1">
                <a:solidFill>
                  <a:schemeClr val="lt1"/>
                </a:solidFill>
                <a:latin typeface="Titillium Web"/>
                <a:ea typeface="Titillium Web"/>
                <a:cs typeface="Titillium Web"/>
                <a:sym typeface="Titillium Web"/>
              </a:rPr>
              <a:t>ravnovesje</a:t>
            </a:r>
            <a:r>
              <a:rPr lang="en-US" sz="1500" b="1" i="0" u="none" strike="noStrike" cap="none" dirty="0">
                <a:solidFill>
                  <a:schemeClr val="lt1"/>
                </a:solidFill>
                <a:latin typeface="Titillium Web"/>
                <a:ea typeface="Titillium Web"/>
                <a:cs typeface="Titillium Web"/>
                <a:sym typeface="Titillium Web"/>
              </a:rPr>
              <a:t> med </a:t>
            </a:r>
            <a:r>
              <a:rPr lang="en-US" sz="1500" b="1" i="0" u="none" strike="noStrike" cap="none" dirty="0" err="1">
                <a:solidFill>
                  <a:schemeClr val="lt1"/>
                </a:solidFill>
                <a:latin typeface="Titillium Web"/>
                <a:ea typeface="Titillium Web"/>
                <a:cs typeface="Titillium Web"/>
                <a:sym typeface="Titillium Web"/>
              </a:rPr>
              <a:t>inovacijami</a:t>
            </a:r>
            <a:r>
              <a:rPr lang="en-US" sz="1500" b="1" i="0" u="none" strike="noStrike" cap="none" dirty="0">
                <a:solidFill>
                  <a:schemeClr val="lt1"/>
                </a:solidFill>
                <a:latin typeface="Titillium Web"/>
                <a:ea typeface="Titillium Web"/>
                <a:cs typeface="Titillium Web"/>
                <a:sym typeface="Titillium Web"/>
              </a:rPr>
              <a:t> in </a:t>
            </a:r>
            <a:r>
              <a:rPr lang="en-US" sz="1500" b="1" i="0" u="none" strike="noStrike" cap="none" dirty="0" err="1">
                <a:solidFill>
                  <a:schemeClr val="lt1"/>
                </a:solidFill>
                <a:latin typeface="Titillium Web"/>
                <a:ea typeface="Titillium Web"/>
                <a:cs typeface="Titillium Web"/>
                <a:sym typeface="Titillium Web"/>
              </a:rPr>
              <a:t>odgovornostjo</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kar</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omogoča</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uvajanje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umetne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inteligence</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ob</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ohranjanju</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etičnih</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socialnih</a:t>
            </a:r>
            <a:r>
              <a:rPr lang="en-US" sz="1500" b="0" i="0" u="none" strike="noStrike" cap="none" dirty="0">
                <a:solidFill>
                  <a:schemeClr val="lt1"/>
                </a:solidFill>
                <a:latin typeface="Titillium Web"/>
                <a:ea typeface="Titillium Web"/>
                <a:cs typeface="Titillium Web"/>
                <a:sym typeface="Titillium Web"/>
              </a:rPr>
              <a:t> in </a:t>
            </a:r>
            <a:r>
              <a:rPr lang="en-US" sz="1500" b="0" i="0" u="none" strike="noStrike" cap="none" dirty="0" err="1">
                <a:solidFill>
                  <a:schemeClr val="lt1"/>
                </a:solidFill>
                <a:latin typeface="Titillium Web"/>
                <a:ea typeface="Titillium Web"/>
                <a:cs typeface="Titillium Web"/>
                <a:sym typeface="Titillium Web"/>
              </a:rPr>
              <a:t>kibernetsko-varnostnih</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zaščitnih</a:t>
            </a:r>
            <a:r>
              <a:rPr lang="en-US" sz="1500" b="0" i="0" u="none" strike="noStrike" cap="none" dirty="0">
                <a:solidFill>
                  <a:schemeClr val="lt1"/>
                </a:solidFill>
                <a:latin typeface="Titillium Web"/>
                <a:ea typeface="Titillium Web"/>
                <a:cs typeface="Titillium Web"/>
                <a:sym typeface="Titillium Web"/>
              </a:rPr>
              <a:t> </a:t>
            </a:r>
            <a:r>
              <a:rPr lang="en-US" sz="1500" b="0" i="0" u="none" strike="noStrike" cap="none" dirty="0" err="1">
                <a:solidFill>
                  <a:schemeClr val="lt1"/>
                </a:solidFill>
                <a:latin typeface="Titillium Web"/>
                <a:ea typeface="Titillium Web"/>
                <a:cs typeface="Titillium Web"/>
                <a:sym typeface="Titillium Web"/>
              </a:rPr>
              <a:t>ukrepov</a:t>
            </a:r>
            <a:r>
              <a:rPr lang="en-US" sz="1500" b="0" i="0" u="none" strike="noStrike" cap="none" dirty="0">
                <a:solidFill>
                  <a:schemeClr val="lt1"/>
                </a:solidFill>
                <a:latin typeface="Titillium Web"/>
                <a:ea typeface="Titillium Web"/>
                <a:cs typeface="Titillium Web"/>
                <a:sym typeface="Titillium Web"/>
              </a:rPr>
              <a:t>.</a:t>
            </a:r>
            <a:endParaRPr sz="1400" b="0" i="0" u="none" strike="noStrike" cap="none" dirty="0">
              <a:solidFill>
                <a:srgbClr val="000000"/>
              </a:solidFill>
              <a:latin typeface="Arial"/>
              <a:ea typeface="Arial"/>
              <a:cs typeface="Arial"/>
              <a:sym typeface="Arial"/>
            </a:endParaRPr>
          </a:p>
          <a:p>
            <a:pPr marL="139700" marR="0" lvl="0" indent="0" algn="l" rtl="0">
              <a:lnSpc>
                <a:spcPct val="115000"/>
              </a:lnSpc>
              <a:spcBef>
                <a:spcPts val="0"/>
              </a:spcBef>
              <a:spcAft>
                <a:spcPts val="0"/>
              </a:spcAft>
              <a:buClr>
                <a:srgbClr val="000000"/>
              </a:buClr>
              <a:buSzPts val="1500"/>
              <a:buFont typeface="Arial"/>
              <a:buNone/>
            </a:pPr>
            <a:endParaRPr sz="1500" b="0" i="0" u="none" strike="noStrike" cap="none" dirty="0">
              <a:solidFill>
                <a:schemeClr val="lt1"/>
              </a:solidFill>
              <a:latin typeface="Titillium Web"/>
              <a:ea typeface="Titillium Web"/>
              <a:cs typeface="Titillium Web"/>
              <a:sym typeface="Titillium Web"/>
            </a:endParaRPr>
          </a:p>
        </p:txBody>
      </p:sp>
      <p:pic>
        <p:nvPicPr>
          <p:cNvPr id="196" name="Google Shape;196;p22"/>
          <p:cNvPicPr preferRelativeResize="0"/>
          <p:nvPr/>
        </p:nvPicPr>
        <p:blipFill rotWithShape="1">
          <a:blip r:embed="rId5">
            <a:alphaModFix/>
          </a:blip>
          <a:srcRect/>
          <a:stretch/>
        </p:blipFill>
        <p:spPr>
          <a:xfrm>
            <a:off x="6732502" y="1815486"/>
            <a:ext cx="4584689" cy="365825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cxnSp>
        <p:nvCxnSpPr>
          <p:cNvPr id="202" name="Google Shape;202;p23"/>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203" name="Google Shape;203;p23"/>
          <p:cNvSpPr txBox="1">
            <a:spLocks noGrp="1"/>
          </p:cNvSpPr>
          <p:nvPr>
            <p:ph type="subTitle" idx="4294967295"/>
          </p:nvPr>
        </p:nvSpPr>
        <p:spPr>
          <a:xfrm>
            <a:off x="8163450" y="6376950"/>
            <a:ext cx="34830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204" name="Google Shape;204;p23" title="a compli ai.png"/>
          <p:cNvPicPr preferRelativeResize="0"/>
          <p:nvPr/>
        </p:nvPicPr>
        <p:blipFill rotWithShape="1">
          <a:blip r:embed="rId3">
            <a:alphaModFix/>
          </a:blip>
          <a:srcRect/>
          <a:stretch/>
        </p:blipFill>
        <p:spPr>
          <a:xfrm>
            <a:off x="457200" y="6300425"/>
            <a:ext cx="1163448" cy="412850"/>
          </a:xfrm>
          <a:prstGeom prst="rect">
            <a:avLst/>
          </a:prstGeom>
          <a:noFill/>
          <a:ln>
            <a:noFill/>
          </a:ln>
        </p:spPr>
      </p:pic>
      <p:sp>
        <p:nvSpPr>
          <p:cNvPr id="205" name="Google Shape;205;p23"/>
          <p:cNvSpPr txBox="1"/>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00000"/>
              </a:buClr>
              <a:buSzPts val="2500"/>
              <a:buFont typeface="Arial"/>
              <a:buNone/>
            </a:pPr>
            <a:r>
              <a:rPr lang="en-US" sz="2500" b="0" i="0" u="none" strike="noStrike" cap="none">
                <a:solidFill>
                  <a:srgbClr val="55E6C1"/>
                </a:solidFill>
                <a:latin typeface="Sora SemiBold"/>
                <a:ea typeface="Sora SemiBold"/>
                <a:cs typeface="Sora SemiBold"/>
                <a:sym typeface="Sora SemiBold"/>
              </a:rPr>
              <a:t>Verižna vrednost umetne inteligence </a:t>
            </a:r>
            <a:r>
              <a:rPr lang="en-US" sz="2500" b="0" i="0" u="none" strike="noStrike" cap="none">
                <a:solidFill>
                  <a:schemeClr val="lt1"/>
                </a:solidFill>
                <a:latin typeface="Sora SemiBold"/>
                <a:ea typeface="Sora SemiBold"/>
                <a:cs typeface="Sora SemiBold"/>
                <a:sym typeface="Sora SemiBold"/>
              </a:rPr>
              <a:t>– v okviru Zakona EU o umetni inteligenci</a:t>
            </a:r>
            <a:endParaRPr sz="2500" b="0" i="0" u="none" strike="noStrike" cap="none">
              <a:solidFill>
                <a:schemeClr val="lt1"/>
              </a:solidFill>
              <a:latin typeface="Sora SemiBold"/>
              <a:ea typeface="Sora SemiBold"/>
              <a:cs typeface="Sora SemiBold"/>
              <a:sym typeface="Sora SemiBold"/>
            </a:endParaRPr>
          </a:p>
        </p:txBody>
      </p:sp>
      <p:pic>
        <p:nvPicPr>
          <p:cNvPr id="206" name="Google Shape;206;p23"/>
          <p:cNvPicPr preferRelativeResize="0"/>
          <p:nvPr/>
        </p:nvPicPr>
        <p:blipFill rotWithShape="1">
          <a:blip r:embed="rId4">
            <a:alphaModFix/>
          </a:blip>
          <a:srcRect/>
          <a:stretch/>
        </p:blipFill>
        <p:spPr>
          <a:xfrm>
            <a:off x="573772" y="1264968"/>
            <a:ext cx="4198144" cy="4615397"/>
          </a:xfrm>
          <a:prstGeom prst="rect">
            <a:avLst/>
          </a:prstGeom>
          <a:noFill/>
          <a:ln>
            <a:noFill/>
          </a:ln>
        </p:spPr>
      </p:pic>
      <p:pic>
        <p:nvPicPr>
          <p:cNvPr id="207" name="Google Shape;207;p23" descr="complex biology through agentic AI | Owkin"/>
          <p:cNvPicPr preferRelativeResize="0"/>
          <p:nvPr/>
        </p:nvPicPr>
        <p:blipFill rotWithShape="1">
          <a:blip r:embed="rId5">
            <a:alphaModFix/>
          </a:blip>
          <a:srcRect/>
          <a:stretch/>
        </p:blipFill>
        <p:spPr>
          <a:xfrm>
            <a:off x="8163460" y="1070867"/>
            <a:ext cx="2643155" cy="1389788"/>
          </a:xfrm>
          <a:prstGeom prst="rect">
            <a:avLst/>
          </a:prstGeom>
          <a:noFill/>
          <a:ln>
            <a:noFill/>
          </a:ln>
        </p:spPr>
      </p:pic>
      <p:pic>
        <p:nvPicPr>
          <p:cNvPr id="208" name="Google Shape;208;p23"/>
          <p:cNvPicPr preferRelativeResize="0"/>
          <p:nvPr/>
        </p:nvPicPr>
        <p:blipFill rotWithShape="1">
          <a:blip r:embed="rId6">
            <a:alphaModFix/>
          </a:blip>
          <a:srcRect/>
          <a:stretch/>
        </p:blipFill>
        <p:spPr>
          <a:xfrm>
            <a:off x="7436515" y="2543079"/>
            <a:ext cx="4097045" cy="3048964"/>
          </a:xfrm>
          <a:prstGeom prst="rect">
            <a:avLst/>
          </a:prstGeom>
          <a:noFill/>
          <a:ln>
            <a:noFill/>
          </a:ln>
        </p:spPr>
      </p:pic>
      <p:sp>
        <p:nvSpPr>
          <p:cNvPr id="209" name="Google Shape;209;p23"/>
          <p:cNvSpPr txBox="1"/>
          <p:nvPr/>
        </p:nvSpPr>
        <p:spPr>
          <a:xfrm>
            <a:off x="7436515" y="5728996"/>
            <a:ext cx="3927249"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Ponudnik z visokim tveganjem</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p29" title="Blend Group 6.png"/>
          <p:cNvPicPr preferRelativeResize="0"/>
          <p:nvPr/>
        </p:nvPicPr>
        <p:blipFill rotWithShape="1">
          <a:blip r:embed="rId3">
            <a:alphaModFix/>
          </a:blip>
          <a:srcRect/>
          <a:stretch/>
        </p:blipFill>
        <p:spPr>
          <a:xfrm>
            <a:off x="6949625" y="2637175"/>
            <a:ext cx="5242376" cy="4220832"/>
          </a:xfrm>
          <a:prstGeom prst="rect">
            <a:avLst/>
          </a:prstGeom>
          <a:noFill/>
          <a:ln>
            <a:noFill/>
          </a:ln>
        </p:spPr>
      </p:pic>
      <p:sp>
        <p:nvSpPr>
          <p:cNvPr id="326" name="Google Shape;326;p29"/>
          <p:cNvSpPr txBox="1">
            <a:spLocks noGrp="1"/>
          </p:cNvSpPr>
          <p:nvPr>
            <p:ph type="ctrTitle" idx="4294967295"/>
          </p:nvPr>
        </p:nvSpPr>
        <p:spPr>
          <a:xfrm>
            <a:off x="457200" y="2258475"/>
            <a:ext cx="11263500" cy="15735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3167"/>
              <a:buFont typeface="Sora"/>
              <a:buNone/>
            </a:pPr>
            <a:r>
              <a:rPr lang="en-US" sz="4000" b="1" i="0" u="none" strike="noStrike" cap="none">
                <a:solidFill>
                  <a:schemeClr val="lt1"/>
                </a:solidFill>
                <a:latin typeface="Sora"/>
                <a:ea typeface="Sora"/>
                <a:cs typeface="Sora"/>
                <a:sym typeface="Sora"/>
              </a:rPr>
              <a:t>CompliAI</a:t>
            </a:r>
            <a:br>
              <a:rPr lang="en-US" sz="4000" b="1" i="0" u="none" strike="noStrike" cap="none">
                <a:solidFill>
                  <a:schemeClr val="lt1"/>
                </a:solidFill>
                <a:latin typeface="Sora"/>
                <a:ea typeface="Sora"/>
                <a:cs typeface="Sora"/>
                <a:sym typeface="Sora"/>
              </a:rPr>
            </a:br>
            <a:br>
              <a:rPr lang="en-US" sz="4000" b="1" i="0" u="none" strike="noStrike" cap="none">
                <a:solidFill>
                  <a:schemeClr val="lt1"/>
                </a:solidFill>
                <a:latin typeface="Sora"/>
                <a:ea typeface="Sora"/>
                <a:cs typeface="Sora"/>
                <a:sym typeface="Sora"/>
              </a:rPr>
            </a:br>
            <a:r>
              <a:rPr lang="en-US" sz="2400" b="1" i="0" u="none" strike="noStrike" cap="none">
                <a:solidFill>
                  <a:schemeClr val="lt1"/>
                </a:solidFill>
                <a:latin typeface="Sora"/>
                <a:ea typeface="Sora"/>
                <a:cs typeface="Sora"/>
                <a:sym typeface="Sora"/>
              </a:rPr>
              <a:t>Operativni model EU za umetno inteligenco</a:t>
            </a:r>
            <a:endParaRPr sz="4000" b="1" i="0" u="none" strike="noStrike" cap="none">
              <a:solidFill>
                <a:srgbClr val="55E6C1"/>
              </a:solidFill>
              <a:latin typeface="Sora"/>
              <a:ea typeface="Sora"/>
              <a:cs typeface="Sora"/>
              <a:sym typeface="Sora"/>
            </a:endParaRPr>
          </a:p>
        </p:txBody>
      </p:sp>
      <p:cxnSp>
        <p:nvCxnSpPr>
          <p:cNvPr id="327" name="Google Shape;327;p29"/>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328" name="Google Shape;328;p29"/>
          <p:cNvSpPr txBox="1">
            <a:spLocks noGrp="1"/>
          </p:cNvSpPr>
          <p:nvPr>
            <p:ph type="subTitle" idx="4294967295"/>
          </p:nvPr>
        </p:nvSpPr>
        <p:spPr>
          <a:xfrm>
            <a:off x="8357250" y="6376950"/>
            <a:ext cx="32892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329" name="Google Shape;329;p29"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30"/>
          <p:cNvSpPr txBox="1">
            <a:spLocks noGrp="1"/>
          </p:cNvSpPr>
          <p:nvPr>
            <p:ph type="ctrTitle" idx="4294967295"/>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2565"/>
              <a:buFont typeface="Calibri"/>
              <a:buNone/>
            </a:pPr>
            <a:r>
              <a:rPr lang="en-US" sz="2500" b="0" i="0" u="none" strike="noStrike" cap="none">
                <a:solidFill>
                  <a:schemeClr val="lt1"/>
                </a:solidFill>
                <a:latin typeface="Sora SemiBold"/>
                <a:ea typeface="Sora SemiBold"/>
                <a:cs typeface="Sora SemiBold"/>
                <a:sym typeface="Sora SemiBold"/>
              </a:rPr>
              <a:t>CompliAI </a:t>
            </a:r>
            <a:r>
              <a:rPr lang="en-US" sz="2500" b="0" i="0" u="none" strike="noStrike" cap="none">
                <a:solidFill>
                  <a:srgbClr val="55E6C1"/>
                </a:solidFill>
                <a:latin typeface="Sora SemiBold"/>
                <a:ea typeface="Sora SemiBold"/>
                <a:cs typeface="Sora SemiBold"/>
                <a:sym typeface="Sora SemiBold"/>
              </a:rPr>
              <a:t>Skladnost, poenostavljena</a:t>
            </a:r>
            <a:endParaRPr sz="2500" b="0" i="0" u="none" strike="noStrike" cap="none">
              <a:solidFill>
                <a:srgbClr val="55E6C1"/>
              </a:solidFill>
              <a:latin typeface="Sora SemiBold"/>
              <a:ea typeface="Sora SemiBold"/>
              <a:cs typeface="Sora SemiBold"/>
              <a:sym typeface="Sora SemiBold"/>
            </a:endParaRPr>
          </a:p>
        </p:txBody>
      </p:sp>
      <p:sp>
        <p:nvSpPr>
          <p:cNvPr id="336" name="Google Shape;336;p30"/>
          <p:cNvSpPr txBox="1">
            <a:spLocks noGrp="1"/>
          </p:cNvSpPr>
          <p:nvPr>
            <p:ph type="subTitle" idx="4294967295"/>
          </p:nvPr>
        </p:nvSpPr>
        <p:spPr>
          <a:xfrm>
            <a:off x="504825" y="996700"/>
            <a:ext cx="11141700" cy="3171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chemeClr val="dk1"/>
              </a:buClr>
              <a:buSzPts val="2800"/>
              <a:buFont typeface="Arial"/>
              <a:buNone/>
            </a:pPr>
            <a:r>
              <a:rPr lang="en-US" sz="1600" b="0" i="0" u="none" strike="noStrike" cap="none">
                <a:solidFill>
                  <a:srgbClr val="55E6C1"/>
                </a:solidFill>
                <a:latin typeface="Titillium Web"/>
                <a:ea typeface="Titillium Web"/>
                <a:cs typeface="Titillium Web"/>
                <a:sym typeface="Titillium Web"/>
              </a:rPr>
              <a:t>Podpira SHG</a:t>
            </a:r>
            <a:endParaRPr sz="1600" b="0" i="0" u="none" strike="noStrike" cap="none">
              <a:solidFill>
                <a:srgbClr val="55E6C1"/>
              </a:solidFill>
              <a:latin typeface="Titillium Web"/>
              <a:ea typeface="Titillium Web"/>
              <a:cs typeface="Titillium Web"/>
              <a:sym typeface="Titillium Web"/>
            </a:endParaRPr>
          </a:p>
          <a:p>
            <a:pPr marL="0" marR="0" lvl="0" indent="0" algn="ctr" rtl="0">
              <a:lnSpc>
                <a:spcPct val="90000"/>
              </a:lnSpc>
              <a:spcBef>
                <a:spcPts val="1000"/>
              </a:spcBef>
              <a:spcAft>
                <a:spcPts val="0"/>
              </a:spcAft>
              <a:buClr>
                <a:schemeClr val="dk1"/>
              </a:buClr>
              <a:buSzPts val="1600"/>
              <a:buFont typeface="Arial"/>
              <a:buNone/>
            </a:pPr>
            <a:endParaRPr sz="1600" b="0" i="0" u="none" strike="noStrike" cap="none">
              <a:solidFill>
                <a:schemeClr val="lt1"/>
              </a:solidFill>
              <a:latin typeface="Titillium Web"/>
              <a:ea typeface="Titillium Web"/>
              <a:cs typeface="Titillium Web"/>
              <a:sym typeface="Titillium Web"/>
            </a:endParaRPr>
          </a:p>
          <a:p>
            <a:pPr marL="0" marR="0" lvl="0" indent="0" algn="ctr" rtl="0">
              <a:lnSpc>
                <a:spcPct val="90000"/>
              </a:lnSpc>
              <a:spcBef>
                <a:spcPts val="1000"/>
              </a:spcBef>
              <a:spcAft>
                <a:spcPts val="0"/>
              </a:spcAft>
              <a:buClr>
                <a:schemeClr val="dk1"/>
              </a:buClr>
              <a:buSzPts val="1600"/>
              <a:buFont typeface="Arial"/>
              <a:buNone/>
            </a:pPr>
            <a:endParaRPr sz="1600" b="0" i="0" u="none" strike="noStrike" cap="none">
              <a:solidFill>
                <a:schemeClr val="lt1"/>
              </a:solidFill>
              <a:latin typeface="Titillium Web"/>
              <a:ea typeface="Titillium Web"/>
              <a:cs typeface="Titillium Web"/>
              <a:sym typeface="Titillium Web"/>
            </a:endParaRPr>
          </a:p>
        </p:txBody>
      </p:sp>
      <p:pic>
        <p:nvPicPr>
          <p:cNvPr id="337" name="Google Shape;337;p30" descr="a1.png" title="a1.png"/>
          <p:cNvPicPr preferRelativeResize="0"/>
          <p:nvPr/>
        </p:nvPicPr>
        <p:blipFill rotWithShape="1">
          <a:blip r:embed="rId3">
            <a:alphaModFix/>
          </a:blip>
          <a:srcRect/>
          <a:stretch/>
        </p:blipFill>
        <p:spPr>
          <a:xfrm>
            <a:off x="1302922" y="1590426"/>
            <a:ext cx="9586157" cy="4433362"/>
          </a:xfrm>
          <a:prstGeom prst="rect">
            <a:avLst/>
          </a:prstGeom>
          <a:noFill/>
          <a:ln>
            <a:noFill/>
          </a:ln>
        </p:spPr>
      </p:pic>
      <p:cxnSp>
        <p:nvCxnSpPr>
          <p:cNvPr id="338" name="Google Shape;338;p30"/>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339" name="Google Shape;339;p30"/>
          <p:cNvSpPr txBox="1">
            <a:spLocks noGrp="1"/>
          </p:cNvSpPr>
          <p:nvPr>
            <p:ph type="subTitle" idx="4294967295"/>
          </p:nvPr>
        </p:nvSpPr>
        <p:spPr>
          <a:xfrm>
            <a:off x="8164775" y="6376950"/>
            <a:ext cx="34818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340" name="Google Shape;340;p30"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p31" title="Blend Group 6.png"/>
          <p:cNvPicPr preferRelativeResize="0"/>
          <p:nvPr/>
        </p:nvPicPr>
        <p:blipFill rotWithShape="1">
          <a:blip r:embed="rId3">
            <a:alphaModFix/>
          </a:blip>
          <a:srcRect/>
          <a:stretch/>
        </p:blipFill>
        <p:spPr>
          <a:xfrm>
            <a:off x="6949625" y="2637175"/>
            <a:ext cx="5242376" cy="4220832"/>
          </a:xfrm>
          <a:prstGeom prst="rect">
            <a:avLst/>
          </a:prstGeom>
          <a:noFill/>
          <a:ln>
            <a:noFill/>
          </a:ln>
        </p:spPr>
      </p:pic>
      <p:sp>
        <p:nvSpPr>
          <p:cNvPr id="347" name="Google Shape;347;p31"/>
          <p:cNvSpPr txBox="1">
            <a:spLocks noGrp="1"/>
          </p:cNvSpPr>
          <p:nvPr>
            <p:ph type="ctrTitle" idx="4294967295"/>
          </p:nvPr>
        </p:nvSpPr>
        <p:spPr>
          <a:xfrm>
            <a:off x="457200" y="2258475"/>
            <a:ext cx="11263500" cy="15735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3167"/>
              <a:buFont typeface="Calibri"/>
              <a:buNone/>
            </a:pPr>
            <a:r>
              <a:rPr lang="en-US" sz="4000" b="1" i="0" u="none" strike="noStrike" cap="none">
                <a:solidFill>
                  <a:schemeClr val="lt1"/>
                </a:solidFill>
                <a:latin typeface="Sora"/>
                <a:ea typeface="Sora"/>
                <a:cs typeface="Sora"/>
                <a:sym typeface="Sora"/>
              </a:rPr>
              <a:t>CompliAI – Podpira SHG</a:t>
            </a:r>
            <a:br>
              <a:rPr lang="en-US" sz="4000" b="1" i="0" u="none" strike="noStrike" cap="none">
                <a:solidFill>
                  <a:schemeClr val="dk1"/>
                </a:solidFill>
                <a:latin typeface="Sora"/>
                <a:ea typeface="Sora"/>
                <a:cs typeface="Sora"/>
                <a:sym typeface="Sora"/>
              </a:rPr>
            </a:br>
            <a:br>
              <a:rPr lang="en-US" sz="4000" b="1" i="0" u="none" strike="noStrike" cap="none">
                <a:solidFill>
                  <a:schemeClr val="dk1"/>
                </a:solidFill>
                <a:latin typeface="Sora"/>
                <a:ea typeface="Sora"/>
                <a:cs typeface="Sora"/>
                <a:sym typeface="Sora"/>
              </a:rPr>
            </a:br>
            <a:r>
              <a:rPr lang="en-US" sz="2400" b="1" i="0" u="none" strike="noStrike" cap="none">
                <a:solidFill>
                  <a:schemeClr val="lt1"/>
                </a:solidFill>
                <a:latin typeface="Sora"/>
                <a:ea typeface="Sora"/>
                <a:cs typeface="Sora"/>
                <a:sym typeface="Sora"/>
              </a:rPr>
              <a:t>Predstavitev izdelka</a:t>
            </a:r>
            <a:endParaRPr sz="4000" b="1" i="0" u="none" strike="noStrike" cap="none">
              <a:solidFill>
                <a:schemeClr val="lt1"/>
              </a:solidFill>
              <a:latin typeface="Sora"/>
              <a:ea typeface="Sora"/>
              <a:cs typeface="Sora"/>
              <a:sym typeface="Sora"/>
            </a:endParaRPr>
          </a:p>
        </p:txBody>
      </p:sp>
      <p:cxnSp>
        <p:nvCxnSpPr>
          <p:cNvPr id="348" name="Google Shape;348;p31"/>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349" name="Google Shape;349;p31"/>
          <p:cNvSpPr txBox="1">
            <a:spLocks noGrp="1"/>
          </p:cNvSpPr>
          <p:nvPr>
            <p:ph type="subTitle" idx="4294967295"/>
          </p:nvPr>
        </p:nvSpPr>
        <p:spPr>
          <a:xfrm>
            <a:off x="8195150" y="6376950"/>
            <a:ext cx="34512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350" name="Google Shape;350;p31"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32" title="a 1.png"/>
          <p:cNvPicPr preferRelativeResize="0"/>
          <p:nvPr/>
        </p:nvPicPr>
        <p:blipFill rotWithShape="1">
          <a:blip r:embed="rId3">
            <a:alphaModFix/>
          </a:blip>
          <a:srcRect/>
          <a:stretch/>
        </p:blipFill>
        <p:spPr>
          <a:xfrm>
            <a:off x="6534075" y="4212825"/>
            <a:ext cx="2416800" cy="1868187"/>
          </a:xfrm>
          <a:prstGeom prst="rect">
            <a:avLst/>
          </a:prstGeom>
          <a:noFill/>
          <a:ln>
            <a:noFill/>
          </a:ln>
        </p:spPr>
      </p:pic>
      <p:pic>
        <p:nvPicPr>
          <p:cNvPr id="357" name="Google Shape;357;p32" title="a 1.png"/>
          <p:cNvPicPr preferRelativeResize="0"/>
          <p:nvPr/>
        </p:nvPicPr>
        <p:blipFill rotWithShape="1">
          <a:blip r:embed="rId3">
            <a:alphaModFix/>
          </a:blip>
          <a:srcRect/>
          <a:stretch/>
        </p:blipFill>
        <p:spPr>
          <a:xfrm>
            <a:off x="8358700" y="1651700"/>
            <a:ext cx="3118850" cy="1600200"/>
          </a:xfrm>
          <a:prstGeom prst="rect">
            <a:avLst/>
          </a:prstGeom>
          <a:noFill/>
          <a:ln>
            <a:noFill/>
          </a:ln>
        </p:spPr>
      </p:pic>
      <p:pic>
        <p:nvPicPr>
          <p:cNvPr id="358" name="Google Shape;358;p32" title="a 1.png"/>
          <p:cNvPicPr preferRelativeResize="0"/>
          <p:nvPr/>
        </p:nvPicPr>
        <p:blipFill rotWithShape="1">
          <a:blip r:embed="rId3">
            <a:alphaModFix/>
          </a:blip>
          <a:srcRect/>
          <a:stretch/>
        </p:blipFill>
        <p:spPr>
          <a:xfrm>
            <a:off x="4382700" y="1651700"/>
            <a:ext cx="2225426" cy="2065800"/>
          </a:xfrm>
          <a:prstGeom prst="rect">
            <a:avLst/>
          </a:prstGeom>
          <a:noFill/>
          <a:ln>
            <a:noFill/>
          </a:ln>
        </p:spPr>
      </p:pic>
      <p:pic>
        <p:nvPicPr>
          <p:cNvPr id="359" name="Google Shape;359;p32" title="a 1.png"/>
          <p:cNvPicPr preferRelativeResize="0"/>
          <p:nvPr/>
        </p:nvPicPr>
        <p:blipFill rotWithShape="1">
          <a:blip r:embed="rId3">
            <a:alphaModFix/>
          </a:blip>
          <a:srcRect/>
          <a:stretch/>
        </p:blipFill>
        <p:spPr>
          <a:xfrm>
            <a:off x="3539600" y="3989600"/>
            <a:ext cx="2658400" cy="1786425"/>
          </a:xfrm>
          <a:prstGeom prst="rect">
            <a:avLst/>
          </a:prstGeom>
          <a:noFill/>
          <a:ln>
            <a:noFill/>
          </a:ln>
        </p:spPr>
      </p:pic>
      <p:pic>
        <p:nvPicPr>
          <p:cNvPr id="360" name="Google Shape;360;p32" title="a 1.png"/>
          <p:cNvPicPr preferRelativeResize="0"/>
          <p:nvPr/>
        </p:nvPicPr>
        <p:blipFill rotWithShape="1">
          <a:blip r:embed="rId3">
            <a:alphaModFix/>
          </a:blip>
          <a:srcRect/>
          <a:stretch/>
        </p:blipFill>
        <p:spPr>
          <a:xfrm>
            <a:off x="9083375" y="4285640"/>
            <a:ext cx="2749925" cy="1501200"/>
          </a:xfrm>
          <a:prstGeom prst="rect">
            <a:avLst/>
          </a:prstGeom>
          <a:noFill/>
          <a:ln>
            <a:noFill/>
          </a:ln>
        </p:spPr>
      </p:pic>
      <p:pic>
        <p:nvPicPr>
          <p:cNvPr id="361" name="Google Shape;361;p32" title="a 1.png"/>
          <p:cNvPicPr preferRelativeResize="0"/>
          <p:nvPr/>
        </p:nvPicPr>
        <p:blipFill rotWithShape="1">
          <a:blip r:embed="rId3">
            <a:alphaModFix/>
          </a:blip>
          <a:srcRect/>
          <a:stretch/>
        </p:blipFill>
        <p:spPr>
          <a:xfrm>
            <a:off x="1055750" y="1870050"/>
            <a:ext cx="2486025" cy="1372750"/>
          </a:xfrm>
          <a:prstGeom prst="rect">
            <a:avLst/>
          </a:prstGeom>
          <a:noFill/>
          <a:ln>
            <a:noFill/>
          </a:ln>
        </p:spPr>
      </p:pic>
      <p:cxnSp>
        <p:nvCxnSpPr>
          <p:cNvPr id="362" name="Google Shape;362;p32"/>
          <p:cNvCxnSpPr>
            <a:stCxn id="363" idx="3"/>
            <a:endCxn id="364" idx="1"/>
          </p:cNvCxnSpPr>
          <p:nvPr/>
        </p:nvCxnSpPr>
        <p:spPr>
          <a:xfrm>
            <a:off x="4810285" y="1367328"/>
            <a:ext cx="1723800" cy="2588700"/>
          </a:xfrm>
          <a:prstGeom prst="bentConnector3">
            <a:avLst>
              <a:gd name="adj1" fmla="val 113958"/>
            </a:avLst>
          </a:prstGeom>
          <a:noFill/>
          <a:ln w="28575" cap="flat" cmpd="sng">
            <a:solidFill>
              <a:srgbClr val="55E6C1"/>
            </a:solidFill>
            <a:prstDash val="solid"/>
            <a:round/>
            <a:headEnd type="none" w="sm" len="sm"/>
            <a:tailEnd type="none" w="sm" len="sm"/>
          </a:ln>
        </p:spPr>
      </p:cxnSp>
      <p:pic>
        <p:nvPicPr>
          <p:cNvPr id="365" name="Google Shape;365;p32" title="a 1.png"/>
          <p:cNvPicPr preferRelativeResize="0"/>
          <p:nvPr/>
        </p:nvPicPr>
        <p:blipFill rotWithShape="1">
          <a:blip r:embed="rId3">
            <a:alphaModFix/>
          </a:blip>
          <a:srcRect/>
          <a:stretch/>
        </p:blipFill>
        <p:spPr>
          <a:xfrm>
            <a:off x="457200" y="4239800"/>
            <a:ext cx="2658400" cy="1777750"/>
          </a:xfrm>
          <a:prstGeom prst="rect">
            <a:avLst/>
          </a:prstGeom>
          <a:noFill/>
          <a:ln>
            <a:noFill/>
          </a:ln>
        </p:spPr>
      </p:pic>
      <p:sp>
        <p:nvSpPr>
          <p:cNvPr id="366" name="Google Shape;366;p32"/>
          <p:cNvSpPr txBox="1"/>
          <p:nvPr/>
        </p:nvSpPr>
        <p:spPr>
          <a:xfrm>
            <a:off x="2751826" y="4144472"/>
            <a:ext cx="803756" cy="167532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362858"/>
              </a:buClr>
              <a:buSzPts val="1600"/>
              <a:buFont typeface="Arial"/>
              <a:buNone/>
            </a:pPr>
            <a:r>
              <a:rPr lang="en-US" sz="2800" b="1" i="0" u="none" strike="noStrike" cap="none">
                <a:solidFill>
                  <a:schemeClr val="lt1"/>
                </a:solidFill>
                <a:latin typeface="Inter"/>
                <a:ea typeface="Inter"/>
                <a:cs typeface="Inter"/>
                <a:sym typeface="Inter"/>
              </a:rPr>
              <a:t>1</a:t>
            </a:r>
            <a:endParaRPr sz="200" b="0" i="0" u="none" strike="noStrike" cap="none">
              <a:solidFill>
                <a:schemeClr val="lt1"/>
              </a:solidFill>
              <a:latin typeface="Arial"/>
              <a:ea typeface="Arial"/>
              <a:cs typeface="Arial"/>
              <a:sym typeface="Arial"/>
            </a:endParaRPr>
          </a:p>
        </p:txBody>
      </p:sp>
      <p:cxnSp>
        <p:nvCxnSpPr>
          <p:cNvPr id="367" name="Google Shape;367;p32"/>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368" name="Google Shape;368;p32"/>
          <p:cNvSpPr txBox="1">
            <a:spLocks noGrp="1"/>
          </p:cNvSpPr>
          <p:nvPr>
            <p:ph type="subTitle" idx="4294967295"/>
          </p:nvPr>
        </p:nvSpPr>
        <p:spPr>
          <a:xfrm>
            <a:off x="8195150" y="6376950"/>
            <a:ext cx="34512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369" name="Google Shape;369;p32"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370" name="Google Shape;370;p32"/>
          <p:cNvSpPr txBox="1"/>
          <p:nvPr/>
        </p:nvSpPr>
        <p:spPr>
          <a:xfrm>
            <a:off x="457188" y="4314788"/>
            <a:ext cx="2142000" cy="4974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600" b="1" i="0" u="none" strike="noStrike" cap="none">
                <a:solidFill>
                  <a:schemeClr val="lt1"/>
                </a:solidFill>
                <a:latin typeface="Titillium Web"/>
                <a:ea typeface="Titillium Web"/>
                <a:cs typeface="Titillium Web"/>
                <a:sym typeface="Titillium Web"/>
              </a:rPr>
              <a:t>Ocena tveganja in</a:t>
            </a:r>
            <a:br>
              <a:rPr lang="en-US" sz="1600" b="1" i="0" u="none" strike="noStrike" cap="none">
                <a:solidFill>
                  <a:schemeClr val="lt1"/>
                </a:solidFill>
                <a:latin typeface="Titillium Web"/>
                <a:ea typeface="Titillium Web"/>
                <a:cs typeface="Titillium Web"/>
                <a:sym typeface="Titillium Web"/>
              </a:rPr>
            </a:br>
            <a:r>
              <a:rPr lang="en-US" sz="1600" b="1" i="0" u="none" strike="noStrike" cap="none">
                <a:solidFill>
                  <a:schemeClr val="lt1"/>
                </a:solidFill>
                <a:latin typeface="Titillium Web"/>
                <a:ea typeface="Titillium Web"/>
                <a:cs typeface="Titillium Web"/>
                <a:sym typeface="Titillium Web"/>
              </a:rPr>
              <a:t>poročanje</a:t>
            </a:r>
            <a:endParaRPr sz="1600" b="0" i="0" u="none" strike="noStrike" cap="none">
              <a:solidFill>
                <a:srgbClr val="000000"/>
              </a:solidFill>
              <a:latin typeface="Arial"/>
              <a:ea typeface="Arial"/>
              <a:cs typeface="Arial"/>
              <a:sym typeface="Arial"/>
            </a:endParaRPr>
          </a:p>
        </p:txBody>
      </p:sp>
      <p:sp>
        <p:nvSpPr>
          <p:cNvPr id="371" name="Google Shape;371;p32"/>
          <p:cNvSpPr txBox="1"/>
          <p:nvPr/>
        </p:nvSpPr>
        <p:spPr>
          <a:xfrm>
            <a:off x="457188" y="4839225"/>
            <a:ext cx="2534700" cy="11175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1400"/>
              <a:buFont typeface="Arial"/>
              <a:buNone/>
            </a:pPr>
            <a:r>
              <a:rPr lang="en-US" sz="1400" b="0" i="0" u="none" strike="noStrike" cap="none">
                <a:solidFill>
                  <a:schemeClr val="lt1"/>
                </a:solidFill>
                <a:latin typeface="Titillium Web"/>
                <a:ea typeface="Titillium Web"/>
                <a:cs typeface="Titillium Web"/>
                <a:sym typeface="Titillium Web"/>
              </a:rPr>
              <a:t>Voden vprašalnik, ki pravno zapletenost prevede v jasna vprašanja. Odgovori neposredno določajo kategorijo tveganja sistema umetne inteligence.</a:t>
            </a:r>
            <a:endParaRPr sz="1400" b="0" i="0" u="none" strike="noStrike" cap="none">
              <a:solidFill>
                <a:srgbClr val="000000"/>
              </a:solidFill>
              <a:latin typeface="Titillium Web"/>
              <a:ea typeface="Titillium Web"/>
              <a:cs typeface="Titillium Web"/>
              <a:sym typeface="Titillium Web"/>
            </a:endParaRPr>
          </a:p>
        </p:txBody>
      </p:sp>
      <p:sp>
        <p:nvSpPr>
          <p:cNvPr id="372" name="Google Shape;372;p32"/>
          <p:cNvSpPr txBox="1"/>
          <p:nvPr/>
        </p:nvSpPr>
        <p:spPr>
          <a:xfrm>
            <a:off x="3522963" y="3904134"/>
            <a:ext cx="1903800" cy="66279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600" b="1" i="0" u="none" strike="noStrike" cap="none" dirty="0" err="1">
                <a:solidFill>
                  <a:schemeClr val="lt1"/>
                </a:solidFill>
                <a:latin typeface="Titillium Web"/>
                <a:ea typeface="Titillium Web"/>
                <a:cs typeface="Titillium Web"/>
                <a:sym typeface="Titillium Web"/>
              </a:rPr>
              <a:t>Zbiranje</a:t>
            </a:r>
            <a:r>
              <a:rPr lang="en-US" sz="1600" b="1" i="0" u="none" strike="noStrike" cap="none" dirty="0">
                <a:solidFill>
                  <a:schemeClr val="lt1"/>
                </a:solidFill>
                <a:latin typeface="Titillium Web"/>
                <a:ea typeface="Titillium Web"/>
                <a:cs typeface="Titillium Web"/>
                <a:sym typeface="Titillium Web"/>
              </a:rPr>
              <a:t> </a:t>
            </a:r>
            <a:r>
              <a:rPr lang="en-US" sz="1600" b="1" i="0" u="none" strike="noStrike" cap="none" dirty="0" err="1">
                <a:solidFill>
                  <a:schemeClr val="lt1"/>
                </a:solidFill>
                <a:latin typeface="Titillium Web"/>
                <a:ea typeface="Titillium Web"/>
                <a:cs typeface="Titillium Web"/>
                <a:sym typeface="Titillium Web"/>
              </a:rPr>
              <a:t>dokazil</a:t>
            </a:r>
            <a:r>
              <a:rPr lang="en-US" sz="1600" b="1" i="0" u="none" strike="noStrike" cap="none" dirty="0">
                <a:solidFill>
                  <a:schemeClr val="lt1"/>
                </a:solidFill>
                <a:latin typeface="Titillium Web"/>
                <a:ea typeface="Titillium Web"/>
                <a:cs typeface="Titillium Web"/>
                <a:sym typeface="Titillium Web"/>
              </a:rPr>
              <a:t> in </a:t>
            </a:r>
            <a:r>
              <a:rPr lang="en-US" sz="1600" b="1" i="0" u="none" strike="noStrike" cap="none" dirty="0" err="1">
                <a:solidFill>
                  <a:schemeClr val="lt1"/>
                </a:solidFill>
                <a:latin typeface="Titillium Web"/>
                <a:ea typeface="Titillium Web"/>
                <a:cs typeface="Titillium Web"/>
                <a:sym typeface="Titillium Web"/>
              </a:rPr>
              <a:t>integracija</a:t>
            </a:r>
            <a:r>
              <a:rPr lang="en-US" sz="1600" b="1" i="0" u="none" strike="noStrike" cap="none" dirty="0">
                <a:solidFill>
                  <a:schemeClr val="lt1"/>
                </a:solidFill>
                <a:latin typeface="Titillium Web"/>
                <a:ea typeface="Titillium Web"/>
                <a:cs typeface="Titillium Web"/>
                <a:sym typeface="Titillium Web"/>
              </a:rPr>
              <a:t> </a:t>
            </a:r>
            <a:r>
              <a:rPr lang="en-US" sz="1600" b="1" i="0" u="none" strike="noStrike" cap="none" dirty="0" err="1">
                <a:solidFill>
                  <a:schemeClr val="lt1"/>
                </a:solidFill>
                <a:latin typeface="Titillium Web"/>
                <a:ea typeface="Titillium Web"/>
                <a:cs typeface="Titillium Web"/>
                <a:sym typeface="Titillium Web"/>
              </a:rPr>
              <a:t>podatkov</a:t>
            </a:r>
            <a:endParaRPr sz="1600" b="0" i="0" u="none" strike="noStrike" cap="none" dirty="0">
              <a:solidFill>
                <a:srgbClr val="000000"/>
              </a:solidFill>
              <a:latin typeface="Titillium Web"/>
              <a:ea typeface="Titillium Web"/>
              <a:cs typeface="Titillium Web"/>
              <a:sym typeface="Titillium Web"/>
            </a:endParaRPr>
          </a:p>
        </p:txBody>
      </p:sp>
      <p:sp>
        <p:nvSpPr>
          <p:cNvPr id="373" name="Google Shape;373;p32"/>
          <p:cNvSpPr txBox="1"/>
          <p:nvPr/>
        </p:nvSpPr>
        <p:spPr>
          <a:xfrm>
            <a:off x="3523013" y="4615858"/>
            <a:ext cx="2416800" cy="11175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400" b="0" i="0" u="none" strike="noStrike" cap="none">
                <a:solidFill>
                  <a:schemeClr val="lt1"/>
                </a:solidFill>
                <a:latin typeface="Titillium Web"/>
                <a:ea typeface="Titillium Web"/>
                <a:cs typeface="Titillium Web"/>
                <a:sym typeface="Titillium Web"/>
              </a:rPr>
              <a:t>Povežite modele in repozitorije umetne inteligence; CompliAI zajame metapodatke, poveže dokazila z dokumentacijo Priloge IV in zagotavlja hrambo, pripravljeno za revizijo.</a:t>
            </a:r>
            <a:endParaRPr sz="1400" b="0" i="0" u="none" strike="noStrike" cap="none">
              <a:solidFill>
                <a:srgbClr val="000000"/>
              </a:solidFill>
              <a:latin typeface="Titillium Web"/>
              <a:ea typeface="Titillium Web"/>
              <a:cs typeface="Titillium Web"/>
              <a:sym typeface="Titillium Web"/>
            </a:endParaRPr>
          </a:p>
        </p:txBody>
      </p:sp>
      <p:sp>
        <p:nvSpPr>
          <p:cNvPr id="374" name="Google Shape;374;p32"/>
          <p:cNvSpPr txBox="1"/>
          <p:nvPr/>
        </p:nvSpPr>
        <p:spPr>
          <a:xfrm>
            <a:off x="4374068" y="1722400"/>
            <a:ext cx="2160000" cy="4974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600" b="1" i="0" u="none" strike="noStrike" cap="none">
                <a:solidFill>
                  <a:schemeClr val="lt1"/>
                </a:solidFill>
                <a:latin typeface="Titillium Web"/>
                <a:ea typeface="Titillium Web"/>
                <a:cs typeface="Titillium Web"/>
                <a:sym typeface="Titillium Web"/>
              </a:rPr>
              <a:t>Dokumentacija in pregled skladnosti</a:t>
            </a:r>
            <a:endParaRPr sz="1600" b="0" i="0" u="none" strike="noStrike" cap="none">
              <a:solidFill>
                <a:srgbClr val="000000"/>
              </a:solidFill>
              <a:latin typeface="Titillium Web"/>
              <a:ea typeface="Titillium Web"/>
              <a:cs typeface="Titillium Web"/>
              <a:sym typeface="Titillium Web"/>
            </a:endParaRPr>
          </a:p>
        </p:txBody>
      </p:sp>
      <p:pic>
        <p:nvPicPr>
          <p:cNvPr id="375" name="Google Shape;375;p32" title="a check.png"/>
          <p:cNvPicPr preferRelativeResize="0"/>
          <p:nvPr/>
        </p:nvPicPr>
        <p:blipFill rotWithShape="1">
          <a:blip r:embed="rId5">
            <a:alphaModFix/>
          </a:blip>
          <a:srcRect/>
          <a:stretch/>
        </p:blipFill>
        <p:spPr>
          <a:xfrm>
            <a:off x="581886" y="3650469"/>
            <a:ext cx="427589" cy="414825"/>
          </a:xfrm>
          <a:prstGeom prst="rect">
            <a:avLst/>
          </a:prstGeom>
          <a:noFill/>
          <a:ln>
            <a:noFill/>
          </a:ln>
        </p:spPr>
      </p:pic>
      <p:pic>
        <p:nvPicPr>
          <p:cNvPr id="376" name="Google Shape;376;p32" title="a check.png"/>
          <p:cNvPicPr preferRelativeResize="0"/>
          <p:nvPr/>
        </p:nvPicPr>
        <p:blipFill rotWithShape="1">
          <a:blip r:embed="rId5">
            <a:alphaModFix/>
          </a:blip>
          <a:srcRect/>
          <a:stretch/>
        </p:blipFill>
        <p:spPr>
          <a:xfrm>
            <a:off x="1041309" y="1377172"/>
            <a:ext cx="427589" cy="414825"/>
          </a:xfrm>
          <a:prstGeom prst="rect">
            <a:avLst/>
          </a:prstGeom>
          <a:noFill/>
          <a:ln>
            <a:noFill/>
          </a:ln>
        </p:spPr>
      </p:pic>
      <p:pic>
        <p:nvPicPr>
          <p:cNvPr id="377" name="Google Shape;377;p32" title="a check.png"/>
          <p:cNvPicPr preferRelativeResize="0"/>
          <p:nvPr/>
        </p:nvPicPr>
        <p:blipFill rotWithShape="1">
          <a:blip r:embed="rId5">
            <a:alphaModFix/>
          </a:blip>
          <a:srcRect/>
          <a:stretch/>
        </p:blipFill>
        <p:spPr>
          <a:xfrm>
            <a:off x="3523012" y="3511402"/>
            <a:ext cx="427589" cy="414825"/>
          </a:xfrm>
          <a:prstGeom prst="rect">
            <a:avLst/>
          </a:prstGeom>
          <a:noFill/>
          <a:ln>
            <a:noFill/>
          </a:ln>
        </p:spPr>
      </p:pic>
      <p:pic>
        <p:nvPicPr>
          <p:cNvPr id="363" name="Google Shape;363;p32" title="a check.png"/>
          <p:cNvPicPr preferRelativeResize="0"/>
          <p:nvPr/>
        </p:nvPicPr>
        <p:blipFill rotWithShape="1">
          <a:blip r:embed="rId5">
            <a:alphaModFix/>
          </a:blip>
          <a:srcRect/>
          <a:stretch/>
        </p:blipFill>
        <p:spPr>
          <a:xfrm>
            <a:off x="4382696" y="1159915"/>
            <a:ext cx="427589" cy="414825"/>
          </a:xfrm>
          <a:prstGeom prst="rect">
            <a:avLst/>
          </a:prstGeom>
          <a:noFill/>
          <a:ln>
            <a:noFill/>
          </a:ln>
        </p:spPr>
      </p:pic>
      <p:pic>
        <p:nvPicPr>
          <p:cNvPr id="364" name="Google Shape;364;p32" title="a check.png"/>
          <p:cNvPicPr preferRelativeResize="0"/>
          <p:nvPr/>
        </p:nvPicPr>
        <p:blipFill rotWithShape="1">
          <a:blip r:embed="rId5">
            <a:alphaModFix/>
          </a:blip>
          <a:srcRect/>
          <a:stretch/>
        </p:blipFill>
        <p:spPr>
          <a:xfrm>
            <a:off x="6534066" y="3748688"/>
            <a:ext cx="427589" cy="414825"/>
          </a:xfrm>
          <a:prstGeom prst="rect">
            <a:avLst/>
          </a:prstGeom>
          <a:noFill/>
          <a:ln>
            <a:noFill/>
          </a:ln>
        </p:spPr>
      </p:pic>
      <p:pic>
        <p:nvPicPr>
          <p:cNvPr id="378" name="Google Shape;378;p32" title="a check.png"/>
          <p:cNvPicPr preferRelativeResize="0"/>
          <p:nvPr/>
        </p:nvPicPr>
        <p:blipFill rotWithShape="1">
          <a:blip r:embed="rId5">
            <a:alphaModFix/>
          </a:blip>
          <a:srcRect/>
          <a:stretch/>
        </p:blipFill>
        <p:spPr>
          <a:xfrm>
            <a:off x="8337063" y="1159928"/>
            <a:ext cx="427589" cy="414825"/>
          </a:xfrm>
          <a:prstGeom prst="rect">
            <a:avLst/>
          </a:prstGeom>
          <a:noFill/>
          <a:ln>
            <a:noFill/>
          </a:ln>
        </p:spPr>
      </p:pic>
      <p:pic>
        <p:nvPicPr>
          <p:cNvPr id="379" name="Google Shape;379;p32" title="a check.png"/>
          <p:cNvPicPr preferRelativeResize="0"/>
          <p:nvPr/>
        </p:nvPicPr>
        <p:blipFill rotWithShape="1">
          <a:blip r:embed="rId5">
            <a:alphaModFix/>
          </a:blip>
          <a:srcRect/>
          <a:stretch/>
        </p:blipFill>
        <p:spPr>
          <a:xfrm>
            <a:off x="9083322" y="3650468"/>
            <a:ext cx="427589" cy="414825"/>
          </a:xfrm>
          <a:prstGeom prst="rect">
            <a:avLst/>
          </a:prstGeom>
          <a:noFill/>
          <a:ln>
            <a:noFill/>
          </a:ln>
        </p:spPr>
      </p:pic>
      <p:sp>
        <p:nvSpPr>
          <p:cNvPr id="380" name="Google Shape;380;p32"/>
          <p:cNvSpPr txBox="1"/>
          <p:nvPr/>
        </p:nvSpPr>
        <p:spPr>
          <a:xfrm>
            <a:off x="4374075" y="2292700"/>
            <a:ext cx="1903800" cy="1263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400" b="0" i="0" u="none" strike="noStrike" cap="none">
                <a:solidFill>
                  <a:schemeClr val="lt1"/>
                </a:solidFill>
                <a:latin typeface="Titillium Web"/>
                <a:ea typeface="Titillium Web"/>
                <a:cs typeface="Titillium Web"/>
                <a:sym typeface="Titillium Web"/>
              </a:rPr>
              <a:t>CompliAI poenostavi dokumentacijo Priloge IV in dokazila o skladnosti za sisteme umetne inteligence z visokim tveganjem.</a:t>
            </a:r>
            <a:endParaRPr sz="1400" b="0" i="0" u="none" strike="noStrike" cap="none">
              <a:solidFill>
                <a:srgbClr val="000000"/>
              </a:solidFill>
              <a:latin typeface="Titillium Web"/>
              <a:ea typeface="Titillium Web"/>
              <a:cs typeface="Titillium Web"/>
              <a:sym typeface="Titillium Web"/>
            </a:endParaRPr>
          </a:p>
        </p:txBody>
      </p:sp>
      <p:sp>
        <p:nvSpPr>
          <p:cNvPr id="381" name="Google Shape;381;p32"/>
          <p:cNvSpPr txBox="1"/>
          <p:nvPr/>
        </p:nvSpPr>
        <p:spPr>
          <a:xfrm>
            <a:off x="6534075" y="4278375"/>
            <a:ext cx="2092200" cy="4974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600" b="1" i="0" u="none" strike="noStrike" cap="none">
                <a:solidFill>
                  <a:schemeClr val="lt1"/>
                </a:solidFill>
                <a:latin typeface="Titillium Web"/>
                <a:ea typeface="Titillium Web"/>
                <a:cs typeface="Titillium Web"/>
                <a:sym typeface="Titillium Web"/>
              </a:rPr>
              <a:t>Ocena skladnosti</a:t>
            </a:r>
            <a:endParaRPr sz="1600" b="1" i="0" u="none" strike="noStrike" cap="none">
              <a:solidFill>
                <a:srgbClr val="000000"/>
              </a:solidFill>
              <a:latin typeface="Titillium Web"/>
              <a:ea typeface="Titillium Web"/>
              <a:cs typeface="Titillium Web"/>
              <a:sym typeface="Titillium Web"/>
            </a:endParaRPr>
          </a:p>
        </p:txBody>
      </p:sp>
      <p:sp>
        <p:nvSpPr>
          <p:cNvPr id="382" name="Google Shape;382;p32"/>
          <p:cNvSpPr txBox="1"/>
          <p:nvPr/>
        </p:nvSpPr>
        <p:spPr>
          <a:xfrm>
            <a:off x="6552800" y="4837905"/>
            <a:ext cx="2276700" cy="1096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400" b="0" i="0" u="none" strike="noStrike" cap="none">
                <a:solidFill>
                  <a:schemeClr val="lt1"/>
                </a:solidFill>
                <a:latin typeface="Titillium Web"/>
                <a:ea typeface="Titillium Web"/>
                <a:cs typeface="Titillium Web"/>
                <a:sym typeface="Titillium Web"/>
              </a:rPr>
              <a:t>Uporabnike vodi skozi notranje ali zunanje postopke ocenjevanja skladnosti in pripravi poročilo, pripravljeno za revizijo.</a:t>
            </a:r>
            <a:endParaRPr sz="1400" b="0" i="0" u="none" strike="noStrike" cap="none">
              <a:solidFill>
                <a:srgbClr val="000000"/>
              </a:solidFill>
              <a:latin typeface="Titillium Web"/>
              <a:ea typeface="Titillium Web"/>
              <a:cs typeface="Titillium Web"/>
              <a:sym typeface="Titillium Web"/>
            </a:endParaRPr>
          </a:p>
        </p:txBody>
      </p:sp>
      <p:sp>
        <p:nvSpPr>
          <p:cNvPr id="383" name="Google Shape;383;p32"/>
          <p:cNvSpPr txBox="1"/>
          <p:nvPr/>
        </p:nvSpPr>
        <p:spPr>
          <a:xfrm>
            <a:off x="8337063" y="1728873"/>
            <a:ext cx="2142000" cy="4974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600" b="1" i="0" u="none" strike="noStrike" cap="none">
                <a:solidFill>
                  <a:schemeClr val="lt1"/>
                </a:solidFill>
                <a:latin typeface="Titillium Web"/>
                <a:ea typeface="Titillium Web"/>
                <a:cs typeface="Titillium Web"/>
                <a:sym typeface="Titillium Web"/>
              </a:rPr>
              <a:t>Izjava in certifikacija</a:t>
            </a:r>
            <a:endParaRPr sz="1600" b="0" i="0" u="none" strike="noStrike" cap="none">
              <a:solidFill>
                <a:srgbClr val="000000"/>
              </a:solidFill>
              <a:latin typeface="Titillium Web"/>
              <a:ea typeface="Titillium Web"/>
              <a:cs typeface="Titillium Web"/>
              <a:sym typeface="Titillium Web"/>
            </a:endParaRPr>
          </a:p>
        </p:txBody>
      </p:sp>
      <p:sp>
        <p:nvSpPr>
          <p:cNvPr id="384" name="Google Shape;384;p32"/>
          <p:cNvSpPr txBox="1"/>
          <p:nvPr/>
        </p:nvSpPr>
        <p:spPr>
          <a:xfrm>
            <a:off x="9083362" y="4232670"/>
            <a:ext cx="2160000" cy="69917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600" b="1" i="0" u="none" strike="noStrike" cap="none" dirty="0" err="1">
                <a:solidFill>
                  <a:schemeClr val="lt1"/>
                </a:solidFill>
                <a:latin typeface="Titillium Web"/>
                <a:ea typeface="Titillium Web"/>
                <a:cs typeface="Titillium Web"/>
                <a:sym typeface="Titillium Web"/>
              </a:rPr>
              <a:t>Revizijsko</a:t>
            </a:r>
            <a:r>
              <a:rPr lang="en-US" sz="1600" b="1" i="0" u="none" strike="noStrike" cap="none" dirty="0">
                <a:solidFill>
                  <a:schemeClr val="lt1"/>
                </a:solidFill>
                <a:latin typeface="Titillium Web"/>
                <a:ea typeface="Titillium Web"/>
                <a:cs typeface="Titillium Web"/>
                <a:sym typeface="Titillium Web"/>
              </a:rPr>
              <a:t> </a:t>
            </a:r>
            <a:r>
              <a:rPr lang="en-US" sz="1600" b="1" i="0" u="none" strike="noStrike" cap="none" dirty="0" err="1">
                <a:solidFill>
                  <a:schemeClr val="lt1"/>
                </a:solidFill>
                <a:latin typeface="Titillium Web"/>
                <a:ea typeface="Titillium Web"/>
                <a:cs typeface="Titillium Web"/>
                <a:sym typeface="Titillium Web"/>
              </a:rPr>
              <a:t>sledenje</a:t>
            </a:r>
            <a:r>
              <a:rPr lang="en-US" sz="1600" b="1" i="0" u="none" strike="noStrike" cap="none" dirty="0">
                <a:solidFill>
                  <a:schemeClr val="lt1"/>
                </a:solidFill>
                <a:latin typeface="Titillium Web"/>
                <a:ea typeface="Titillium Web"/>
                <a:cs typeface="Titillium Web"/>
                <a:sym typeface="Titillium Web"/>
              </a:rPr>
              <a:t> in </a:t>
            </a:r>
            <a:r>
              <a:rPr lang="en-US" sz="1600" b="1" i="0" u="none" strike="noStrike" cap="none" dirty="0" err="1">
                <a:solidFill>
                  <a:schemeClr val="lt1"/>
                </a:solidFill>
                <a:latin typeface="Titillium Web"/>
                <a:ea typeface="Titillium Web"/>
                <a:cs typeface="Titillium Web"/>
                <a:sym typeface="Titillium Web"/>
              </a:rPr>
              <a:t>spremljanje</a:t>
            </a:r>
            <a:r>
              <a:rPr lang="en-US" sz="1600" b="1" i="0" u="none" strike="noStrike" cap="none" dirty="0">
                <a:solidFill>
                  <a:schemeClr val="lt1"/>
                </a:solidFill>
                <a:latin typeface="Titillium Web"/>
                <a:ea typeface="Titillium Web"/>
                <a:cs typeface="Titillium Web"/>
                <a:sym typeface="Titillium Web"/>
              </a:rPr>
              <a:t> v </a:t>
            </a:r>
            <a:r>
              <a:rPr lang="en-US" sz="1600" b="1" i="0" u="none" strike="noStrike" cap="none" dirty="0" err="1">
                <a:solidFill>
                  <a:schemeClr val="lt1"/>
                </a:solidFill>
                <a:latin typeface="Titillium Web"/>
                <a:ea typeface="Titillium Web"/>
                <a:cs typeface="Titillium Web"/>
                <a:sym typeface="Titillium Web"/>
              </a:rPr>
              <a:t>realnem</a:t>
            </a:r>
            <a:r>
              <a:rPr lang="en-US" sz="1600" b="1" i="0" u="none" strike="noStrike" cap="none" dirty="0">
                <a:solidFill>
                  <a:schemeClr val="lt1"/>
                </a:solidFill>
                <a:latin typeface="Titillium Web"/>
                <a:ea typeface="Titillium Web"/>
                <a:cs typeface="Titillium Web"/>
                <a:sym typeface="Titillium Web"/>
              </a:rPr>
              <a:t> </a:t>
            </a:r>
            <a:r>
              <a:rPr lang="en-US" sz="1600" b="1" i="0" u="none" strike="noStrike" cap="none" dirty="0" err="1">
                <a:solidFill>
                  <a:schemeClr val="lt1"/>
                </a:solidFill>
                <a:latin typeface="Titillium Web"/>
                <a:ea typeface="Titillium Web"/>
                <a:cs typeface="Titillium Web"/>
                <a:sym typeface="Titillium Web"/>
              </a:rPr>
              <a:t>času</a:t>
            </a:r>
            <a:endParaRPr sz="1600" b="0" i="0" u="none" strike="noStrike" cap="none" dirty="0">
              <a:solidFill>
                <a:srgbClr val="000000"/>
              </a:solidFill>
              <a:latin typeface="Titillium Web"/>
              <a:ea typeface="Titillium Web"/>
              <a:cs typeface="Titillium Web"/>
              <a:sym typeface="Titillium Web"/>
            </a:endParaRPr>
          </a:p>
        </p:txBody>
      </p:sp>
      <p:sp>
        <p:nvSpPr>
          <p:cNvPr id="385" name="Google Shape;385;p32"/>
          <p:cNvSpPr txBox="1"/>
          <p:nvPr/>
        </p:nvSpPr>
        <p:spPr>
          <a:xfrm>
            <a:off x="9165075" y="4979245"/>
            <a:ext cx="2486100" cy="74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400" b="0" i="0" u="none" strike="noStrike" cap="none">
                <a:solidFill>
                  <a:schemeClr val="lt1"/>
                </a:solidFill>
                <a:latin typeface="Titillium Web"/>
                <a:ea typeface="Titillium Web"/>
                <a:cs typeface="Titillium Web"/>
                <a:sym typeface="Titillium Web"/>
              </a:rPr>
              <a:t>Oblikujte kontrole upravljanja, tveganja in skladnosti za zagotavljanje zaupanja in nadzora</a:t>
            </a:r>
            <a:r>
              <a:rPr lang="en-US" sz="1500" b="0" i="0" u="none" strike="noStrike" cap="none">
                <a:solidFill>
                  <a:schemeClr val="lt1"/>
                </a:solidFill>
                <a:latin typeface="Titillium Web"/>
                <a:ea typeface="Titillium Web"/>
                <a:cs typeface="Titillium Web"/>
                <a:sym typeface="Titillium Web"/>
              </a:rPr>
              <a:t>.</a:t>
            </a:r>
            <a:endParaRPr sz="1500" b="0" i="0" u="none" strike="noStrike" cap="none">
              <a:solidFill>
                <a:srgbClr val="000000"/>
              </a:solidFill>
              <a:latin typeface="Titillium Web"/>
              <a:ea typeface="Titillium Web"/>
              <a:cs typeface="Titillium Web"/>
              <a:sym typeface="Titillium Web"/>
            </a:endParaRPr>
          </a:p>
        </p:txBody>
      </p:sp>
      <p:sp>
        <p:nvSpPr>
          <p:cNvPr id="386" name="Google Shape;386;p32"/>
          <p:cNvSpPr txBox="1"/>
          <p:nvPr/>
        </p:nvSpPr>
        <p:spPr>
          <a:xfrm>
            <a:off x="8424079" y="2272573"/>
            <a:ext cx="2853300" cy="1045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400" b="0" i="0" u="none" strike="noStrike" cap="none" dirty="0" err="1">
                <a:solidFill>
                  <a:schemeClr val="lt1"/>
                </a:solidFill>
                <a:latin typeface="Titillium Web"/>
                <a:ea typeface="Titillium Web"/>
                <a:cs typeface="Titillium Web"/>
                <a:sym typeface="Titillium Web"/>
              </a:rPr>
              <a:t>CompliAI</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zaključi</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skladnost</a:t>
            </a:r>
            <a:r>
              <a:rPr lang="en-US" sz="1400" b="0" i="0" u="none" strike="noStrike" cap="none" dirty="0">
                <a:solidFill>
                  <a:schemeClr val="lt1"/>
                </a:solidFill>
                <a:latin typeface="Titillium Web"/>
                <a:ea typeface="Titillium Web"/>
                <a:cs typeface="Titillium Web"/>
                <a:sym typeface="Titillium Web"/>
              </a:rPr>
              <a:t> z </a:t>
            </a:r>
            <a:r>
              <a:rPr lang="en-US" sz="1400" b="0" i="0" u="none" strike="noStrike" cap="none" dirty="0" err="1">
                <a:solidFill>
                  <a:schemeClr val="lt1"/>
                </a:solidFill>
                <a:latin typeface="Titillium Web"/>
                <a:ea typeface="Titillium Web"/>
                <a:cs typeface="Titillium Web"/>
                <a:sym typeface="Titillium Web"/>
              </a:rPr>
              <a:t>izdelavo</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osnutka</a:t>
            </a:r>
            <a:r>
              <a:rPr lang="en-US" sz="1400" b="0" i="0" u="none" strike="noStrike" cap="none" dirty="0">
                <a:solidFill>
                  <a:schemeClr val="lt1"/>
                </a:solidFill>
                <a:latin typeface="Titillium Web"/>
                <a:ea typeface="Titillium Web"/>
                <a:cs typeface="Titillium Web"/>
                <a:sym typeface="Titillium Web"/>
              </a:rPr>
              <a:t> EU </a:t>
            </a:r>
            <a:r>
              <a:rPr lang="en-US" sz="1400" b="0" i="0" u="none" strike="noStrike" cap="none" dirty="0" err="1">
                <a:solidFill>
                  <a:schemeClr val="lt1"/>
                </a:solidFill>
                <a:latin typeface="Titillium Web"/>
                <a:ea typeface="Titillium Web"/>
                <a:cs typeface="Titillium Web"/>
                <a:sym typeface="Titillium Web"/>
              </a:rPr>
              <a:t>izjave</a:t>
            </a:r>
            <a:r>
              <a:rPr lang="en-US" sz="1400" b="0" i="0" u="none" strike="noStrike" cap="none" dirty="0">
                <a:solidFill>
                  <a:schemeClr val="lt1"/>
                </a:solidFill>
                <a:latin typeface="Titillium Web"/>
                <a:ea typeface="Titillium Web"/>
                <a:cs typeface="Titillium Web"/>
                <a:sym typeface="Titillium Web"/>
              </a:rPr>
              <a:t> o </a:t>
            </a:r>
            <a:r>
              <a:rPr lang="en-US" sz="1400" b="0" i="0" u="none" strike="noStrike" cap="none" dirty="0" err="1">
                <a:solidFill>
                  <a:schemeClr val="lt1"/>
                </a:solidFill>
                <a:latin typeface="Titillium Web"/>
                <a:ea typeface="Titillium Web"/>
                <a:cs typeface="Titillium Web"/>
                <a:sym typeface="Titillium Web"/>
              </a:rPr>
              <a:t>skladnosti</a:t>
            </a:r>
            <a:r>
              <a:rPr lang="en-US" sz="1400" b="0" i="0" u="none" strike="noStrike" cap="none" dirty="0">
                <a:solidFill>
                  <a:schemeClr val="lt1"/>
                </a:solidFill>
                <a:latin typeface="Titillium Web"/>
                <a:ea typeface="Titillium Web"/>
                <a:cs typeface="Titillium Web"/>
                <a:sym typeface="Titillium Web"/>
              </a:rPr>
              <a:t> in </a:t>
            </a:r>
            <a:r>
              <a:rPr lang="en-US" sz="1400" b="0" i="0" u="none" strike="noStrike" cap="none" dirty="0" err="1">
                <a:solidFill>
                  <a:schemeClr val="lt1"/>
                </a:solidFill>
                <a:latin typeface="Titillium Web"/>
                <a:ea typeface="Titillium Web"/>
                <a:cs typeface="Titillium Web"/>
                <a:sym typeface="Titillium Web"/>
              </a:rPr>
              <a:t>oznake</a:t>
            </a:r>
            <a:r>
              <a:rPr lang="en-US" sz="1400" b="0" i="0" u="none" strike="noStrike" cap="none" dirty="0">
                <a:solidFill>
                  <a:schemeClr val="lt1"/>
                </a:solidFill>
                <a:latin typeface="Titillium Web"/>
                <a:ea typeface="Titillium Web"/>
                <a:cs typeface="Titillium Web"/>
                <a:sym typeface="Titillium Web"/>
              </a:rPr>
              <a:t> CE, </a:t>
            </a:r>
            <a:r>
              <a:rPr lang="en-US" sz="1400" b="0" i="0" u="none" strike="noStrike" cap="none" dirty="0" err="1">
                <a:solidFill>
                  <a:schemeClr val="lt1"/>
                </a:solidFill>
                <a:latin typeface="Titillium Web"/>
                <a:ea typeface="Titillium Web"/>
                <a:cs typeface="Titillium Web"/>
                <a:sym typeface="Titillium Web"/>
              </a:rPr>
              <a:t>kot</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ju</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zahteva</a:t>
            </a:r>
            <a:r>
              <a:rPr lang="en-US" sz="1400" b="0" i="0" u="none" strike="noStrike" cap="none" dirty="0">
                <a:solidFill>
                  <a:schemeClr val="lt1"/>
                </a:solidFill>
                <a:latin typeface="Titillium Web"/>
                <a:ea typeface="Titillium Web"/>
                <a:cs typeface="Titillium Web"/>
                <a:sym typeface="Titillium Web"/>
              </a:rPr>
              <a:t> </a:t>
            </a:r>
            <a:r>
              <a:rPr lang="sl-SI" sz="1400" b="0" i="0" u="none" strike="noStrike" cap="none" dirty="0">
                <a:solidFill>
                  <a:schemeClr val="lt1"/>
                </a:solidFill>
                <a:latin typeface="Titillium Web"/>
                <a:ea typeface="Titillium Web"/>
                <a:cs typeface="Titillium Web"/>
                <a:sym typeface="Titillium Web"/>
              </a:rPr>
              <a:t>Akt</a:t>
            </a:r>
            <a:r>
              <a:rPr lang="en-US" sz="1400" b="0" i="0" u="none" strike="noStrike" cap="none" dirty="0">
                <a:solidFill>
                  <a:schemeClr val="lt1"/>
                </a:solidFill>
                <a:latin typeface="Titillium Web"/>
                <a:ea typeface="Titillium Web"/>
                <a:cs typeface="Titillium Web"/>
                <a:sym typeface="Titillium Web"/>
              </a:rPr>
              <a:t> o </a:t>
            </a:r>
            <a:r>
              <a:rPr lang="en-US" sz="1400" b="0" i="0" u="none" strike="noStrike" cap="none" dirty="0" err="1">
                <a:solidFill>
                  <a:schemeClr val="lt1"/>
                </a:solidFill>
                <a:latin typeface="Titillium Web"/>
                <a:ea typeface="Titillium Web"/>
                <a:cs typeface="Titillium Web"/>
                <a:sym typeface="Titillium Web"/>
              </a:rPr>
              <a:t>umetni</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inteligenci</a:t>
            </a:r>
            <a:r>
              <a:rPr lang="en-US" sz="1400" b="0" i="0" u="none" strike="noStrike" cap="none" dirty="0">
                <a:solidFill>
                  <a:schemeClr val="lt1"/>
                </a:solidFill>
                <a:latin typeface="Titillium Web"/>
                <a:ea typeface="Titillium Web"/>
                <a:cs typeface="Titillium Web"/>
                <a:sym typeface="Titillium Web"/>
              </a:rPr>
              <a:t>.</a:t>
            </a:r>
            <a:endParaRPr sz="1400" b="0" i="0" u="none" strike="noStrike" cap="none" dirty="0">
              <a:solidFill>
                <a:srgbClr val="000000"/>
              </a:solidFill>
              <a:latin typeface="Titillium Web"/>
              <a:ea typeface="Titillium Web"/>
              <a:cs typeface="Titillium Web"/>
              <a:sym typeface="Titillium Web"/>
            </a:endParaRPr>
          </a:p>
        </p:txBody>
      </p:sp>
      <p:sp>
        <p:nvSpPr>
          <p:cNvPr id="387" name="Google Shape;387;p32"/>
          <p:cNvSpPr txBox="1"/>
          <p:nvPr/>
        </p:nvSpPr>
        <p:spPr>
          <a:xfrm>
            <a:off x="457200" y="192854"/>
            <a:ext cx="11189400" cy="74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935"/>
              <a:buFont typeface="Arial"/>
              <a:buNone/>
            </a:pPr>
            <a:r>
              <a:rPr lang="en-US" sz="2525" b="0" i="0" u="none" strike="noStrike" cap="none">
                <a:solidFill>
                  <a:srgbClr val="55E6C1"/>
                </a:solidFill>
                <a:latin typeface="Sora SemiBold"/>
                <a:ea typeface="Sora SemiBold"/>
                <a:cs typeface="Sora SemiBold"/>
                <a:sym typeface="Sora SemiBold"/>
              </a:rPr>
              <a:t>Pot do skladnosti z Zakonom EU o umetni inteligenci: </a:t>
            </a:r>
            <a:r>
              <a:rPr lang="en-US" sz="2525" b="0" i="0" u="none" strike="noStrike" cap="none">
                <a:solidFill>
                  <a:schemeClr val="lt1"/>
                </a:solidFill>
                <a:latin typeface="Sora SemiBold"/>
                <a:ea typeface="Sora SemiBold"/>
                <a:cs typeface="Sora SemiBold"/>
                <a:sym typeface="Sora SemiBold"/>
              </a:rPr>
              <a:t>Kako SHG omogoča skladnost z Zakonom EU o umetni inteligenci..</a:t>
            </a:r>
            <a:endParaRPr sz="2525" b="0" i="0" u="none" strike="noStrike" cap="none">
              <a:solidFill>
                <a:schemeClr val="lt1"/>
              </a:solidFill>
              <a:latin typeface="Sora SemiBold"/>
              <a:ea typeface="Sora SemiBold"/>
              <a:cs typeface="Sora SemiBold"/>
              <a:sym typeface="Sora SemiBold"/>
            </a:endParaRPr>
          </a:p>
        </p:txBody>
      </p:sp>
      <p:cxnSp>
        <p:nvCxnSpPr>
          <p:cNvPr id="388" name="Google Shape;388;p32"/>
          <p:cNvCxnSpPr>
            <a:stCxn id="375" idx="0"/>
            <a:endCxn id="376" idx="1"/>
          </p:cNvCxnSpPr>
          <p:nvPr/>
        </p:nvCxnSpPr>
        <p:spPr>
          <a:xfrm rot="-5400000">
            <a:off x="-114369" y="2494719"/>
            <a:ext cx="2065800" cy="245700"/>
          </a:xfrm>
          <a:prstGeom prst="bentConnector2">
            <a:avLst/>
          </a:prstGeom>
          <a:noFill/>
          <a:ln w="28575" cap="flat" cmpd="sng">
            <a:solidFill>
              <a:srgbClr val="55E6C1"/>
            </a:solidFill>
            <a:prstDash val="solid"/>
            <a:round/>
            <a:headEnd type="none" w="sm" len="sm"/>
            <a:tailEnd type="none" w="sm" len="sm"/>
          </a:ln>
        </p:spPr>
      </p:cxnSp>
      <p:cxnSp>
        <p:nvCxnSpPr>
          <p:cNvPr id="389" name="Google Shape;389;p32"/>
          <p:cNvCxnSpPr>
            <a:stCxn id="376" idx="3"/>
            <a:endCxn id="377" idx="0"/>
          </p:cNvCxnSpPr>
          <p:nvPr/>
        </p:nvCxnSpPr>
        <p:spPr>
          <a:xfrm>
            <a:off x="1468898" y="1584585"/>
            <a:ext cx="2268000" cy="1926900"/>
          </a:xfrm>
          <a:prstGeom prst="bentConnector2">
            <a:avLst/>
          </a:prstGeom>
          <a:noFill/>
          <a:ln w="28575" cap="flat" cmpd="sng">
            <a:solidFill>
              <a:srgbClr val="55E6C1"/>
            </a:solidFill>
            <a:prstDash val="solid"/>
            <a:round/>
            <a:headEnd type="none" w="sm" len="sm"/>
            <a:tailEnd type="none" w="sm" len="sm"/>
          </a:ln>
        </p:spPr>
      </p:cxnSp>
      <p:cxnSp>
        <p:nvCxnSpPr>
          <p:cNvPr id="390" name="Google Shape;390;p32"/>
          <p:cNvCxnSpPr>
            <a:stCxn id="363" idx="1"/>
            <a:endCxn id="377" idx="3"/>
          </p:cNvCxnSpPr>
          <p:nvPr/>
        </p:nvCxnSpPr>
        <p:spPr>
          <a:xfrm flipH="1">
            <a:off x="3950696" y="1367328"/>
            <a:ext cx="432000" cy="2351400"/>
          </a:xfrm>
          <a:prstGeom prst="bentConnector3">
            <a:avLst>
              <a:gd name="adj1" fmla="val 50011"/>
            </a:avLst>
          </a:prstGeom>
          <a:noFill/>
          <a:ln w="28575" cap="flat" cmpd="sng">
            <a:solidFill>
              <a:srgbClr val="55E6C1"/>
            </a:solidFill>
            <a:prstDash val="solid"/>
            <a:round/>
            <a:headEnd type="none" w="sm" len="sm"/>
            <a:tailEnd type="none" w="sm" len="sm"/>
          </a:ln>
        </p:spPr>
      </p:cxnSp>
      <p:cxnSp>
        <p:nvCxnSpPr>
          <p:cNvPr id="391" name="Google Shape;391;p32"/>
          <p:cNvCxnSpPr>
            <a:stCxn id="378" idx="1"/>
            <a:endCxn id="364" idx="3"/>
          </p:cNvCxnSpPr>
          <p:nvPr/>
        </p:nvCxnSpPr>
        <p:spPr>
          <a:xfrm flipH="1">
            <a:off x="6961563" y="1367340"/>
            <a:ext cx="1375500" cy="2588700"/>
          </a:xfrm>
          <a:prstGeom prst="bentConnector3">
            <a:avLst>
              <a:gd name="adj1" fmla="val 49997"/>
            </a:avLst>
          </a:prstGeom>
          <a:noFill/>
          <a:ln w="28575" cap="flat" cmpd="sng">
            <a:solidFill>
              <a:srgbClr val="55E6C1"/>
            </a:solidFill>
            <a:prstDash val="solid"/>
            <a:round/>
            <a:headEnd type="none" w="sm" len="sm"/>
            <a:tailEnd type="none" w="sm" len="sm"/>
          </a:ln>
        </p:spPr>
      </p:cxnSp>
      <p:cxnSp>
        <p:nvCxnSpPr>
          <p:cNvPr id="392" name="Google Shape;392;p32"/>
          <p:cNvCxnSpPr>
            <a:stCxn id="378" idx="3"/>
            <a:endCxn id="379" idx="3"/>
          </p:cNvCxnSpPr>
          <p:nvPr/>
        </p:nvCxnSpPr>
        <p:spPr>
          <a:xfrm>
            <a:off x="8764652" y="1367340"/>
            <a:ext cx="746400" cy="2490600"/>
          </a:xfrm>
          <a:prstGeom prst="bentConnector3">
            <a:avLst>
              <a:gd name="adj1" fmla="val 398014"/>
            </a:avLst>
          </a:prstGeom>
          <a:noFill/>
          <a:ln w="28575" cap="flat" cmpd="sng">
            <a:solidFill>
              <a:srgbClr val="55E6C1"/>
            </a:solidFill>
            <a:prstDash val="solid"/>
            <a:round/>
            <a:headEnd type="none" w="sm" len="sm"/>
            <a:tailEnd type="none" w="sm" len="sm"/>
          </a:ln>
        </p:spPr>
      </p:cxnSp>
      <p:sp>
        <p:nvSpPr>
          <p:cNvPr id="393" name="Google Shape;393;p32"/>
          <p:cNvSpPr txBox="1"/>
          <p:nvPr/>
        </p:nvSpPr>
        <p:spPr>
          <a:xfrm>
            <a:off x="1072883" y="1783619"/>
            <a:ext cx="1903800" cy="70978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600" b="1" i="0" u="none" strike="noStrike" cap="none">
                <a:solidFill>
                  <a:schemeClr val="lt1"/>
                </a:solidFill>
                <a:latin typeface="Titillium Web"/>
                <a:ea typeface="Titillium Web"/>
                <a:cs typeface="Titillium Web"/>
                <a:sym typeface="Titillium Web"/>
              </a:rPr>
              <a:t>Uvedba in vzpostavitev projekta</a:t>
            </a:r>
            <a:endParaRPr sz="1600" b="1" i="0" u="none" strike="noStrike" cap="none">
              <a:solidFill>
                <a:srgbClr val="000000"/>
              </a:solidFill>
              <a:latin typeface="Titillium Web"/>
              <a:ea typeface="Titillium Web"/>
              <a:cs typeface="Titillium Web"/>
              <a:sym typeface="Titillium Web"/>
            </a:endParaRPr>
          </a:p>
        </p:txBody>
      </p:sp>
      <p:sp>
        <p:nvSpPr>
          <p:cNvPr id="394" name="Google Shape;394;p32"/>
          <p:cNvSpPr txBox="1"/>
          <p:nvPr/>
        </p:nvSpPr>
        <p:spPr>
          <a:xfrm>
            <a:off x="1072885" y="2473730"/>
            <a:ext cx="2299813" cy="86439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400" b="0" i="0" u="none" strike="noStrike" cap="none" dirty="0" err="1">
                <a:solidFill>
                  <a:schemeClr val="lt1"/>
                </a:solidFill>
                <a:latin typeface="Titillium Web"/>
                <a:ea typeface="Titillium Web"/>
                <a:cs typeface="Titillium Web"/>
                <a:sym typeface="Titillium Web"/>
              </a:rPr>
              <a:t>Centralizirana</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zbirka</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podatkov</a:t>
            </a:r>
            <a:r>
              <a:rPr lang="en-US" sz="1400" b="0" i="0" u="none" strike="noStrike" cap="none" dirty="0">
                <a:solidFill>
                  <a:schemeClr val="lt1"/>
                </a:solidFill>
                <a:latin typeface="Titillium Web"/>
                <a:ea typeface="Titillium Web"/>
                <a:cs typeface="Titillium Web"/>
                <a:sym typeface="Titillium Web"/>
              </a:rPr>
              <a:t> za </a:t>
            </a:r>
            <a:r>
              <a:rPr lang="en-US" sz="1400" b="0" i="0" u="none" strike="noStrike" cap="none" dirty="0" err="1">
                <a:solidFill>
                  <a:schemeClr val="lt1"/>
                </a:solidFill>
                <a:latin typeface="Titillium Web"/>
                <a:ea typeface="Titillium Web"/>
                <a:cs typeface="Titillium Web"/>
                <a:sym typeface="Titillium Web"/>
              </a:rPr>
              <a:t>sledenje</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projektom</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umetne</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inteligence</a:t>
            </a:r>
            <a:r>
              <a:rPr lang="en-US" sz="1400" b="0" i="0" u="none" strike="noStrike" cap="none" dirty="0">
                <a:solidFill>
                  <a:schemeClr val="lt1"/>
                </a:solidFill>
                <a:latin typeface="Titillium Web"/>
                <a:ea typeface="Titillium Web"/>
                <a:cs typeface="Titillium Web"/>
                <a:sym typeface="Titillium Web"/>
              </a:rPr>
              <a:t>, </a:t>
            </a:r>
            <a:r>
              <a:rPr lang="en-US" sz="1400" b="0" i="0" u="none" strike="noStrike" cap="none" dirty="0" err="1">
                <a:solidFill>
                  <a:schemeClr val="lt1"/>
                </a:solidFill>
                <a:latin typeface="Titillium Web"/>
                <a:ea typeface="Titillium Web"/>
                <a:cs typeface="Titillium Web"/>
                <a:sym typeface="Titillium Web"/>
              </a:rPr>
              <a:t>lastnikom</a:t>
            </a:r>
            <a:r>
              <a:rPr lang="en-US" sz="1400" b="0" i="0" u="none" strike="noStrike" cap="none" dirty="0">
                <a:solidFill>
                  <a:schemeClr val="lt1"/>
                </a:solidFill>
                <a:latin typeface="Titillium Web"/>
                <a:ea typeface="Titillium Web"/>
                <a:cs typeface="Titillium Web"/>
                <a:sym typeface="Titillium Web"/>
              </a:rPr>
              <a:t> in </a:t>
            </a:r>
            <a:r>
              <a:rPr lang="en-US" sz="1400" b="0" i="0" u="none" strike="noStrike" cap="none" dirty="0" err="1">
                <a:solidFill>
                  <a:schemeClr val="lt1"/>
                </a:solidFill>
                <a:latin typeface="Titillium Web"/>
                <a:ea typeface="Titillium Web"/>
                <a:cs typeface="Titillium Web"/>
                <a:sym typeface="Titillium Web"/>
              </a:rPr>
              <a:t>rezultatom</a:t>
            </a:r>
            <a:r>
              <a:rPr lang="en-US" sz="1400" b="0" i="0" u="none" strike="noStrike" cap="none" dirty="0">
                <a:solidFill>
                  <a:schemeClr val="lt1"/>
                </a:solidFill>
                <a:latin typeface="Titillium Web"/>
                <a:ea typeface="Titillium Web"/>
                <a:cs typeface="Titillium Web"/>
                <a:sym typeface="Titillium Web"/>
              </a:rPr>
              <a:t>.</a:t>
            </a:r>
            <a:endParaRPr sz="1400" b="0" i="0" u="none" strike="noStrike" cap="none" dirty="0">
              <a:solidFill>
                <a:srgbClr val="000000"/>
              </a:solidFill>
              <a:latin typeface="Titillium Web"/>
              <a:ea typeface="Titillium Web"/>
              <a:cs typeface="Titillium Web"/>
              <a:sym typeface="Titillium Web"/>
            </a:endParaRPr>
          </a:p>
        </p:txBody>
      </p:sp>
      <p:sp>
        <p:nvSpPr>
          <p:cNvPr id="395" name="Google Shape;395;p32"/>
          <p:cNvSpPr txBox="1"/>
          <p:nvPr/>
        </p:nvSpPr>
        <p:spPr>
          <a:xfrm>
            <a:off x="3049190" y="1757427"/>
            <a:ext cx="803756" cy="167532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362858"/>
              </a:buClr>
              <a:buSzPts val="1600"/>
              <a:buFont typeface="Arial"/>
              <a:buNone/>
            </a:pPr>
            <a:r>
              <a:rPr lang="en-US" sz="2800" b="1" i="0" u="none" strike="noStrike" cap="none">
                <a:solidFill>
                  <a:schemeClr val="lt1"/>
                </a:solidFill>
                <a:latin typeface="Inter"/>
                <a:ea typeface="Inter"/>
                <a:cs typeface="Inter"/>
                <a:sym typeface="Inter"/>
              </a:rPr>
              <a:t>2</a:t>
            </a:r>
            <a:endParaRPr sz="200" b="0" i="0" u="none" strike="noStrike" cap="none">
              <a:solidFill>
                <a:schemeClr val="lt1"/>
              </a:solidFill>
              <a:latin typeface="Arial"/>
              <a:ea typeface="Arial"/>
              <a:cs typeface="Arial"/>
              <a:sym typeface="Arial"/>
            </a:endParaRPr>
          </a:p>
        </p:txBody>
      </p:sp>
      <p:sp>
        <p:nvSpPr>
          <p:cNvPr id="396" name="Google Shape;396;p32"/>
          <p:cNvSpPr txBox="1"/>
          <p:nvPr/>
        </p:nvSpPr>
        <p:spPr>
          <a:xfrm>
            <a:off x="5749038" y="3942341"/>
            <a:ext cx="803756" cy="167532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362858"/>
              </a:buClr>
              <a:buSzPts val="1600"/>
              <a:buFont typeface="Arial"/>
              <a:buNone/>
            </a:pPr>
            <a:r>
              <a:rPr lang="en-US" sz="2800" b="1" i="0" u="none" strike="noStrike" cap="none">
                <a:solidFill>
                  <a:schemeClr val="lt1"/>
                </a:solidFill>
                <a:latin typeface="Inter"/>
                <a:ea typeface="Inter"/>
                <a:cs typeface="Inter"/>
                <a:sym typeface="Inter"/>
              </a:rPr>
              <a:t>3</a:t>
            </a:r>
            <a:endParaRPr sz="200" b="0" i="0" u="none" strike="noStrike" cap="none">
              <a:solidFill>
                <a:schemeClr val="lt1"/>
              </a:solidFill>
              <a:latin typeface="Arial"/>
              <a:ea typeface="Arial"/>
              <a:cs typeface="Arial"/>
              <a:sym typeface="Arial"/>
            </a:endParaRPr>
          </a:p>
        </p:txBody>
      </p:sp>
      <p:sp>
        <p:nvSpPr>
          <p:cNvPr id="397" name="Google Shape;397;p32"/>
          <p:cNvSpPr txBox="1"/>
          <p:nvPr/>
        </p:nvSpPr>
        <p:spPr>
          <a:xfrm>
            <a:off x="6215304" y="1511540"/>
            <a:ext cx="803756" cy="167532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362858"/>
              </a:buClr>
              <a:buSzPts val="1600"/>
              <a:buFont typeface="Arial"/>
              <a:buNone/>
            </a:pPr>
            <a:r>
              <a:rPr lang="en-US" sz="2800" b="1" i="0" u="none" strike="noStrike" cap="none">
                <a:solidFill>
                  <a:schemeClr val="lt1"/>
                </a:solidFill>
                <a:latin typeface="Inter"/>
                <a:ea typeface="Inter"/>
                <a:cs typeface="Inter"/>
                <a:sym typeface="Inter"/>
              </a:rPr>
              <a:t>4</a:t>
            </a:r>
            <a:endParaRPr sz="200" b="0" i="0" u="none" strike="noStrike" cap="none">
              <a:solidFill>
                <a:schemeClr val="lt1"/>
              </a:solidFill>
              <a:latin typeface="Arial"/>
              <a:ea typeface="Arial"/>
              <a:cs typeface="Arial"/>
              <a:sym typeface="Arial"/>
            </a:endParaRPr>
          </a:p>
        </p:txBody>
      </p:sp>
      <p:sp>
        <p:nvSpPr>
          <p:cNvPr id="398" name="Google Shape;398;p32"/>
          <p:cNvSpPr txBox="1"/>
          <p:nvPr/>
        </p:nvSpPr>
        <p:spPr>
          <a:xfrm>
            <a:off x="8386697" y="4142300"/>
            <a:ext cx="803756" cy="167532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362858"/>
              </a:buClr>
              <a:buSzPts val="1600"/>
              <a:buFont typeface="Arial"/>
              <a:buNone/>
            </a:pPr>
            <a:r>
              <a:rPr lang="en-US" sz="2800" b="1" i="0" u="none" strike="noStrike" cap="none">
                <a:solidFill>
                  <a:schemeClr val="lt1"/>
                </a:solidFill>
                <a:latin typeface="Inter"/>
                <a:ea typeface="Inter"/>
                <a:cs typeface="Inter"/>
                <a:sym typeface="Inter"/>
              </a:rPr>
              <a:t>5</a:t>
            </a:r>
            <a:endParaRPr sz="200" b="0" i="0" u="none" strike="noStrike" cap="none">
              <a:solidFill>
                <a:schemeClr val="lt1"/>
              </a:solidFill>
              <a:latin typeface="Arial"/>
              <a:ea typeface="Arial"/>
              <a:cs typeface="Arial"/>
              <a:sym typeface="Arial"/>
            </a:endParaRPr>
          </a:p>
        </p:txBody>
      </p:sp>
      <p:sp>
        <p:nvSpPr>
          <p:cNvPr id="399" name="Google Shape;399;p32"/>
          <p:cNvSpPr txBox="1"/>
          <p:nvPr/>
        </p:nvSpPr>
        <p:spPr>
          <a:xfrm>
            <a:off x="10994441" y="1640475"/>
            <a:ext cx="803756" cy="167532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362858"/>
              </a:buClr>
              <a:buSzPts val="1600"/>
              <a:buFont typeface="Arial"/>
              <a:buNone/>
            </a:pPr>
            <a:r>
              <a:rPr lang="en-US" sz="2800" b="1" i="0" u="none" strike="noStrike" cap="none">
                <a:solidFill>
                  <a:schemeClr val="lt1"/>
                </a:solidFill>
                <a:latin typeface="Inter"/>
                <a:ea typeface="Inter"/>
                <a:cs typeface="Inter"/>
                <a:sym typeface="Inter"/>
              </a:rPr>
              <a:t>6</a:t>
            </a:r>
            <a:endParaRPr sz="200" b="0" i="0" u="none" strike="noStrike" cap="none">
              <a:solidFill>
                <a:schemeClr val="lt1"/>
              </a:solidFill>
              <a:latin typeface="Arial"/>
              <a:ea typeface="Arial"/>
              <a:cs typeface="Arial"/>
              <a:sym typeface="Arial"/>
            </a:endParaRPr>
          </a:p>
        </p:txBody>
      </p:sp>
      <p:sp>
        <p:nvSpPr>
          <p:cNvPr id="400" name="Google Shape;400;p32"/>
          <p:cNvSpPr txBox="1"/>
          <p:nvPr/>
        </p:nvSpPr>
        <p:spPr>
          <a:xfrm>
            <a:off x="11375849" y="4164489"/>
            <a:ext cx="803756" cy="167532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362858"/>
              </a:buClr>
              <a:buSzPts val="1600"/>
              <a:buFont typeface="Arial"/>
              <a:buNone/>
            </a:pPr>
            <a:r>
              <a:rPr lang="en-US" sz="2800" b="1" i="0" u="none" strike="noStrike" cap="none">
                <a:solidFill>
                  <a:schemeClr val="lt1"/>
                </a:solidFill>
                <a:latin typeface="Inter"/>
                <a:ea typeface="Inter"/>
                <a:cs typeface="Inter"/>
                <a:sym typeface="Inter"/>
              </a:rPr>
              <a:t>7</a:t>
            </a:r>
            <a:endParaRPr sz="200" b="0" i="0" u="none" strike="noStrike" cap="none">
              <a:solidFill>
                <a:schemeClr val="lt1"/>
              </a:solidFill>
              <a:latin typeface="Arial"/>
              <a:ea typeface="Arial"/>
              <a:cs typeface="Arial"/>
              <a:sym typeface="Arial"/>
            </a:endParaRPr>
          </a:p>
        </p:txBody>
      </p:sp>
      <p:sp>
        <p:nvSpPr>
          <p:cNvPr id="401" name="Google Shape;401;p32"/>
          <p:cNvSpPr txBox="1"/>
          <p:nvPr/>
        </p:nvSpPr>
        <p:spPr>
          <a:xfrm>
            <a:off x="448825" y="1009585"/>
            <a:ext cx="11189400" cy="4571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935"/>
              <a:buFont typeface="Arial"/>
              <a:buNone/>
            </a:pPr>
            <a:r>
              <a:rPr lang="en-US" sz="1800" b="0" i="0" u="none" strike="noStrike" cap="none" dirty="0">
                <a:solidFill>
                  <a:srgbClr val="55E6C1"/>
                </a:solidFill>
                <a:latin typeface="Titillium Web SemiBold"/>
                <a:ea typeface="Titillium Web SemiBold"/>
                <a:cs typeface="Titillium Web SemiBold"/>
                <a:sym typeface="Titillium Web SemiBold"/>
              </a:rPr>
              <a:t>Pot za </a:t>
            </a:r>
            <a:r>
              <a:rPr lang="en-US" sz="1800" b="0" i="0" u="none" strike="noStrike" cap="none" dirty="0" err="1">
                <a:solidFill>
                  <a:srgbClr val="55E6C1"/>
                </a:solidFill>
                <a:latin typeface="Titillium Web SemiBold"/>
                <a:ea typeface="Titillium Web SemiBold"/>
                <a:cs typeface="Titillium Web SemiBold"/>
                <a:sym typeface="Titillium Web SemiBold"/>
              </a:rPr>
              <a:t>sisteme</a:t>
            </a:r>
            <a:r>
              <a:rPr lang="en-US" sz="1800" b="0" i="0" u="none" strike="noStrike" cap="none" dirty="0">
                <a:solidFill>
                  <a:srgbClr val="55E6C1"/>
                </a:solidFill>
                <a:latin typeface="Titillium Web SemiBold"/>
                <a:ea typeface="Titillium Web SemiBold"/>
                <a:cs typeface="Titillium Web SemiBold"/>
                <a:sym typeface="Titillium Web SemiBold"/>
              </a:rPr>
              <a:t> z </a:t>
            </a:r>
            <a:r>
              <a:rPr lang="en-US" sz="1800" b="0" i="0" u="none" strike="noStrike" cap="none" dirty="0" err="1">
                <a:solidFill>
                  <a:srgbClr val="55E6C1"/>
                </a:solidFill>
                <a:latin typeface="Titillium Web SemiBold"/>
                <a:ea typeface="Titillium Web SemiBold"/>
                <a:cs typeface="Titillium Web SemiBold"/>
                <a:sym typeface="Titillium Web SemiBold"/>
              </a:rPr>
              <a:t>visokim</a:t>
            </a:r>
            <a:r>
              <a:rPr lang="en-US" sz="1800" b="0" i="0" u="none" strike="noStrike" cap="none" dirty="0">
                <a:solidFill>
                  <a:srgbClr val="55E6C1"/>
                </a:solidFill>
                <a:latin typeface="Titillium Web SemiBold"/>
                <a:ea typeface="Titillium Web SemiBold"/>
                <a:cs typeface="Titillium Web SemiBold"/>
                <a:sym typeface="Titillium Web SemiBold"/>
              </a:rPr>
              <a:t> </a:t>
            </a:r>
            <a:r>
              <a:rPr lang="en-US" sz="1800" b="0" i="0" u="none" strike="noStrike" cap="none" dirty="0" err="1">
                <a:solidFill>
                  <a:srgbClr val="55E6C1"/>
                </a:solidFill>
                <a:latin typeface="Titillium Web SemiBold"/>
                <a:ea typeface="Titillium Web SemiBold"/>
                <a:cs typeface="Titillium Web SemiBold"/>
                <a:sym typeface="Titillium Web SemiBold"/>
              </a:rPr>
              <a:t>tveganjem</a:t>
            </a:r>
            <a:r>
              <a:rPr lang="en-US" sz="1800" b="0" i="0" u="none" strike="noStrike" cap="none" dirty="0">
                <a:solidFill>
                  <a:srgbClr val="55E6C1"/>
                </a:solidFill>
                <a:latin typeface="Titillium Web SemiBold"/>
                <a:ea typeface="Titillium Web SemiBold"/>
                <a:cs typeface="Titillium Web SemiBold"/>
                <a:sym typeface="Titillium Web SemiBold"/>
              </a:rPr>
              <a:t>: 90 % </a:t>
            </a:r>
            <a:r>
              <a:rPr lang="en-US" sz="1800" b="0" i="0" u="none" strike="noStrike" cap="none" dirty="0" err="1">
                <a:solidFill>
                  <a:srgbClr val="55E6C1"/>
                </a:solidFill>
                <a:latin typeface="Titillium Web SemiBold"/>
                <a:ea typeface="Titillium Web SemiBold"/>
                <a:cs typeface="Titillium Web SemiBold"/>
                <a:sym typeface="Titillium Web SemiBold"/>
              </a:rPr>
              <a:t>vseh</a:t>
            </a:r>
            <a:r>
              <a:rPr lang="en-US" sz="1800" b="0" i="0" u="none" strike="noStrike" cap="none" dirty="0">
                <a:solidFill>
                  <a:srgbClr val="55E6C1"/>
                </a:solidFill>
                <a:latin typeface="Titillium Web SemiBold"/>
                <a:ea typeface="Titillium Web SemiBold"/>
                <a:cs typeface="Titillium Web SemiBold"/>
                <a:sym typeface="Titillium Web SemiBold"/>
              </a:rPr>
              <a:t> </a:t>
            </a:r>
            <a:r>
              <a:rPr lang="en-US" sz="1800" b="0" i="0" u="none" strike="noStrike" cap="none" dirty="0" err="1">
                <a:solidFill>
                  <a:srgbClr val="55E6C1"/>
                </a:solidFill>
                <a:latin typeface="Titillium Web SemiBold"/>
                <a:ea typeface="Titillium Web SemiBold"/>
                <a:cs typeface="Titillium Web SemiBold"/>
                <a:sym typeface="Titillium Web SemiBold"/>
              </a:rPr>
              <a:t>sistemov</a:t>
            </a:r>
            <a:r>
              <a:rPr lang="en-US" sz="1800" b="0" i="0" u="none" strike="noStrike" cap="none" dirty="0">
                <a:solidFill>
                  <a:srgbClr val="55E6C1"/>
                </a:solidFill>
                <a:latin typeface="Titillium Web SemiBold"/>
                <a:ea typeface="Titillium Web SemiBold"/>
                <a:cs typeface="Titillium Web SemiBold"/>
                <a:sym typeface="Titillium Web SemiBold"/>
              </a:rPr>
              <a:t> </a:t>
            </a:r>
            <a:r>
              <a:rPr lang="en-US" sz="1800" b="0" i="0" u="none" strike="noStrike" cap="none" dirty="0" err="1">
                <a:solidFill>
                  <a:srgbClr val="55E6C1"/>
                </a:solidFill>
                <a:latin typeface="Titillium Web SemiBold"/>
                <a:ea typeface="Titillium Web SemiBold"/>
                <a:cs typeface="Titillium Web SemiBold"/>
                <a:sym typeface="Titillium Web SemiBold"/>
              </a:rPr>
              <a:t>umetne</a:t>
            </a:r>
            <a:r>
              <a:rPr lang="en-US" sz="1800" b="0" i="0" u="none" strike="noStrike" cap="none" dirty="0">
                <a:solidFill>
                  <a:srgbClr val="55E6C1"/>
                </a:solidFill>
                <a:latin typeface="Titillium Web SemiBold"/>
                <a:ea typeface="Titillium Web SemiBold"/>
                <a:cs typeface="Titillium Web SemiBold"/>
                <a:sym typeface="Titillium Web SemiBold"/>
              </a:rPr>
              <a:t> </a:t>
            </a:r>
            <a:r>
              <a:rPr lang="en-US" sz="1800" b="0" i="0" u="none" strike="noStrike" cap="none" dirty="0" err="1">
                <a:solidFill>
                  <a:srgbClr val="55E6C1"/>
                </a:solidFill>
                <a:latin typeface="Titillium Web SemiBold"/>
                <a:ea typeface="Titillium Web SemiBold"/>
                <a:cs typeface="Titillium Web SemiBold"/>
                <a:sym typeface="Titillium Web SemiBold"/>
              </a:rPr>
              <a:t>inteligence</a:t>
            </a:r>
            <a:endParaRPr sz="1800" b="0" i="0" u="none" strike="noStrike" cap="none" dirty="0">
              <a:solidFill>
                <a:schemeClr val="lt1"/>
              </a:solidFill>
              <a:latin typeface="Titillium Web SemiBold"/>
              <a:ea typeface="Titillium Web SemiBold"/>
              <a:cs typeface="Titillium Web SemiBold"/>
              <a:sym typeface="Titillium Web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pic>
        <p:nvPicPr>
          <p:cNvPr id="407" name="Google Shape;407;p33" title="a8.png"/>
          <p:cNvPicPr preferRelativeResize="0"/>
          <p:nvPr/>
        </p:nvPicPr>
        <p:blipFill rotWithShape="1">
          <a:blip r:embed="rId3">
            <a:alphaModFix/>
          </a:blip>
          <a:srcRect/>
          <a:stretch/>
        </p:blipFill>
        <p:spPr>
          <a:xfrm>
            <a:off x="457200" y="1166375"/>
            <a:ext cx="3476200" cy="4846201"/>
          </a:xfrm>
          <a:prstGeom prst="rect">
            <a:avLst/>
          </a:prstGeom>
          <a:noFill/>
          <a:ln>
            <a:noFill/>
          </a:ln>
        </p:spPr>
      </p:pic>
      <p:cxnSp>
        <p:nvCxnSpPr>
          <p:cNvPr id="408" name="Google Shape;408;p33"/>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409" name="Google Shape;409;p33"/>
          <p:cNvSpPr txBox="1">
            <a:spLocks noGrp="1"/>
          </p:cNvSpPr>
          <p:nvPr>
            <p:ph type="subTitle" idx="4294967295"/>
          </p:nvPr>
        </p:nvSpPr>
        <p:spPr>
          <a:xfrm>
            <a:off x="7769700" y="6376950"/>
            <a:ext cx="38766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410" name="Google Shape;410;p33"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411" name="Google Shape;411;p33"/>
          <p:cNvSpPr txBox="1"/>
          <p:nvPr/>
        </p:nvSpPr>
        <p:spPr>
          <a:xfrm>
            <a:off x="457200" y="457200"/>
            <a:ext cx="12134088"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00000"/>
              </a:buClr>
              <a:buSzPts val="2500"/>
              <a:buFont typeface="Arial"/>
              <a:buNone/>
            </a:pPr>
            <a:r>
              <a:rPr lang="en-US" sz="2500" b="0" i="0" u="none" strike="noStrike" cap="none">
                <a:solidFill>
                  <a:srgbClr val="55E6C1"/>
                </a:solidFill>
                <a:latin typeface="Sora SemiBold"/>
                <a:ea typeface="Sora SemiBold"/>
                <a:cs typeface="Sora SemiBold"/>
                <a:sym typeface="Sora SemiBold"/>
              </a:rPr>
              <a:t>CompliAI – </a:t>
            </a:r>
            <a:r>
              <a:rPr lang="en-US" sz="2500" b="0" i="0" u="none" strike="noStrike" cap="none">
                <a:solidFill>
                  <a:schemeClr val="lt1"/>
                </a:solidFill>
                <a:latin typeface="Sora SemiBold"/>
                <a:ea typeface="Sora SemiBold"/>
                <a:cs typeface="Sora SemiBold"/>
                <a:sym typeface="Sora SemiBold"/>
              </a:rPr>
              <a:t>Ocena tveganja in poročanje</a:t>
            </a:r>
            <a:endParaRPr/>
          </a:p>
        </p:txBody>
      </p:sp>
      <p:sp>
        <p:nvSpPr>
          <p:cNvPr id="412" name="Google Shape;412;p33"/>
          <p:cNvSpPr txBox="1"/>
          <p:nvPr/>
        </p:nvSpPr>
        <p:spPr>
          <a:xfrm>
            <a:off x="457200" y="1327425"/>
            <a:ext cx="3337500" cy="236667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rgbClr val="FFFFFF"/>
              </a:buClr>
              <a:buSzPts val="1400"/>
              <a:buFont typeface="Arial"/>
              <a:buChar char="•"/>
            </a:pPr>
            <a:r>
              <a:rPr lang="en-US" sz="1400" b="0" i="0" u="none" strike="noStrike" cap="none">
                <a:solidFill>
                  <a:srgbClr val="FFFFFF"/>
                </a:solidFill>
                <a:latin typeface="Titillium Web"/>
                <a:ea typeface="Titillium Web"/>
                <a:cs typeface="Titillium Web"/>
                <a:sym typeface="Titillium Web"/>
              </a:rPr>
              <a:t>Voden vprašalnik določi: prepovedano / visoko / omejeno / minimalno tveganje</a:t>
            </a:r>
            <a:endParaRPr/>
          </a:p>
          <a:p>
            <a:pPr marL="285750" marR="0" lvl="0" indent="-285750" algn="l" rtl="0">
              <a:lnSpc>
                <a:spcPct val="100000"/>
              </a:lnSpc>
              <a:spcBef>
                <a:spcPts val="0"/>
              </a:spcBef>
              <a:spcAft>
                <a:spcPts val="0"/>
              </a:spcAft>
              <a:buClr>
                <a:srgbClr val="FFFFFF"/>
              </a:buClr>
              <a:buSzPts val="1400"/>
              <a:buFont typeface="Arial"/>
              <a:buChar char="•"/>
            </a:pPr>
            <a:r>
              <a:rPr lang="en-US" sz="1400" b="0" i="0" u="none" strike="noStrike" cap="none">
                <a:solidFill>
                  <a:srgbClr val="FFFFFF"/>
                </a:solidFill>
                <a:latin typeface="Titillium Web"/>
                <a:ea typeface="Titillium Web"/>
                <a:cs typeface="Titillium Web"/>
                <a:sym typeface="Titillium Web"/>
              </a:rPr>
              <a:t>Prepovedano → treba je spremeniti predvideni namen</a:t>
            </a:r>
            <a:endParaRPr/>
          </a:p>
          <a:p>
            <a:pPr marL="285750" marR="0" lvl="0" indent="-285750" algn="l" rtl="0">
              <a:lnSpc>
                <a:spcPct val="100000"/>
              </a:lnSpc>
              <a:spcBef>
                <a:spcPts val="0"/>
              </a:spcBef>
              <a:spcAft>
                <a:spcPts val="0"/>
              </a:spcAft>
              <a:buClr>
                <a:srgbClr val="FFFFFF"/>
              </a:buClr>
              <a:buSzPts val="1400"/>
              <a:buFont typeface="Arial"/>
              <a:buChar char="•"/>
            </a:pPr>
            <a:r>
              <a:rPr lang="en-US" sz="1400" b="0" i="0" u="none" strike="noStrike" cap="none">
                <a:solidFill>
                  <a:srgbClr val="FFFFFF"/>
                </a:solidFill>
                <a:latin typeface="Titillium Web"/>
                <a:ea typeface="Titillium Web"/>
                <a:cs typeface="Titillium Web"/>
                <a:sym typeface="Titillium Web"/>
              </a:rPr>
              <a:t>Visoko tveganje → sproži celoten postopek skladnosti</a:t>
            </a:r>
            <a:endParaRPr/>
          </a:p>
          <a:p>
            <a:pPr marL="285750" marR="0" lvl="0" indent="-285750" algn="l" rtl="0">
              <a:lnSpc>
                <a:spcPct val="100000"/>
              </a:lnSpc>
              <a:spcBef>
                <a:spcPts val="0"/>
              </a:spcBef>
              <a:spcAft>
                <a:spcPts val="0"/>
              </a:spcAft>
              <a:buClr>
                <a:srgbClr val="FFFFFF"/>
              </a:buClr>
              <a:buSzPts val="1400"/>
              <a:buFont typeface="Arial"/>
              <a:buChar char="•"/>
            </a:pPr>
            <a:r>
              <a:rPr lang="en-US" sz="1400" b="0" i="0" u="none" strike="noStrike" cap="none">
                <a:solidFill>
                  <a:srgbClr val="FFFFFF"/>
                </a:solidFill>
                <a:latin typeface="Titillium Web"/>
                <a:ea typeface="Titillium Web"/>
                <a:cs typeface="Titillium Web"/>
                <a:sym typeface="Titillium Web"/>
              </a:rPr>
              <a:t>Samodejno ustvarjeno poročilo z naslednjimi koraki</a:t>
            </a:r>
            <a:endParaRPr sz="1400" b="0" i="0" u="none" strike="noStrike" cap="none">
              <a:solidFill>
                <a:srgbClr val="FFFFFF"/>
              </a:solidFill>
              <a:latin typeface="Titillium Web"/>
              <a:ea typeface="Titillium Web"/>
              <a:cs typeface="Titillium Web"/>
              <a:sym typeface="Titillium Web"/>
            </a:endParaRPr>
          </a:p>
        </p:txBody>
      </p:sp>
      <p:sp>
        <p:nvSpPr>
          <p:cNvPr id="413" name="Google Shape;413;p33"/>
          <p:cNvSpPr txBox="1"/>
          <p:nvPr/>
        </p:nvSpPr>
        <p:spPr>
          <a:xfrm>
            <a:off x="7166314" y="377863"/>
            <a:ext cx="603386"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Arial"/>
                <a:ea typeface="Arial"/>
                <a:cs typeface="Arial"/>
                <a:sym typeface="Arial"/>
              </a:rPr>
              <a:t>🧭</a:t>
            </a:r>
            <a:endParaRPr/>
          </a:p>
        </p:txBody>
      </p:sp>
      <p:pic>
        <p:nvPicPr>
          <p:cNvPr id="414" name="Google Shape;414;p33"/>
          <p:cNvPicPr preferRelativeResize="0"/>
          <p:nvPr/>
        </p:nvPicPr>
        <p:blipFill rotWithShape="1">
          <a:blip r:embed="rId5">
            <a:alphaModFix/>
          </a:blip>
          <a:srcRect/>
          <a:stretch/>
        </p:blipFill>
        <p:spPr>
          <a:xfrm>
            <a:off x="4285835" y="1394036"/>
            <a:ext cx="7360465" cy="4395833"/>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Google Shape;420;p34" title="a8.png"/>
          <p:cNvPicPr preferRelativeResize="0"/>
          <p:nvPr/>
        </p:nvPicPr>
        <p:blipFill rotWithShape="1">
          <a:blip r:embed="rId3">
            <a:alphaModFix/>
          </a:blip>
          <a:srcRect/>
          <a:stretch/>
        </p:blipFill>
        <p:spPr>
          <a:xfrm>
            <a:off x="457200" y="1166375"/>
            <a:ext cx="3476200" cy="4846201"/>
          </a:xfrm>
          <a:prstGeom prst="rect">
            <a:avLst/>
          </a:prstGeom>
          <a:noFill/>
          <a:ln>
            <a:noFill/>
          </a:ln>
        </p:spPr>
      </p:pic>
      <p:cxnSp>
        <p:nvCxnSpPr>
          <p:cNvPr id="421" name="Google Shape;421;p34"/>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422" name="Google Shape;422;p34"/>
          <p:cNvSpPr txBox="1">
            <a:spLocks noGrp="1"/>
          </p:cNvSpPr>
          <p:nvPr>
            <p:ph type="subTitle" idx="4294967295"/>
          </p:nvPr>
        </p:nvSpPr>
        <p:spPr>
          <a:xfrm>
            <a:off x="8170250" y="6376950"/>
            <a:ext cx="34761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423" name="Google Shape;423;p34"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424" name="Google Shape;424;p34"/>
          <p:cNvSpPr txBox="1"/>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00000"/>
              </a:buClr>
              <a:buSzPts val="2500"/>
              <a:buFont typeface="Arial"/>
              <a:buNone/>
            </a:pPr>
            <a:r>
              <a:rPr lang="en-US" sz="2500" b="0" i="0" u="none" strike="noStrike" cap="none">
                <a:solidFill>
                  <a:srgbClr val="55E6C1"/>
                </a:solidFill>
                <a:latin typeface="Sora SemiBold"/>
                <a:ea typeface="Sora SemiBold"/>
                <a:cs typeface="Sora SemiBold"/>
                <a:sym typeface="Sora SemiBold"/>
              </a:rPr>
              <a:t>CompliAI </a:t>
            </a:r>
            <a:r>
              <a:rPr lang="en-US" sz="2500" b="0" i="0" u="none" strike="noStrike" cap="none">
                <a:solidFill>
                  <a:schemeClr val="lt1"/>
                </a:solidFill>
                <a:latin typeface="Sora SemiBold"/>
                <a:ea typeface="Sora SemiBold"/>
                <a:cs typeface="Sora SemiBold"/>
                <a:sym typeface="Sora SemiBold"/>
              </a:rPr>
              <a:t>- Uvedba in vzpostavitev projekta</a:t>
            </a:r>
            <a:endParaRPr/>
          </a:p>
        </p:txBody>
      </p:sp>
      <p:sp>
        <p:nvSpPr>
          <p:cNvPr id="425" name="Google Shape;425;p34"/>
          <p:cNvSpPr txBox="1"/>
          <p:nvPr/>
        </p:nvSpPr>
        <p:spPr>
          <a:xfrm>
            <a:off x="457200" y="1327425"/>
            <a:ext cx="3337500" cy="1134300"/>
          </a:xfrm>
          <a:prstGeom prst="rect">
            <a:avLst/>
          </a:prstGeom>
          <a:noFill/>
          <a:ln>
            <a:noFill/>
          </a:ln>
        </p:spPr>
        <p:txBody>
          <a:bodyPr spcFirstLastPara="1" wrap="square" lIns="91425" tIns="45700" rIns="91425" bIns="45700" anchor="t" anchorCtr="0">
            <a:noAutofit/>
          </a:bodyPr>
          <a:lstStyle/>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Potrdite poročilo → ustvarite sistem umetne inteligence</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Sistem se doda na nadzorno ploščo s statusom in metapodatki</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Označuje začetek strukturiranega življenjskega cikla skladnosti</a:t>
            </a:r>
            <a:endParaRPr sz="1400" b="0" i="0" u="none" strike="noStrike" cap="none">
              <a:solidFill>
                <a:srgbClr val="FFFFFF"/>
              </a:solidFill>
              <a:latin typeface="Titillium Web"/>
              <a:ea typeface="Titillium Web"/>
              <a:cs typeface="Titillium Web"/>
              <a:sym typeface="Titillium Web"/>
            </a:endParaRPr>
          </a:p>
        </p:txBody>
      </p:sp>
      <p:sp>
        <p:nvSpPr>
          <p:cNvPr id="426" name="Google Shape;426;p34"/>
          <p:cNvSpPr txBox="1"/>
          <p:nvPr/>
        </p:nvSpPr>
        <p:spPr>
          <a:xfrm>
            <a:off x="6461598" y="374776"/>
            <a:ext cx="103842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Arial"/>
                <a:ea typeface="Arial"/>
                <a:cs typeface="Arial"/>
                <a:sym typeface="Arial"/>
              </a:rPr>
              <a:t>🏗️</a:t>
            </a:r>
            <a:endParaRPr/>
          </a:p>
        </p:txBody>
      </p:sp>
      <p:pic>
        <p:nvPicPr>
          <p:cNvPr id="427" name="Google Shape;427;p34"/>
          <p:cNvPicPr preferRelativeResize="0"/>
          <p:nvPr/>
        </p:nvPicPr>
        <p:blipFill rotWithShape="1">
          <a:blip r:embed="rId5">
            <a:alphaModFix/>
          </a:blip>
          <a:srcRect/>
          <a:stretch/>
        </p:blipFill>
        <p:spPr>
          <a:xfrm>
            <a:off x="4286276" y="1391675"/>
            <a:ext cx="7360074" cy="4395600"/>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Google Shape;433;p35" title="a8.png"/>
          <p:cNvPicPr preferRelativeResize="0"/>
          <p:nvPr/>
        </p:nvPicPr>
        <p:blipFill rotWithShape="1">
          <a:blip r:embed="rId3">
            <a:alphaModFix/>
          </a:blip>
          <a:srcRect/>
          <a:stretch/>
        </p:blipFill>
        <p:spPr>
          <a:xfrm>
            <a:off x="457200" y="1166375"/>
            <a:ext cx="3476200" cy="4846201"/>
          </a:xfrm>
          <a:prstGeom prst="rect">
            <a:avLst/>
          </a:prstGeom>
          <a:noFill/>
          <a:ln>
            <a:noFill/>
          </a:ln>
        </p:spPr>
      </p:pic>
      <p:cxnSp>
        <p:nvCxnSpPr>
          <p:cNvPr id="434" name="Google Shape;434;p35"/>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435" name="Google Shape;435;p35"/>
          <p:cNvSpPr txBox="1">
            <a:spLocks noGrp="1"/>
          </p:cNvSpPr>
          <p:nvPr>
            <p:ph type="subTitle" idx="4294967295"/>
          </p:nvPr>
        </p:nvSpPr>
        <p:spPr>
          <a:xfrm>
            <a:off x="7678525" y="6376950"/>
            <a:ext cx="39678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436" name="Google Shape;436;p35"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437" name="Google Shape;437;p35"/>
          <p:cNvSpPr txBox="1"/>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None/>
            </a:pPr>
            <a:r>
              <a:rPr lang="en-US" sz="2500" b="0" i="0" u="none" strike="noStrike" cap="none">
                <a:solidFill>
                  <a:srgbClr val="55E6C1"/>
                </a:solidFill>
                <a:latin typeface="Sora SemiBold"/>
                <a:ea typeface="Sora SemiBold"/>
                <a:cs typeface="Sora SemiBold"/>
                <a:sym typeface="Sora SemiBold"/>
              </a:rPr>
              <a:t>CompliAI </a:t>
            </a:r>
            <a:r>
              <a:rPr lang="en-US" sz="2500" b="0" i="0" u="none" strike="noStrike" cap="none">
                <a:solidFill>
                  <a:schemeClr val="lt1"/>
                </a:solidFill>
                <a:latin typeface="Sora SemiBold"/>
                <a:ea typeface="Sora SemiBold"/>
                <a:cs typeface="Sora SemiBold"/>
                <a:sym typeface="Sora SemiBold"/>
              </a:rPr>
              <a:t>- </a:t>
            </a:r>
            <a:r>
              <a:rPr lang="en-US" sz="2800" b="1" i="0" u="none" strike="noStrike" cap="none">
                <a:solidFill>
                  <a:schemeClr val="lt1"/>
                </a:solidFill>
                <a:latin typeface="Titillium Web"/>
                <a:ea typeface="Titillium Web"/>
                <a:cs typeface="Titillium Web"/>
                <a:sym typeface="Titillium Web"/>
              </a:rPr>
              <a:t>Zbiranje dokazil in integracija podatkov</a:t>
            </a:r>
            <a:endParaRPr sz="2800" b="0" i="0" u="none" strike="noStrike" cap="none">
              <a:solidFill>
                <a:srgbClr val="000000"/>
              </a:solidFill>
              <a:latin typeface="Titillium Web"/>
              <a:ea typeface="Titillium Web"/>
              <a:cs typeface="Titillium Web"/>
              <a:sym typeface="Titillium Web"/>
            </a:endParaRPr>
          </a:p>
        </p:txBody>
      </p:sp>
      <p:sp>
        <p:nvSpPr>
          <p:cNvPr id="438" name="Google Shape;438;p35"/>
          <p:cNvSpPr txBox="1"/>
          <p:nvPr/>
        </p:nvSpPr>
        <p:spPr>
          <a:xfrm>
            <a:off x="457200" y="1327425"/>
            <a:ext cx="3318900" cy="2756100"/>
          </a:xfrm>
          <a:prstGeom prst="rect">
            <a:avLst/>
          </a:prstGeom>
          <a:noFill/>
          <a:ln>
            <a:noFill/>
          </a:ln>
        </p:spPr>
        <p:txBody>
          <a:bodyPr spcFirstLastPara="1" wrap="square" lIns="91425" tIns="45700" rIns="91425" bIns="45700" anchor="t" anchorCtr="0">
            <a:noAutofit/>
          </a:bodyPr>
          <a:lstStyle/>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Centraliziran seznam zahtevanih dokazil</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Povežite repozitorij in naložite dokumentacijo</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Predstavlja osnovo za Prilogo IV in oceno skladnosti</a:t>
            </a:r>
            <a:endParaRPr sz="1400" b="0" i="0" u="none" strike="noStrike" cap="none">
              <a:solidFill>
                <a:srgbClr val="FFFFFF"/>
              </a:solidFill>
              <a:latin typeface="Titillium Web"/>
              <a:ea typeface="Titillium Web"/>
              <a:cs typeface="Titillium Web"/>
              <a:sym typeface="Titillium Web"/>
            </a:endParaRPr>
          </a:p>
        </p:txBody>
      </p:sp>
      <p:sp>
        <p:nvSpPr>
          <p:cNvPr id="439" name="Google Shape;439;p35"/>
          <p:cNvSpPr txBox="1"/>
          <p:nvPr/>
        </p:nvSpPr>
        <p:spPr>
          <a:xfrm>
            <a:off x="8261214" y="355320"/>
            <a:ext cx="63959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Arial"/>
                <a:ea typeface="Arial"/>
                <a:cs typeface="Arial"/>
                <a:sym typeface="Arial"/>
              </a:rPr>
              <a:t>📋</a:t>
            </a:r>
            <a:endParaRPr/>
          </a:p>
        </p:txBody>
      </p:sp>
      <p:pic>
        <p:nvPicPr>
          <p:cNvPr id="440" name="Google Shape;440;p35"/>
          <p:cNvPicPr preferRelativeResize="0"/>
          <p:nvPr/>
        </p:nvPicPr>
        <p:blipFill rotWithShape="1">
          <a:blip r:embed="rId5">
            <a:alphaModFix/>
          </a:blip>
          <a:srcRect/>
          <a:stretch/>
        </p:blipFill>
        <p:spPr>
          <a:xfrm>
            <a:off x="4286250" y="1391675"/>
            <a:ext cx="7360075" cy="4395600"/>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p36" title="a8.png"/>
          <p:cNvPicPr preferRelativeResize="0"/>
          <p:nvPr/>
        </p:nvPicPr>
        <p:blipFill rotWithShape="1">
          <a:blip r:embed="rId3">
            <a:alphaModFix/>
          </a:blip>
          <a:srcRect/>
          <a:stretch/>
        </p:blipFill>
        <p:spPr>
          <a:xfrm>
            <a:off x="457200" y="1166375"/>
            <a:ext cx="3476200" cy="4846201"/>
          </a:xfrm>
          <a:prstGeom prst="rect">
            <a:avLst/>
          </a:prstGeom>
          <a:noFill/>
          <a:ln>
            <a:noFill/>
          </a:ln>
        </p:spPr>
      </p:pic>
      <p:cxnSp>
        <p:nvCxnSpPr>
          <p:cNvPr id="447" name="Google Shape;447;p36"/>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448" name="Google Shape;448;p36"/>
          <p:cNvSpPr txBox="1">
            <a:spLocks noGrp="1"/>
          </p:cNvSpPr>
          <p:nvPr>
            <p:ph type="subTitle" idx="4294967295"/>
          </p:nvPr>
        </p:nvSpPr>
        <p:spPr>
          <a:xfrm>
            <a:off x="7678525" y="6376950"/>
            <a:ext cx="39678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449" name="Google Shape;449;p36"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450" name="Google Shape;450;p36"/>
          <p:cNvSpPr txBox="1"/>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None/>
            </a:pPr>
            <a:r>
              <a:rPr lang="en-US" sz="2500" b="0" i="0" u="none" strike="noStrike" cap="none">
                <a:solidFill>
                  <a:srgbClr val="55E6C1"/>
                </a:solidFill>
                <a:latin typeface="Sora SemiBold"/>
                <a:ea typeface="Sora SemiBold"/>
                <a:cs typeface="Sora SemiBold"/>
                <a:sym typeface="Sora SemiBold"/>
              </a:rPr>
              <a:t>CompliAI </a:t>
            </a:r>
            <a:r>
              <a:rPr lang="en-US" sz="2500" b="0" i="0" u="none" strike="noStrike" cap="none">
                <a:solidFill>
                  <a:schemeClr val="lt1"/>
                </a:solidFill>
                <a:latin typeface="Sora SemiBold"/>
                <a:ea typeface="Sora SemiBold"/>
                <a:cs typeface="Sora SemiBold"/>
                <a:sym typeface="Sora SemiBold"/>
              </a:rPr>
              <a:t>- </a:t>
            </a:r>
            <a:r>
              <a:rPr lang="en-US" sz="2800" b="1" i="0" u="none" strike="noStrike" cap="none">
                <a:solidFill>
                  <a:schemeClr val="lt1"/>
                </a:solidFill>
                <a:latin typeface="Titillium Web"/>
                <a:ea typeface="Titillium Web"/>
                <a:cs typeface="Titillium Web"/>
                <a:sym typeface="Titillium Web"/>
              </a:rPr>
              <a:t>Dokumentacija in pregled skladnosti</a:t>
            </a:r>
            <a:endParaRPr sz="2800" b="0" i="0" u="none" strike="noStrike" cap="none">
              <a:solidFill>
                <a:srgbClr val="000000"/>
              </a:solidFill>
              <a:latin typeface="Titillium Web"/>
              <a:ea typeface="Titillium Web"/>
              <a:cs typeface="Titillium Web"/>
              <a:sym typeface="Titillium Web"/>
            </a:endParaRPr>
          </a:p>
        </p:txBody>
      </p:sp>
      <p:sp>
        <p:nvSpPr>
          <p:cNvPr id="451" name="Google Shape;451;p36"/>
          <p:cNvSpPr txBox="1"/>
          <p:nvPr/>
        </p:nvSpPr>
        <p:spPr>
          <a:xfrm>
            <a:off x="457200" y="1327425"/>
            <a:ext cx="3318900" cy="2756100"/>
          </a:xfrm>
          <a:prstGeom prst="rect">
            <a:avLst/>
          </a:prstGeom>
          <a:noFill/>
          <a:ln>
            <a:noFill/>
          </a:ln>
        </p:spPr>
        <p:txBody>
          <a:bodyPr spcFirstLastPara="1" wrap="square" lIns="91425" tIns="45700" rIns="91425" bIns="45700" anchor="t" anchorCtr="0">
            <a:noAutofit/>
          </a:bodyPr>
          <a:lstStyle/>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Sistem samodejno pripravi osnutek Priloge IV</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Poglavja so v celoti usklajena z Zakonom EU o umetni inteligenci</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Postane osrednja tehnična dokumentacija</a:t>
            </a:r>
            <a:endParaRPr sz="1400" b="0" i="0" u="none" strike="noStrike" cap="none">
              <a:solidFill>
                <a:srgbClr val="FFFFFF"/>
              </a:solidFill>
              <a:latin typeface="Titillium Web"/>
              <a:ea typeface="Titillium Web"/>
              <a:cs typeface="Titillium Web"/>
              <a:sym typeface="Titillium Web"/>
            </a:endParaRPr>
          </a:p>
        </p:txBody>
      </p:sp>
      <p:sp>
        <p:nvSpPr>
          <p:cNvPr id="452" name="Google Shape;452;p36"/>
          <p:cNvSpPr txBox="1"/>
          <p:nvPr/>
        </p:nvSpPr>
        <p:spPr>
          <a:xfrm>
            <a:off x="8086116" y="355320"/>
            <a:ext cx="51313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Arial"/>
                <a:ea typeface="Arial"/>
                <a:cs typeface="Arial"/>
                <a:sym typeface="Arial"/>
              </a:rPr>
              <a:t>📄</a:t>
            </a:r>
            <a:endParaRPr/>
          </a:p>
        </p:txBody>
      </p:sp>
      <p:pic>
        <p:nvPicPr>
          <p:cNvPr id="453" name="Google Shape;453;p36"/>
          <p:cNvPicPr preferRelativeResize="0"/>
          <p:nvPr/>
        </p:nvPicPr>
        <p:blipFill rotWithShape="1">
          <a:blip r:embed="rId5">
            <a:alphaModFix/>
          </a:blip>
          <a:srcRect/>
          <a:stretch/>
        </p:blipFill>
        <p:spPr>
          <a:xfrm>
            <a:off x="4286250" y="1391675"/>
            <a:ext cx="7360075" cy="4395600"/>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37" title="a8.png"/>
          <p:cNvPicPr preferRelativeResize="0"/>
          <p:nvPr/>
        </p:nvPicPr>
        <p:blipFill rotWithShape="1">
          <a:blip r:embed="rId3">
            <a:alphaModFix/>
          </a:blip>
          <a:srcRect/>
          <a:stretch/>
        </p:blipFill>
        <p:spPr>
          <a:xfrm>
            <a:off x="457200" y="1166375"/>
            <a:ext cx="3476200" cy="4846201"/>
          </a:xfrm>
          <a:prstGeom prst="rect">
            <a:avLst/>
          </a:prstGeom>
          <a:noFill/>
          <a:ln>
            <a:noFill/>
          </a:ln>
        </p:spPr>
      </p:pic>
      <p:cxnSp>
        <p:nvCxnSpPr>
          <p:cNvPr id="460" name="Google Shape;460;p37"/>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461" name="Google Shape;461;p37"/>
          <p:cNvSpPr txBox="1">
            <a:spLocks noGrp="1"/>
          </p:cNvSpPr>
          <p:nvPr>
            <p:ph type="subTitle" idx="4294967295"/>
          </p:nvPr>
        </p:nvSpPr>
        <p:spPr>
          <a:xfrm>
            <a:off x="7678525" y="6376950"/>
            <a:ext cx="39678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462" name="Google Shape;462;p37"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463" name="Google Shape;463;p37"/>
          <p:cNvSpPr txBox="1"/>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None/>
            </a:pPr>
            <a:r>
              <a:rPr lang="en-US" sz="2500" b="0" i="0" u="none" strike="noStrike" cap="none">
                <a:solidFill>
                  <a:srgbClr val="55E6C1"/>
                </a:solidFill>
                <a:latin typeface="Sora SemiBold"/>
                <a:ea typeface="Sora SemiBold"/>
                <a:cs typeface="Sora SemiBold"/>
                <a:sym typeface="Sora SemiBold"/>
              </a:rPr>
              <a:t>CompliAI </a:t>
            </a:r>
            <a:r>
              <a:rPr lang="en-US" sz="2500" b="0" i="0" u="none" strike="noStrike" cap="none">
                <a:solidFill>
                  <a:schemeClr val="lt1"/>
                </a:solidFill>
                <a:latin typeface="Sora SemiBold"/>
                <a:ea typeface="Sora SemiBold"/>
                <a:cs typeface="Sora SemiBold"/>
                <a:sym typeface="Sora SemiBold"/>
              </a:rPr>
              <a:t>- </a:t>
            </a:r>
            <a:r>
              <a:rPr lang="en-US" sz="2800" b="1" i="0" u="none" strike="noStrike" cap="none">
                <a:solidFill>
                  <a:schemeClr val="lt1"/>
                </a:solidFill>
                <a:latin typeface="Titillium Web"/>
                <a:ea typeface="Titillium Web"/>
                <a:cs typeface="Titillium Web"/>
                <a:sym typeface="Titillium Web"/>
              </a:rPr>
              <a:t>Ocena skladnosti</a:t>
            </a:r>
            <a:endParaRPr/>
          </a:p>
        </p:txBody>
      </p:sp>
      <p:sp>
        <p:nvSpPr>
          <p:cNvPr id="464" name="Google Shape;464;p37"/>
          <p:cNvSpPr txBox="1"/>
          <p:nvPr/>
        </p:nvSpPr>
        <p:spPr>
          <a:xfrm>
            <a:off x="457200" y="1327425"/>
            <a:ext cx="3318900" cy="2756100"/>
          </a:xfrm>
          <a:prstGeom prst="rect">
            <a:avLst/>
          </a:prstGeom>
          <a:noFill/>
          <a:ln>
            <a:noFill/>
          </a:ln>
        </p:spPr>
        <p:txBody>
          <a:bodyPr spcFirstLastPara="1" wrap="square" lIns="91425" tIns="45700" rIns="91425" bIns="45700" anchor="t" anchorCtr="0">
            <a:noAutofit/>
          </a:bodyPr>
          <a:lstStyle/>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Izberite notranjo ali zunanjo oceno skladnosti</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Naložite oceno ali certifikat</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Potreben dokaz pred pridobitvijo oznake CE</a:t>
            </a:r>
            <a:endParaRPr sz="1400" b="0" i="0" u="none" strike="noStrike" cap="none">
              <a:solidFill>
                <a:srgbClr val="FFFFFF"/>
              </a:solidFill>
              <a:latin typeface="Titillium Web"/>
              <a:ea typeface="Titillium Web"/>
              <a:cs typeface="Titillium Web"/>
              <a:sym typeface="Titillium Web"/>
            </a:endParaRPr>
          </a:p>
        </p:txBody>
      </p:sp>
      <p:sp>
        <p:nvSpPr>
          <p:cNvPr id="465" name="Google Shape;465;p37"/>
          <p:cNvSpPr txBox="1"/>
          <p:nvPr/>
        </p:nvSpPr>
        <p:spPr>
          <a:xfrm>
            <a:off x="6051900" y="345592"/>
            <a:ext cx="347764"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Arial"/>
                <a:ea typeface="Arial"/>
                <a:cs typeface="Arial"/>
                <a:sym typeface="Arial"/>
              </a:rPr>
              <a:t>🛡️</a:t>
            </a:r>
            <a:endParaRPr/>
          </a:p>
        </p:txBody>
      </p:sp>
      <p:pic>
        <p:nvPicPr>
          <p:cNvPr id="466" name="Google Shape;466;p37"/>
          <p:cNvPicPr preferRelativeResize="0"/>
          <p:nvPr/>
        </p:nvPicPr>
        <p:blipFill rotWithShape="1">
          <a:blip r:embed="rId5">
            <a:alphaModFix/>
          </a:blip>
          <a:srcRect/>
          <a:stretch/>
        </p:blipFill>
        <p:spPr>
          <a:xfrm>
            <a:off x="4286250" y="1391675"/>
            <a:ext cx="7360075" cy="4395600"/>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472" name="Google Shape;472;p38" title="a8.png"/>
          <p:cNvPicPr preferRelativeResize="0"/>
          <p:nvPr/>
        </p:nvPicPr>
        <p:blipFill rotWithShape="1">
          <a:blip r:embed="rId3">
            <a:alphaModFix/>
          </a:blip>
          <a:srcRect/>
          <a:stretch/>
        </p:blipFill>
        <p:spPr>
          <a:xfrm>
            <a:off x="457200" y="1166375"/>
            <a:ext cx="3476200" cy="4846201"/>
          </a:xfrm>
          <a:prstGeom prst="rect">
            <a:avLst/>
          </a:prstGeom>
          <a:noFill/>
          <a:ln>
            <a:noFill/>
          </a:ln>
        </p:spPr>
      </p:pic>
      <p:cxnSp>
        <p:nvCxnSpPr>
          <p:cNvPr id="473" name="Google Shape;473;p38"/>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474" name="Google Shape;474;p38"/>
          <p:cNvSpPr txBox="1">
            <a:spLocks noGrp="1"/>
          </p:cNvSpPr>
          <p:nvPr>
            <p:ph type="subTitle" idx="4294967295"/>
          </p:nvPr>
        </p:nvSpPr>
        <p:spPr>
          <a:xfrm>
            <a:off x="7678525" y="6376950"/>
            <a:ext cx="39678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475" name="Google Shape;475;p38"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476" name="Google Shape;476;p38"/>
          <p:cNvSpPr txBox="1"/>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None/>
            </a:pPr>
            <a:r>
              <a:rPr lang="en-US" sz="2500" b="0" i="0" u="none" strike="noStrike" cap="none">
                <a:solidFill>
                  <a:srgbClr val="55E6C1"/>
                </a:solidFill>
                <a:latin typeface="Sora SemiBold"/>
                <a:ea typeface="Sora SemiBold"/>
                <a:cs typeface="Sora SemiBold"/>
                <a:sym typeface="Sora SemiBold"/>
              </a:rPr>
              <a:t>CompliAI </a:t>
            </a:r>
            <a:r>
              <a:rPr lang="en-US" sz="2500" b="0" i="0" u="none" strike="noStrike" cap="none">
                <a:solidFill>
                  <a:schemeClr val="lt1"/>
                </a:solidFill>
                <a:latin typeface="Sora SemiBold"/>
                <a:ea typeface="Sora SemiBold"/>
                <a:cs typeface="Sora SemiBold"/>
                <a:sym typeface="Sora SemiBold"/>
              </a:rPr>
              <a:t>- </a:t>
            </a:r>
            <a:r>
              <a:rPr lang="en-US" sz="2800" b="1" i="0" u="none" strike="noStrike" cap="none">
                <a:solidFill>
                  <a:schemeClr val="lt1"/>
                </a:solidFill>
                <a:latin typeface="Titillium Web"/>
                <a:ea typeface="Titillium Web"/>
                <a:cs typeface="Titillium Web"/>
                <a:sym typeface="Titillium Web"/>
              </a:rPr>
              <a:t>Izjava in certifikacija</a:t>
            </a:r>
            <a:endParaRPr/>
          </a:p>
        </p:txBody>
      </p:sp>
      <p:sp>
        <p:nvSpPr>
          <p:cNvPr id="477" name="Google Shape;477;p38"/>
          <p:cNvSpPr txBox="1"/>
          <p:nvPr/>
        </p:nvSpPr>
        <p:spPr>
          <a:xfrm>
            <a:off x="457200" y="1327425"/>
            <a:ext cx="3318900" cy="2756100"/>
          </a:xfrm>
          <a:prstGeom prst="rect">
            <a:avLst/>
          </a:prstGeom>
          <a:noFill/>
          <a:ln>
            <a:noFill/>
          </a:ln>
        </p:spPr>
        <p:txBody>
          <a:bodyPr spcFirstLastPara="1" wrap="square" lIns="91425" tIns="45700" rIns="91425" bIns="45700" anchor="t" anchorCtr="0">
            <a:noAutofit/>
          </a:bodyPr>
          <a:lstStyle/>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Samodejno ustvarite izjavo o skladnosti iz Priloge IV</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Uskladite identifikatorje in datume</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Odklenite oznako CE na nadzorni plošči</a:t>
            </a:r>
            <a:endParaRPr sz="1400" b="0" i="0" u="none" strike="noStrike" cap="none">
              <a:solidFill>
                <a:srgbClr val="FFFFFF"/>
              </a:solidFill>
              <a:latin typeface="Titillium Web"/>
              <a:ea typeface="Titillium Web"/>
              <a:cs typeface="Titillium Web"/>
              <a:sym typeface="Titillium Web"/>
            </a:endParaRPr>
          </a:p>
        </p:txBody>
      </p:sp>
      <p:sp>
        <p:nvSpPr>
          <p:cNvPr id="478" name="Google Shape;478;p38"/>
          <p:cNvSpPr txBox="1"/>
          <p:nvPr/>
        </p:nvSpPr>
        <p:spPr>
          <a:xfrm>
            <a:off x="6374049" y="358407"/>
            <a:ext cx="31858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Arial"/>
                <a:ea typeface="Arial"/>
                <a:cs typeface="Arial"/>
                <a:sym typeface="Arial"/>
              </a:rPr>
              <a:t>🏅</a:t>
            </a:r>
            <a:endParaRPr/>
          </a:p>
        </p:txBody>
      </p:sp>
      <p:pic>
        <p:nvPicPr>
          <p:cNvPr id="479" name="Google Shape;479;p38"/>
          <p:cNvPicPr preferRelativeResize="0"/>
          <p:nvPr/>
        </p:nvPicPr>
        <p:blipFill rotWithShape="1">
          <a:blip r:embed="rId5">
            <a:alphaModFix/>
          </a:blip>
          <a:srcRect/>
          <a:stretch/>
        </p:blipFill>
        <p:spPr>
          <a:xfrm>
            <a:off x="4286250" y="1391675"/>
            <a:ext cx="7360075" cy="4395600"/>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Google Shape;485;p39" title="a8.png"/>
          <p:cNvPicPr preferRelativeResize="0"/>
          <p:nvPr/>
        </p:nvPicPr>
        <p:blipFill rotWithShape="1">
          <a:blip r:embed="rId3">
            <a:alphaModFix/>
          </a:blip>
          <a:srcRect/>
          <a:stretch/>
        </p:blipFill>
        <p:spPr>
          <a:xfrm>
            <a:off x="457200" y="1166375"/>
            <a:ext cx="3476200" cy="4846201"/>
          </a:xfrm>
          <a:prstGeom prst="rect">
            <a:avLst/>
          </a:prstGeom>
          <a:noFill/>
          <a:ln>
            <a:noFill/>
          </a:ln>
        </p:spPr>
      </p:pic>
      <p:cxnSp>
        <p:nvCxnSpPr>
          <p:cNvPr id="486" name="Google Shape;486;p39"/>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487" name="Google Shape;487;p39"/>
          <p:cNvSpPr txBox="1">
            <a:spLocks noGrp="1"/>
          </p:cNvSpPr>
          <p:nvPr>
            <p:ph type="subTitle" idx="4294967295"/>
          </p:nvPr>
        </p:nvSpPr>
        <p:spPr>
          <a:xfrm>
            <a:off x="7678525" y="6376950"/>
            <a:ext cx="39678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488" name="Google Shape;488;p39"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489" name="Google Shape;489;p39"/>
          <p:cNvSpPr txBox="1"/>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None/>
            </a:pPr>
            <a:r>
              <a:rPr lang="en-US" sz="2500" b="0" i="0" u="none" strike="noStrike" cap="none">
                <a:solidFill>
                  <a:srgbClr val="55E6C1"/>
                </a:solidFill>
                <a:latin typeface="Sora SemiBold"/>
                <a:ea typeface="Sora SemiBold"/>
                <a:cs typeface="Sora SemiBold"/>
                <a:sym typeface="Sora SemiBold"/>
              </a:rPr>
              <a:t>CompliAI </a:t>
            </a:r>
            <a:r>
              <a:rPr lang="en-US" sz="2500" b="0" i="0" u="none" strike="noStrike" cap="none">
                <a:solidFill>
                  <a:schemeClr val="lt1"/>
                </a:solidFill>
                <a:latin typeface="Sora SemiBold"/>
                <a:ea typeface="Sora SemiBold"/>
                <a:cs typeface="Sora SemiBold"/>
                <a:sym typeface="Sora SemiBold"/>
              </a:rPr>
              <a:t>- </a:t>
            </a:r>
            <a:r>
              <a:rPr lang="en-US" sz="2800" b="1" i="0" u="none" strike="noStrike" cap="none">
                <a:solidFill>
                  <a:schemeClr val="lt1"/>
                </a:solidFill>
                <a:latin typeface="Titillium Web"/>
                <a:ea typeface="Titillium Web"/>
                <a:cs typeface="Titillium Web"/>
                <a:sym typeface="Titillium Web"/>
              </a:rPr>
              <a:t>Revizijsko sledenje in spremljanje v realnem času</a:t>
            </a:r>
            <a:endParaRPr sz="2800" b="0" i="0" u="none" strike="noStrike" cap="none">
              <a:solidFill>
                <a:srgbClr val="000000"/>
              </a:solidFill>
              <a:latin typeface="Titillium Web"/>
              <a:ea typeface="Titillium Web"/>
              <a:cs typeface="Titillium Web"/>
              <a:sym typeface="Titillium Web"/>
            </a:endParaRPr>
          </a:p>
        </p:txBody>
      </p:sp>
      <p:sp>
        <p:nvSpPr>
          <p:cNvPr id="490" name="Google Shape;490;p39"/>
          <p:cNvSpPr txBox="1"/>
          <p:nvPr/>
        </p:nvSpPr>
        <p:spPr>
          <a:xfrm>
            <a:off x="457200" y="1327425"/>
            <a:ext cx="3318900" cy="2756100"/>
          </a:xfrm>
          <a:prstGeom prst="rect">
            <a:avLst/>
          </a:prstGeom>
          <a:noFill/>
          <a:ln>
            <a:noFill/>
          </a:ln>
        </p:spPr>
        <p:txBody>
          <a:bodyPr spcFirstLastPara="1" wrap="square" lIns="91425" tIns="45700" rIns="91425" bIns="45700" anchor="t" anchorCtr="0">
            <a:noAutofit/>
          </a:bodyPr>
          <a:lstStyle/>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Spremljanje v realnem času, na podlagi dogodkov</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Obvestila o pomembnih dogodkih glede skladnosti</a:t>
            </a:r>
            <a:endParaRPr/>
          </a:p>
          <a:p>
            <a:pPr marL="457200" marR="0" lvl="0" indent="-317500" algn="l" rtl="0">
              <a:lnSpc>
                <a:spcPct val="115000"/>
              </a:lnSpc>
              <a:spcBef>
                <a:spcPts val="0"/>
              </a:spcBef>
              <a:spcAft>
                <a:spcPts val="0"/>
              </a:spcAft>
              <a:buClr>
                <a:srgbClr val="FFFFFF"/>
              </a:buClr>
              <a:buSzPts val="1400"/>
              <a:buFont typeface="Titillium Web"/>
              <a:buChar char="●"/>
            </a:pPr>
            <a:r>
              <a:rPr lang="en-US" sz="1400" b="0" i="0" u="none" strike="noStrike" cap="none">
                <a:solidFill>
                  <a:srgbClr val="FFFFFF"/>
                </a:solidFill>
                <a:latin typeface="Titillium Web"/>
                <a:ea typeface="Titillium Web"/>
                <a:cs typeface="Titillium Web"/>
                <a:sym typeface="Titillium Web"/>
              </a:rPr>
              <a:t>Zagotavlja izpolnjevanje stalnih obveznosti</a:t>
            </a:r>
            <a:endParaRPr sz="1400" b="0" i="0" u="none" strike="noStrike" cap="none">
              <a:solidFill>
                <a:srgbClr val="FFFFFF"/>
              </a:solidFill>
              <a:latin typeface="Titillium Web"/>
              <a:ea typeface="Titillium Web"/>
              <a:cs typeface="Titillium Web"/>
              <a:sym typeface="Titillium Web"/>
            </a:endParaRPr>
          </a:p>
        </p:txBody>
      </p:sp>
      <p:pic>
        <p:nvPicPr>
          <p:cNvPr id="492" name="Google Shape;492;p39"/>
          <p:cNvPicPr preferRelativeResize="0"/>
          <p:nvPr/>
        </p:nvPicPr>
        <p:blipFill rotWithShape="1">
          <a:blip r:embed="rId5">
            <a:alphaModFix/>
          </a:blip>
          <a:srcRect/>
          <a:stretch/>
        </p:blipFill>
        <p:spPr>
          <a:xfrm>
            <a:off x="4286250" y="1391675"/>
            <a:ext cx="7360075" cy="4395600"/>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p40" title="Blend Group 6.png"/>
          <p:cNvPicPr preferRelativeResize="0"/>
          <p:nvPr/>
        </p:nvPicPr>
        <p:blipFill rotWithShape="1">
          <a:blip r:embed="rId3">
            <a:alphaModFix/>
          </a:blip>
          <a:srcRect/>
          <a:stretch/>
        </p:blipFill>
        <p:spPr>
          <a:xfrm>
            <a:off x="6949625" y="2637175"/>
            <a:ext cx="5242376" cy="4220832"/>
          </a:xfrm>
          <a:prstGeom prst="rect">
            <a:avLst/>
          </a:prstGeom>
          <a:noFill/>
          <a:ln>
            <a:noFill/>
          </a:ln>
        </p:spPr>
      </p:pic>
      <p:cxnSp>
        <p:nvCxnSpPr>
          <p:cNvPr id="499" name="Google Shape;499;p40"/>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500" name="Google Shape;500;p40"/>
          <p:cNvSpPr txBox="1">
            <a:spLocks noGrp="1"/>
          </p:cNvSpPr>
          <p:nvPr>
            <p:ph type="subTitle" idx="4294967295"/>
          </p:nvPr>
        </p:nvSpPr>
        <p:spPr>
          <a:xfrm>
            <a:off x="7972300" y="6376950"/>
            <a:ext cx="36741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501" name="Google Shape;501;p40"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pic>
        <p:nvPicPr>
          <p:cNvPr id="502" name="Google Shape;502;p40" title="Compli AI full product video.mp4">
            <a:hlinkClick r:id="rId5"/>
          </p:cNvPr>
          <p:cNvPicPr preferRelativeResize="0"/>
          <p:nvPr/>
        </p:nvPicPr>
        <p:blipFill>
          <a:blip r:embed="rId6">
            <a:alphaModFix/>
          </a:blip>
          <a:stretch>
            <a:fillRect/>
          </a:stretch>
        </p:blipFill>
        <p:spPr>
          <a:xfrm>
            <a:off x="1191850" y="342150"/>
            <a:ext cx="9720093" cy="57934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2"/>
                                        </p:tgtEl>
                                        <p:attrNameLst>
                                          <p:attrName>style.visibility</p:attrName>
                                        </p:attrNameLst>
                                      </p:cBhvr>
                                      <p:to>
                                        <p:strVal val="visible"/>
                                      </p:to>
                                    </p:set>
                                    <p:animEffect transition="in" filter="fade">
                                      <p:cBhvr>
                                        <p:cTn id="7" dur="1000"/>
                                        <p:tgtEl>
                                          <p:spTgt spid="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pic>
        <p:nvPicPr>
          <p:cNvPr id="508" name="Google Shape;508;p41" title="a8.png"/>
          <p:cNvPicPr preferRelativeResize="0"/>
          <p:nvPr/>
        </p:nvPicPr>
        <p:blipFill rotWithShape="1">
          <a:blip r:embed="rId3">
            <a:alphaModFix/>
          </a:blip>
          <a:srcRect/>
          <a:stretch/>
        </p:blipFill>
        <p:spPr>
          <a:xfrm>
            <a:off x="457200" y="1183850"/>
            <a:ext cx="2690462" cy="940650"/>
          </a:xfrm>
          <a:prstGeom prst="rect">
            <a:avLst/>
          </a:prstGeom>
          <a:noFill/>
          <a:ln>
            <a:noFill/>
          </a:ln>
        </p:spPr>
      </p:pic>
      <p:sp>
        <p:nvSpPr>
          <p:cNvPr id="509" name="Google Shape;509;p41"/>
          <p:cNvSpPr txBox="1"/>
          <p:nvPr/>
        </p:nvSpPr>
        <p:spPr>
          <a:xfrm>
            <a:off x="457200" y="457200"/>
            <a:ext cx="11189400" cy="4149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00000"/>
              </a:buClr>
              <a:buSzPts val="2500"/>
              <a:buFont typeface="Arial"/>
              <a:buNone/>
            </a:pPr>
            <a:r>
              <a:rPr lang="en-US" sz="2500">
                <a:solidFill>
                  <a:srgbClr val="55E6C1"/>
                </a:solidFill>
                <a:latin typeface="Sora SemiBold"/>
                <a:ea typeface="Sora SemiBold"/>
                <a:cs typeface="Sora SemiBold"/>
                <a:sym typeface="Sora SemiBold"/>
              </a:rPr>
              <a:t>Compli</a:t>
            </a:r>
            <a:r>
              <a:rPr lang="en-US" sz="2500" b="0" i="0" u="none" strike="noStrike" cap="none">
                <a:solidFill>
                  <a:srgbClr val="55E6C1"/>
                </a:solidFill>
                <a:latin typeface="Sora SemiBold"/>
                <a:ea typeface="Sora SemiBold"/>
                <a:cs typeface="Sora SemiBold"/>
                <a:sym typeface="Sora SemiBold"/>
              </a:rPr>
              <a:t>AI</a:t>
            </a:r>
            <a:r>
              <a:rPr lang="en-US" sz="2500" b="0" i="0" u="none" strike="noStrike" cap="none">
                <a:solidFill>
                  <a:schemeClr val="lt1"/>
                </a:solidFill>
                <a:latin typeface="Sora SemiBold"/>
                <a:ea typeface="Sora SemiBold"/>
                <a:cs typeface="Sora SemiBold"/>
                <a:sym typeface="Sora SemiBold"/>
              </a:rPr>
              <a:t>– okvir za uspeh strank</a:t>
            </a:r>
            <a:endParaRPr sz="2500" b="0" i="0" u="none" strike="noStrike" cap="none">
              <a:solidFill>
                <a:schemeClr val="lt1"/>
              </a:solidFill>
              <a:latin typeface="Sora SemiBold"/>
              <a:ea typeface="Sora SemiBold"/>
              <a:cs typeface="Sora SemiBold"/>
              <a:sym typeface="Sora SemiBold"/>
            </a:endParaRPr>
          </a:p>
        </p:txBody>
      </p:sp>
      <p:cxnSp>
        <p:nvCxnSpPr>
          <p:cNvPr id="510" name="Google Shape;510;p41"/>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511" name="Google Shape;511;p41"/>
          <p:cNvSpPr txBox="1">
            <a:spLocks noGrp="1"/>
          </p:cNvSpPr>
          <p:nvPr>
            <p:ph type="subTitle" idx="4294967295"/>
          </p:nvPr>
        </p:nvSpPr>
        <p:spPr>
          <a:xfrm>
            <a:off x="7611025" y="6376950"/>
            <a:ext cx="40353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512" name="Google Shape;512;p41" title="a compli ai.png"/>
          <p:cNvPicPr preferRelativeResize="0"/>
          <p:nvPr/>
        </p:nvPicPr>
        <p:blipFill rotWithShape="1">
          <a:blip r:embed="rId4">
            <a:alphaModFix/>
          </a:blip>
          <a:srcRect/>
          <a:stretch/>
        </p:blipFill>
        <p:spPr>
          <a:xfrm>
            <a:off x="457200" y="6300425"/>
            <a:ext cx="1163448" cy="412850"/>
          </a:xfrm>
          <a:prstGeom prst="rect">
            <a:avLst/>
          </a:prstGeom>
          <a:noFill/>
          <a:ln>
            <a:noFill/>
          </a:ln>
        </p:spPr>
      </p:pic>
      <p:sp>
        <p:nvSpPr>
          <p:cNvPr id="513" name="Google Shape;513;p41"/>
          <p:cNvSpPr txBox="1"/>
          <p:nvPr/>
        </p:nvSpPr>
        <p:spPr>
          <a:xfrm>
            <a:off x="535641" y="1310000"/>
            <a:ext cx="2527200" cy="7233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600"/>
              <a:buFont typeface="Arial"/>
              <a:buNone/>
            </a:pPr>
            <a:r>
              <a:rPr lang="en-US" sz="1600" b="1" i="0" u="none" strike="noStrike" cap="none">
                <a:solidFill>
                  <a:srgbClr val="FFFFFF"/>
                </a:solidFill>
                <a:latin typeface="Titillium Web"/>
                <a:ea typeface="Titillium Web"/>
                <a:cs typeface="Titillium Web"/>
                <a:sym typeface="Titillium Web"/>
              </a:rPr>
              <a:t>Vodena uvedba in pregled tveganj</a:t>
            </a:r>
            <a:endParaRPr sz="1600" b="1" i="0" u="none" strike="noStrike" cap="none">
              <a:solidFill>
                <a:srgbClr val="FFFFFF"/>
              </a:solidFill>
              <a:latin typeface="Titillium Web"/>
              <a:ea typeface="Titillium Web"/>
              <a:cs typeface="Titillium Web"/>
              <a:sym typeface="Titillium Web"/>
            </a:endParaRPr>
          </a:p>
        </p:txBody>
      </p:sp>
      <p:pic>
        <p:nvPicPr>
          <p:cNvPr id="514" name="Google Shape;514;p41" title="a8.png"/>
          <p:cNvPicPr preferRelativeResize="0"/>
          <p:nvPr/>
        </p:nvPicPr>
        <p:blipFill rotWithShape="1">
          <a:blip r:embed="rId3">
            <a:alphaModFix/>
          </a:blip>
          <a:srcRect/>
          <a:stretch/>
        </p:blipFill>
        <p:spPr>
          <a:xfrm>
            <a:off x="3290187" y="1183850"/>
            <a:ext cx="2690462" cy="940650"/>
          </a:xfrm>
          <a:prstGeom prst="rect">
            <a:avLst/>
          </a:prstGeom>
          <a:noFill/>
          <a:ln>
            <a:noFill/>
          </a:ln>
        </p:spPr>
      </p:pic>
      <p:sp>
        <p:nvSpPr>
          <p:cNvPr id="515" name="Google Shape;515;p41"/>
          <p:cNvSpPr txBox="1"/>
          <p:nvPr/>
        </p:nvSpPr>
        <p:spPr>
          <a:xfrm>
            <a:off x="3368628" y="1310000"/>
            <a:ext cx="2527200" cy="7233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600"/>
              <a:buFont typeface="Arial"/>
              <a:buNone/>
            </a:pPr>
            <a:r>
              <a:rPr lang="en-US" sz="1600" b="1" i="0" u="none" strike="noStrike" cap="none">
                <a:solidFill>
                  <a:srgbClr val="FFFFFF"/>
                </a:solidFill>
                <a:latin typeface="Titillium Web"/>
                <a:ea typeface="Titillium Web"/>
                <a:cs typeface="Titillium Web"/>
                <a:sym typeface="Titillium Web"/>
              </a:rPr>
              <a:t>Zgodnja uresničitev vrednosti in usmerjanje</a:t>
            </a:r>
            <a:endParaRPr sz="1600" b="1" i="0" u="none" strike="noStrike" cap="none">
              <a:solidFill>
                <a:srgbClr val="FFFFFF"/>
              </a:solidFill>
              <a:latin typeface="Titillium Web"/>
              <a:ea typeface="Titillium Web"/>
              <a:cs typeface="Titillium Web"/>
              <a:sym typeface="Titillium Web"/>
            </a:endParaRPr>
          </a:p>
        </p:txBody>
      </p:sp>
      <p:pic>
        <p:nvPicPr>
          <p:cNvPr id="516" name="Google Shape;516;p41" title="a8.png"/>
          <p:cNvPicPr preferRelativeResize="0"/>
          <p:nvPr/>
        </p:nvPicPr>
        <p:blipFill rotWithShape="1">
          <a:blip r:embed="rId3">
            <a:alphaModFix/>
          </a:blip>
          <a:srcRect/>
          <a:stretch/>
        </p:blipFill>
        <p:spPr>
          <a:xfrm>
            <a:off x="6123163" y="1179576"/>
            <a:ext cx="2690462" cy="940650"/>
          </a:xfrm>
          <a:prstGeom prst="rect">
            <a:avLst/>
          </a:prstGeom>
          <a:noFill/>
          <a:ln>
            <a:noFill/>
          </a:ln>
        </p:spPr>
      </p:pic>
      <p:sp>
        <p:nvSpPr>
          <p:cNvPr id="517" name="Google Shape;517;p41"/>
          <p:cNvSpPr txBox="1"/>
          <p:nvPr/>
        </p:nvSpPr>
        <p:spPr>
          <a:xfrm>
            <a:off x="6201604" y="1327475"/>
            <a:ext cx="2527200" cy="7233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600"/>
              <a:buFont typeface="Arial"/>
              <a:buNone/>
            </a:pPr>
            <a:r>
              <a:rPr lang="en-US" sz="1600" b="1" i="0" u="none" strike="noStrike" cap="none">
                <a:solidFill>
                  <a:srgbClr val="FFFFFF"/>
                </a:solidFill>
                <a:latin typeface="Titillium Web"/>
                <a:ea typeface="Titillium Web"/>
                <a:cs typeface="Titillium Web"/>
                <a:sym typeface="Titillium Web"/>
              </a:rPr>
              <a:t>Usposabljanje in stalna podpora</a:t>
            </a:r>
            <a:endParaRPr sz="1600" b="1" i="0" u="none" strike="noStrike" cap="none">
              <a:solidFill>
                <a:srgbClr val="FFFFFF"/>
              </a:solidFill>
              <a:latin typeface="Titillium Web"/>
              <a:ea typeface="Titillium Web"/>
              <a:cs typeface="Titillium Web"/>
              <a:sym typeface="Titillium Web"/>
            </a:endParaRPr>
          </a:p>
        </p:txBody>
      </p:sp>
      <p:pic>
        <p:nvPicPr>
          <p:cNvPr id="518" name="Google Shape;518;p41" title="a8.png"/>
          <p:cNvPicPr preferRelativeResize="0"/>
          <p:nvPr/>
        </p:nvPicPr>
        <p:blipFill rotWithShape="1">
          <a:blip r:embed="rId3">
            <a:alphaModFix/>
          </a:blip>
          <a:srcRect/>
          <a:stretch/>
        </p:blipFill>
        <p:spPr>
          <a:xfrm>
            <a:off x="8956139" y="1179576"/>
            <a:ext cx="2690462" cy="940650"/>
          </a:xfrm>
          <a:prstGeom prst="rect">
            <a:avLst/>
          </a:prstGeom>
          <a:noFill/>
          <a:ln>
            <a:noFill/>
          </a:ln>
        </p:spPr>
      </p:pic>
      <p:sp>
        <p:nvSpPr>
          <p:cNvPr id="519" name="Google Shape;519;p41"/>
          <p:cNvSpPr txBox="1"/>
          <p:nvPr/>
        </p:nvSpPr>
        <p:spPr>
          <a:xfrm>
            <a:off x="9034579" y="1327475"/>
            <a:ext cx="2527200" cy="7233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600"/>
              <a:buFont typeface="Arial"/>
              <a:buNone/>
            </a:pPr>
            <a:r>
              <a:rPr lang="en-US" sz="1600" b="1" i="0" u="none" strike="noStrike" cap="none">
                <a:solidFill>
                  <a:srgbClr val="FFFFFF"/>
                </a:solidFill>
                <a:latin typeface="Titillium Web"/>
                <a:ea typeface="Titillium Web"/>
                <a:cs typeface="Titillium Web"/>
                <a:sym typeface="Titillium Web"/>
              </a:rPr>
              <a:t>Stalno partnerstvo</a:t>
            </a:r>
            <a:endParaRPr sz="1600" b="1" i="0" u="none" strike="noStrike" cap="none">
              <a:solidFill>
                <a:srgbClr val="FFFFFF"/>
              </a:solidFill>
              <a:latin typeface="Titillium Web"/>
              <a:ea typeface="Titillium Web"/>
              <a:cs typeface="Titillium Web"/>
              <a:sym typeface="Titillium Web"/>
            </a:endParaRPr>
          </a:p>
        </p:txBody>
      </p:sp>
      <p:pic>
        <p:nvPicPr>
          <p:cNvPr id="520" name="Google Shape;520;p41" title="a8.png"/>
          <p:cNvPicPr preferRelativeResize="0"/>
          <p:nvPr/>
        </p:nvPicPr>
        <p:blipFill rotWithShape="1">
          <a:blip r:embed="rId3">
            <a:alphaModFix/>
          </a:blip>
          <a:srcRect/>
          <a:stretch/>
        </p:blipFill>
        <p:spPr>
          <a:xfrm>
            <a:off x="457200" y="2218475"/>
            <a:ext cx="2690449" cy="3897725"/>
          </a:xfrm>
          <a:prstGeom prst="rect">
            <a:avLst/>
          </a:prstGeom>
          <a:noFill/>
          <a:ln>
            <a:noFill/>
          </a:ln>
        </p:spPr>
      </p:pic>
      <p:sp>
        <p:nvSpPr>
          <p:cNvPr id="521" name="Google Shape;521;p41"/>
          <p:cNvSpPr txBox="1"/>
          <p:nvPr/>
        </p:nvSpPr>
        <p:spPr>
          <a:xfrm>
            <a:off x="535650" y="2333575"/>
            <a:ext cx="1409400" cy="3408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400"/>
              <a:buFont typeface="Arial"/>
              <a:buNone/>
            </a:pPr>
            <a:r>
              <a:rPr lang="en-US" sz="1400" b="1" i="0" u="none" strike="noStrike" cap="none">
                <a:solidFill>
                  <a:srgbClr val="FFFFFF"/>
                </a:solidFill>
                <a:latin typeface="Titillium Web"/>
                <a:ea typeface="Titillium Web"/>
                <a:cs typeface="Titillium Web"/>
                <a:sym typeface="Titillium Web"/>
              </a:rPr>
              <a:t>Kaj se zgodi:</a:t>
            </a:r>
            <a:endParaRPr sz="1400" b="1" i="0" u="none" strike="noStrike" cap="none">
              <a:solidFill>
                <a:srgbClr val="FFFFFF"/>
              </a:solidFill>
              <a:latin typeface="Titillium Web"/>
              <a:ea typeface="Titillium Web"/>
              <a:cs typeface="Titillium Web"/>
              <a:sym typeface="Titillium Web"/>
            </a:endParaRPr>
          </a:p>
        </p:txBody>
      </p:sp>
      <p:sp>
        <p:nvSpPr>
          <p:cNvPr id="522" name="Google Shape;522;p41"/>
          <p:cNvSpPr txBox="1"/>
          <p:nvPr/>
        </p:nvSpPr>
        <p:spPr>
          <a:xfrm>
            <a:off x="535650" y="2674375"/>
            <a:ext cx="2527200" cy="8508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Voden ogled za pregled sistemov umetne inteligence in izvedbo prve ocene tveganja neposredno na platformi.</a:t>
            </a:r>
            <a:endParaRPr sz="1300" b="0" i="0" u="none" strike="noStrike" cap="none">
              <a:solidFill>
                <a:srgbClr val="FFFFFF"/>
              </a:solidFill>
              <a:latin typeface="Titillium Web"/>
              <a:ea typeface="Titillium Web"/>
              <a:cs typeface="Titillium Web"/>
              <a:sym typeface="Titillium Web"/>
            </a:endParaRPr>
          </a:p>
        </p:txBody>
      </p:sp>
      <p:sp>
        <p:nvSpPr>
          <p:cNvPr id="523" name="Google Shape;523;p41"/>
          <p:cNvSpPr txBox="1"/>
          <p:nvPr/>
        </p:nvSpPr>
        <p:spPr>
          <a:xfrm>
            <a:off x="538825" y="3664574"/>
            <a:ext cx="2527200" cy="7233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Konfigurirajte postopke skladnosti in predloge dokumentacije za Zakon EU o umetni inteligenci.</a:t>
            </a:r>
            <a:endParaRPr sz="1300" b="0" i="0" u="none" strike="noStrike" cap="none">
              <a:solidFill>
                <a:srgbClr val="FFFFFF"/>
              </a:solidFill>
              <a:latin typeface="Titillium Web"/>
              <a:ea typeface="Titillium Web"/>
              <a:cs typeface="Titillium Web"/>
              <a:sym typeface="Titillium Web"/>
            </a:endParaRPr>
          </a:p>
        </p:txBody>
      </p:sp>
      <p:sp>
        <p:nvSpPr>
          <p:cNvPr id="524" name="Google Shape;524;p41"/>
          <p:cNvSpPr txBox="1"/>
          <p:nvPr/>
        </p:nvSpPr>
        <p:spPr>
          <a:xfrm>
            <a:off x="535650" y="4608644"/>
            <a:ext cx="2527200" cy="723301"/>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dirty="0" err="1">
                <a:solidFill>
                  <a:srgbClr val="FFFFFF"/>
                </a:solidFill>
                <a:latin typeface="Titillium Web"/>
                <a:ea typeface="Titillium Web"/>
                <a:cs typeface="Titillium Web"/>
                <a:sym typeface="Titillium Web"/>
              </a:rPr>
              <a:t>Določite</a:t>
            </a:r>
            <a:r>
              <a:rPr lang="en-US" sz="1300" b="0" i="0" u="none" strike="noStrike" cap="none" dirty="0">
                <a:solidFill>
                  <a:srgbClr val="FFFFFF"/>
                </a:solidFill>
                <a:latin typeface="Titillium Web"/>
                <a:ea typeface="Titillium Web"/>
                <a:cs typeface="Titillium Web"/>
                <a:sym typeface="Titillium Web"/>
              </a:rPr>
              <a:t> </a:t>
            </a:r>
            <a:r>
              <a:rPr lang="en-US" sz="1300" b="0" i="0" u="none" strike="noStrike" cap="none" dirty="0" err="1">
                <a:solidFill>
                  <a:srgbClr val="FFFFFF"/>
                </a:solidFill>
                <a:latin typeface="Titillium Web"/>
                <a:ea typeface="Titillium Web"/>
                <a:cs typeface="Titillium Web"/>
                <a:sym typeface="Titillium Web"/>
              </a:rPr>
              <a:t>merila</a:t>
            </a:r>
            <a:r>
              <a:rPr lang="en-US" sz="1300" b="0" i="0" u="none" strike="noStrike" cap="none" dirty="0">
                <a:solidFill>
                  <a:srgbClr val="FFFFFF"/>
                </a:solidFill>
                <a:latin typeface="Titillium Web"/>
                <a:ea typeface="Titillium Web"/>
                <a:cs typeface="Titillium Web"/>
                <a:sym typeface="Titillium Web"/>
              </a:rPr>
              <a:t> </a:t>
            </a:r>
            <a:r>
              <a:rPr lang="en-US" sz="1300" b="0" i="0" u="none" strike="noStrike" cap="none" dirty="0" err="1">
                <a:solidFill>
                  <a:srgbClr val="FFFFFF"/>
                </a:solidFill>
                <a:latin typeface="Titillium Web"/>
                <a:ea typeface="Titillium Web"/>
                <a:cs typeface="Titillium Web"/>
                <a:sym typeface="Titillium Web"/>
              </a:rPr>
              <a:t>uspeha</a:t>
            </a:r>
            <a:r>
              <a:rPr lang="en-US" sz="1300" b="0" i="0" u="none" strike="noStrike" cap="none" dirty="0">
                <a:solidFill>
                  <a:srgbClr val="FFFFFF"/>
                </a:solidFill>
                <a:latin typeface="Titillium Web"/>
                <a:ea typeface="Titillium Web"/>
                <a:cs typeface="Titillium Web"/>
                <a:sym typeface="Titillium Web"/>
              </a:rPr>
              <a:t>: </a:t>
            </a:r>
            <a:r>
              <a:rPr lang="en-US" sz="1300" b="0" i="0" u="none" strike="noStrike" cap="none" dirty="0" err="1">
                <a:solidFill>
                  <a:srgbClr val="FFFFFF"/>
                </a:solidFill>
                <a:latin typeface="Titillium Web"/>
                <a:ea typeface="Titillium Web"/>
                <a:cs typeface="Titillium Web"/>
                <a:sym typeface="Titillium Web"/>
              </a:rPr>
              <a:t>sprejetje</a:t>
            </a:r>
            <a:r>
              <a:rPr lang="en-US" sz="1300" b="0" i="0" u="none" strike="noStrike" cap="none" dirty="0">
                <a:solidFill>
                  <a:srgbClr val="FFFFFF"/>
                </a:solidFill>
                <a:latin typeface="Titillium Web"/>
                <a:ea typeface="Titillium Web"/>
                <a:cs typeface="Titillium Web"/>
                <a:sym typeface="Titillium Web"/>
              </a:rPr>
              <a:t>, </a:t>
            </a:r>
            <a:r>
              <a:rPr lang="en-US" sz="1300" b="0" i="0" u="none" strike="noStrike" cap="none" dirty="0" err="1">
                <a:solidFill>
                  <a:srgbClr val="FFFFFF"/>
                </a:solidFill>
                <a:latin typeface="Titillium Web"/>
                <a:ea typeface="Titillium Web"/>
                <a:cs typeface="Titillium Web"/>
                <a:sym typeface="Titillium Web"/>
              </a:rPr>
              <a:t>pokritost</a:t>
            </a:r>
            <a:r>
              <a:rPr lang="en-US" sz="1300" b="0" i="0" u="none" strike="noStrike" cap="none" dirty="0">
                <a:solidFill>
                  <a:srgbClr val="FFFFFF"/>
                </a:solidFill>
                <a:latin typeface="Titillium Web"/>
                <a:ea typeface="Titillium Web"/>
                <a:cs typeface="Titillium Web"/>
                <a:sym typeface="Titillium Web"/>
              </a:rPr>
              <a:t> </a:t>
            </a:r>
            <a:r>
              <a:rPr lang="en-US" sz="1300" b="0" i="0" u="none" strike="noStrike" cap="none" dirty="0" err="1">
                <a:solidFill>
                  <a:srgbClr val="FFFFFF"/>
                </a:solidFill>
                <a:latin typeface="Titillium Web"/>
                <a:ea typeface="Titillium Web"/>
                <a:cs typeface="Titillium Web"/>
                <a:sym typeface="Titillium Web"/>
              </a:rPr>
              <a:t>sistemov</a:t>
            </a:r>
            <a:r>
              <a:rPr lang="en-US" sz="1300" b="0" i="0" u="none" strike="noStrike" cap="none" dirty="0">
                <a:solidFill>
                  <a:srgbClr val="FFFFFF"/>
                </a:solidFill>
                <a:latin typeface="Titillium Web"/>
                <a:ea typeface="Titillium Web"/>
                <a:cs typeface="Titillium Web"/>
                <a:sym typeface="Titillium Web"/>
              </a:rPr>
              <a:t> in </a:t>
            </a:r>
            <a:r>
              <a:rPr lang="en-US" sz="1300" b="0" i="0" u="none" strike="noStrike" cap="none" dirty="0" err="1">
                <a:solidFill>
                  <a:srgbClr val="FFFFFF"/>
                </a:solidFill>
                <a:latin typeface="Titillium Web"/>
                <a:ea typeface="Titillium Web"/>
                <a:cs typeface="Titillium Web"/>
                <a:sym typeface="Titillium Web"/>
              </a:rPr>
              <a:t>kakovost</a:t>
            </a:r>
            <a:r>
              <a:rPr lang="en-US" sz="1300" b="0" i="0" u="none" strike="noStrike" cap="none" dirty="0">
                <a:solidFill>
                  <a:srgbClr val="FFFFFF"/>
                </a:solidFill>
                <a:latin typeface="Titillium Web"/>
                <a:ea typeface="Titillium Web"/>
                <a:cs typeface="Titillium Web"/>
                <a:sym typeface="Titillium Web"/>
              </a:rPr>
              <a:t> </a:t>
            </a:r>
            <a:r>
              <a:rPr lang="en-US" sz="1300" b="0" i="0" u="none" strike="noStrike" cap="none" dirty="0" err="1">
                <a:solidFill>
                  <a:srgbClr val="FFFFFF"/>
                </a:solidFill>
                <a:latin typeface="Titillium Web"/>
                <a:ea typeface="Titillium Web"/>
                <a:cs typeface="Titillium Web"/>
                <a:sym typeface="Titillium Web"/>
              </a:rPr>
              <a:t>dokumentacije</a:t>
            </a:r>
            <a:endParaRPr sz="1300" b="0" i="0" u="none" strike="noStrike" cap="none" dirty="0">
              <a:solidFill>
                <a:srgbClr val="FFFFFF"/>
              </a:solidFill>
              <a:latin typeface="Titillium Web"/>
              <a:ea typeface="Titillium Web"/>
              <a:cs typeface="Titillium Web"/>
              <a:sym typeface="Titillium Web"/>
            </a:endParaRPr>
          </a:p>
        </p:txBody>
      </p:sp>
      <p:pic>
        <p:nvPicPr>
          <p:cNvPr id="525" name="Google Shape;525;p41" title="a8.png"/>
          <p:cNvPicPr preferRelativeResize="0"/>
          <p:nvPr/>
        </p:nvPicPr>
        <p:blipFill rotWithShape="1">
          <a:blip r:embed="rId3">
            <a:alphaModFix/>
          </a:blip>
          <a:srcRect/>
          <a:stretch/>
        </p:blipFill>
        <p:spPr>
          <a:xfrm>
            <a:off x="3290188" y="2222388"/>
            <a:ext cx="2690449" cy="3897725"/>
          </a:xfrm>
          <a:prstGeom prst="rect">
            <a:avLst/>
          </a:prstGeom>
          <a:noFill/>
          <a:ln>
            <a:noFill/>
          </a:ln>
        </p:spPr>
      </p:pic>
      <p:sp>
        <p:nvSpPr>
          <p:cNvPr id="526" name="Google Shape;526;p41"/>
          <p:cNvSpPr txBox="1"/>
          <p:nvPr/>
        </p:nvSpPr>
        <p:spPr>
          <a:xfrm>
            <a:off x="3368638" y="2337488"/>
            <a:ext cx="1409400" cy="3408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400"/>
              <a:buFont typeface="Arial"/>
              <a:buNone/>
            </a:pPr>
            <a:r>
              <a:rPr lang="en-US" sz="1400" b="1" i="0" u="none" strike="noStrike" cap="none">
                <a:solidFill>
                  <a:srgbClr val="FFFFFF"/>
                </a:solidFill>
                <a:latin typeface="Titillium Web"/>
                <a:ea typeface="Titillium Web"/>
                <a:cs typeface="Titillium Web"/>
                <a:sym typeface="Titillium Web"/>
              </a:rPr>
              <a:t>Kaj se zgodi:</a:t>
            </a:r>
            <a:endParaRPr sz="1400" b="1" i="0" u="none" strike="noStrike" cap="none">
              <a:solidFill>
                <a:srgbClr val="FFFFFF"/>
              </a:solidFill>
              <a:latin typeface="Titillium Web"/>
              <a:ea typeface="Titillium Web"/>
              <a:cs typeface="Titillium Web"/>
              <a:sym typeface="Titillium Web"/>
            </a:endParaRPr>
          </a:p>
        </p:txBody>
      </p:sp>
      <p:sp>
        <p:nvSpPr>
          <p:cNvPr id="527" name="Google Shape;527;p41"/>
          <p:cNvSpPr txBox="1"/>
          <p:nvPr/>
        </p:nvSpPr>
        <p:spPr>
          <a:xfrm>
            <a:off x="3368650" y="2678302"/>
            <a:ext cx="2527200" cy="9855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Tedenska srečanja (prvi mesec): pregled rezultatov pregleda, metrik uporabe in reševanje morebitnih ovir.</a:t>
            </a:r>
            <a:endParaRPr sz="1300" b="0" i="0" u="none" strike="noStrike" cap="none">
              <a:solidFill>
                <a:srgbClr val="FFFFFF"/>
              </a:solidFill>
              <a:latin typeface="Titillium Web"/>
              <a:ea typeface="Titillium Web"/>
              <a:cs typeface="Titillium Web"/>
              <a:sym typeface="Titillium Web"/>
            </a:endParaRPr>
          </a:p>
        </p:txBody>
      </p:sp>
      <p:sp>
        <p:nvSpPr>
          <p:cNvPr id="528" name="Google Shape;528;p41"/>
          <p:cNvSpPr txBox="1"/>
          <p:nvPr/>
        </p:nvSpPr>
        <p:spPr>
          <a:xfrm>
            <a:off x="3371825" y="3668476"/>
            <a:ext cx="2527200" cy="7233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Praktična podpora: izmenjava dobrih praks in svetovanje glede skladnosti.</a:t>
            </a:r>
            <a:endParaRPr sz="1300" b="0" i="0" u="none" strike="noStrike" cap="none">
              <a:solidFill>
                <a:srgbClr val="FFFFFF"/>
              </a:solidFill>
              <a:latin typeface="Titillium Web"/>
              <a:ea typeface="Titillium Web"/>
              <a:cs typeface="Titillium Web"/>
              <a:sym typeface="Titillium Web"/>
            </a:endParaRPr>
          </a:p>
        </p:txBody>
      </p:sp>
      <p:sp>
        <p:nvSpPr>
          <p:cNvPr id="529" name="Google Shape;529;p41"/>
          <p:cNvSpPr txBox="1"/>
          <p:nvPr/>
        </p:nvSpPr>
        <p:spPr>
          <a:xfrm>
            <a:off x="3368638" y="4480218"/>
            <a:ext cx="2527200" cy="8508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Pregled nadzorne plošče: zagotovite, da stranke izkoristijo vpoglede in točkovanje tveganj CompliAI.</a:t>
            </a:r>
            <a:endParaRPr sz="1300" b="0" i="0" u="none" strike="noStrike" cap="none">
              <a:solidFill>
                <a:srgbClr val="FFFFFF"/>
              </a:solidFill>
              <a:latin typeface="Titillium Web"/>
              <a:ea typeface="Titillium Web"/>
              <a:cs typeface="Titillium Web"/>
              <a:sym typeface="Titillium Web"/>
            </a:endParaRPr>
          </a:p>
        </p:txBody>
      </p:sp>
      <p:pic>
        <p:nvPicPr>
          <p:cNvPr id="530" name="Google Shape;530;p41" title="a8.png"/>
          <p:cNvPicPr preferRelativeResize="0"/>
          <p:nvPr/>
        </p:nvPicPr>
        <p:blipFill rotWithShape="1">
          <a:blip r:embed="rId3">
            <a:alphaModFix/>
          </a:blip>
          <a:srcRect/>
          <a:stretch/>
        </p:blipFill>
        <p:spPr>
          <a:xfrm>
            <a:off x="6123163" y="2220238"/>
            <a:ext cx="2690449" cy="3897725"/>
          </a:xfrm>
          <a:prstGeom prst="rect">
            <a:avLst/>
          </a:prstGeom>
          <a:noFill/>
          <a:ln>
            <a:noFill/>
          </a:ln>
        </p:spPr>
      </p:pic>
      <p:sp>
        <p:nvSpPr>
          <p:cNvPr id="531" name="Google Shape;531;p41"/>
          <p:cNvSpPr txBox="1"/>
          <p:nvPr/>
        </p:nvSpPr>
        <p:spPr>
          <a:xfrm>
            <a:off x="6201613" y="2335338"/>
            <a:ext cx="1409400" cy="3408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400"/>
              <a:buFont typeface="Arial"/>
              <a:buNone/>
            </a:pPr>
            <a:r>
              <a:rPr lang="en-US" sz="1400" b="1" i="0" u="none" strike="noStrike" cap="none">
                <a:solidFill>
                  <a:srgbClr val="FFFFFF"/>
                </a:solidFill>
                <a:latin typeface="Titillium Web"/>
                <a:ea typeface="Titillium Web"/>
                <a:cs typeface="Titillium Web"/>
                <a:sym typeface="Titillium Web"/>
              </a:rPr>
              <a:t>Kaj se zgodi:</a:t>
            </a:r>
            <a:endParaRPr sz="1400" b="1" i="0" u="none" strike="noStrike" cap="none">
              <a:solidFill>
                <a:srgbClr val="FFFFFF"/>
              </a:solidFill>
              <a:latin typeface="Titillium Web"/>
              <a:ea typeface="Titillium Web"/>
              <a:cs typeface="Titillium Web"/>
              <a:sym typeface="Titillium Web"/>
            </a:endParaRPr>
          </a:p>
        </p:txBody>
      </p:sp>
      <p:sp>
        <p:nvSpPr>
          <p:cNvPr id="532" name="Google Shape;532;p41"/>
          <p:cNvSpPr txBox="1"/>
          <p:nvPr/>
        </p:nvSpPr>
        <p:spPr>
          <a:xfrm>
            <a:off x="6201625" y="2676152"/>
            <a:ext cx="2527200" cy="9855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Dostop do baze znanja CompliAI: vadnice, razlage Zakona EU o umetni inteligenci, vodniki za izvajanje.</a:t>
            </a:r>
            <a:endParaRPr sz="1300" b="0" i="0" u="none" strike="noStrike" cap="none">
              <a:solidFill>
                <a:srgbClr val="FFFFFF"/>
              </a:solidFill>
              <a:latin typeface="Titillium Web"/>
              <a:ea typeface="Titillium Web"/>
              <a:cs typeface="Titillium Web"/>
              <a:sym typeface="Titillium Web"/>
            </a:endParaRPr>
          </a:p>
        </p:txBody>
      </p:sp>
      <p:sp>
        <p:nvSpPr>
          <p:cNvPr id="533" name="Google Shape;533;p41"/>
          <p:cNvSpPr txBox="1"/>
          <p:nvPr/>
        </p:nvSpPr>
        <p:spPr>
          <a:xfrm>
            <a:off x="6204800" y="3666326"/>
            <a:ext cx="2527200" cy="7233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Podpora znotraj aplikacije 24 ur na dan: neposredna pomoč glede izdelka in skladnosti.</a:t>
            </a:r>
            <a:endParaRPr sz="1300" b="0" i="0" u="none" strike="noStrike" cap="none">
              <a:solidFill>
                <a:srgbClr val="FFFFFF"/>
              </a:solidFill>
              <a:latin typeface="Titillium Web"/>
              <a:ea typeface="Titillium Web"/>
              <a:cs typeface="Titillium Web"/>
              <a:sym typeface="Titillium Web"/>
            </a:endParaRPr>
          </a:p>
        </p:txBody>
      </p:sp>
      <p:sp>
        <p:nvSpPr>
          <p:cNvPr id="534" name="Google Shape;534;p41"/>
          <p:cNvSpPr txBox="1"/>
          <p:nvPr/>
        </p:nvSpPr>
        <p:spPr>
          <a:xfrm>
            <a:off x="6201625" y="4478071"/>
            <a:ext cx="2527200" cy="12555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Izbirno strokovno svetovanje: dodatne delavnice o oceni skladnosti, pripravi na revizijo ali zasnovi upravljanja.</a:t>
            </a:r>
            <a:endParaRPr sz="1300" b="0" i="0" u="none" strike="noStrike" cap="none">
              <a:solidFill>
                <a:srgbClr val="FFFFFF"/>
              </a:solidFill>
              <a:latin typeface="Titillium Web"/>
              <a:ea typeface="Titillium Web"/>
              <a:cs typeface="Titillium Web"/>
              <a:sym typeface="Titillium Web"/>
            </a:endParaRPr>
          </a:p>
        </p:txBody>
      </p:sp>
      <p:pic>
        <p:nvPicPr>
          <p:cNvPr id="535" name="Google Shape;535;p41" title="a8.png"/>
          <p:cNvPicPr preferRelativeResize="0"/>
          <p:nvPr/>
        </p:nvPicPr>
        <p:blipFill rotWithShape="1">
          <a:blip r:embed="rId3">
            <a:alphaModFix/>
          </a:blip>
          <a:srcRect/>
          <a:stretch/>
        </p:blipFill>
        <p:spPr>
          <a:xfrm>
            <a:off x="8956138" y="2220238"/>
            <a:ext cx="2690449" cy="3897725"/>
          </a:xfrm>
          <a:prstGeom prst="rect">
            <a:avLst/>
          </a:prstGeom>
          <a:noFill/>
          <a:ln>
            <a:noFill/>
          </a:ln>
        </p:spPr>
      </p:pic>
      <p:sp>
        <p:nvSpPr>
          <p:cNvPr id="536" name="Google Shape;536;p41"/>
          <p:cNvSpPr txBox="1"/>
          <p:nvPr/>
        </p:nvSpPr>
        <p:spPr>
          <a:xfrm>
            <a:off x="9034600" y="2335350"/>
            <a:ext cx="2527200" cy="7848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400"/>
              <a:buFont typeface="Arial"/>
              <a:buNone/>
            </a:pPr>
            <a:r>
              <a:rPr lang="en-US" sz="1400" b="1" i="0" u="none" strike="noStrike" cap="none">
                <a:solidFill>
                  <a:srgbClr val="FFFFFF"/>
                </a:solidFill>
                <a:latin typeface="Titillium Web"/>
                <a:ea typeface="Titillium Web"/>
                <a:cs typeface="Titillium Web"/>
                <a:sym typeface="Titillium Web"/>
              </a:rPr>
              <a:t>Cilj: </a:t>
            </a:r>
            <a:r>
              <a:rPr lang="en-US" sz="1400" b="0" i="0" u="none" strike="noStrike" cap="none">
                <a:solidFill>
                  <a:srgbClr val="FFFFFF"/>
                </a:solidFill>
                <a:latin typeface="Titillium Web"/>
                <a:ea typeface="Titillium Web"/>
                <a:cs typeface="Titillium Web"/>
                <a:sym typeface="Titillium Web"/>
              </a:rPr>
              <a:t>Zagotoviti dolgoročni uspeh in merljive rezultate.</a:t>
            </a:r>
            <a:endParaRPr sz="1400" b="0" i="0" u="none" strike="noStrike" cap="none">
              <a:solidFill>
                <a:srgbClr val="FFFFFF"/>
              </a:solidFill>
              <a:latin typeface="Titillium Web"/>
              <a:ea typeface="Titillium Web"/>
              <a:cs typeface="Titillium Web"/>
              <a:sym typeface="Titillium Web"/>
            </a:endParaRPr>
          </a:p>
        </p:txBody>
      </p:sp>
      <p:sp>
        <p:nvSpPr>
          <p:cNvPr id="537" name="Google Shape;537;p41"/>
          <p:cNvSpPr txBox="1"/>
          <p:nvPr/>
        </p:nvSpPr>
        <p:spPr>
          <a:xfrm>
            <a:off x="9037738" y="3196338"/>
            <a:ext cx="1409400" cy="3408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400"/>
              <a:buFont typeface="Arial"/>
              <a:buNone/>
            </a:pPr>
            <a:r>
              <a:rPr lang="en-US" sz="1400" b="1" i="0" u="none" strike="noStrike" cap="none">
                <a:solidFill>
                  <a:srgbClr val="FFFFFF"/>
                </a:solidFill>
                <a:latin typeface="Titillium Web"/>
                <a:ea typeface="Titillium Web"/>
                <a:cs typeface="Titillium Web"/>
                <a:sym typeface="Titillium Web"/>
              </a:rPr>
              <a:t>Kaj se zgodi:</a:t>
            </a:r>
            <a:endParaRPr sz="1400" b="1" i="0" u="none" strike="noStrike" cap="none">
              <a:solidFill>
                <a:srgbClr val="FFFFFF"/>
              </a:solidFill>
              <a:latin typeface="Titillium Web"/>
              <a:ea typeface="Titillium Web"/>
              <a:cs typeface="Titillium Web"/>
              <a:sym typeface="Titillium Web"/>
            </a:endParaRPr>
          </a:p>
        </p:txBody>
      </p:sp>
      <p:sp>
        <p:nvSpPr>
          <p:cNvPr id="538" name="Google Shape;538;p41"/>
          <p:cNvSpPr txBox="1"/>
          <p:nvPr/>
        </p:nvSpPr>
        <p:spPr>
          <a:xfrm>
            <a:off x="9037750" y="3537150"/>
            <a:ext cx="2527200" cy="7848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Četrtletni pregledi uspešnosti za oceno sprejetja, regulativnih posodobitev in načrta funkcij.</a:t>
            </a:r>
            <a:endParaRPr sz="1300" b="0" i="0" u="none" strike="noStrike" cap="none">
              <a:solidFill>
                <a:srgbClr val="FFFFFF"/>
              </a:solidFill>
              <a:latin typeface="Titillium Web"/>
              <a:ea typeface="Titillium Web"/>
              <a:cs typeface="Titillium Web"/>
              <a:sym typeface="Titillium Web"/>
            </a:endParaRPr>
          </a:p>
        </p:txBody>
      </p:sp>
      <p:sp>
        <p:nvSpPr>
          <p:cNvPr id="539" name="Google Shape;539;p41"/>
          <p:cNvSpPr txBox="1"/>
          <p:nvPr/>
        </p:nvSpPr>
        <p:spPr>
          <a:xfrm>
            <a:off x="9040925" y="4527326"/>
            <a:ext cx="2527200" cy="7233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Povratne zanke, ki neposredno vplivajo na razvoj izdelka.</a:t>
            </a:r>
            <a:endParaRPr sz="1300" b="0" i="0" u="none" strike="noStrike" cap="none">
              <a:solidFill>
                <a:srgbClr val="FFFFFF"/>
              </a:solidFill>
              <a:latin typeface="Titillium Web"/>
              <a:ea typeface="Titillium Web"/>
              <a:cs typeface="Titillium Web"/>
              <a:sym typeface="Titillium Web"/>
            </a:endParaRPr>
          </a:p>
        </p:txBody>
      </p:sp>
      <p:sp>
        <p:nvSpPr>
          <p:cNvPr id="540" name="Google Shape;540;p41"/>
          <p:cNvSpPr txBox="1"/>
          <p:nvPr/>
        </p:nvSpPr>
        <p:spPr>
          <a:xfrm>
            <a:off x="9037750" y="5339073"/>
            <a:ext cx="2527200" cy="622800"/>
          </a:xfrm>
          <a:prstGeom prst="rect">
            <a:avLst/>
          </a:prstGeom>
          <a:noFill/>
          <a:ln>
            <a:noFill/>
          </a:ln>
        </p:spPr>
        <p:txBody>
          <a:bodyPr spcFirstLastPara="1" wrap="square" lIns="91425" tIns="45700" rIns="91425" bIns="45700" anchor="t" anchorCtr="0">
            <a:noAutofit/>
          </a:bodyPr>
          <a:lstStyle/>
          <a:p>
            <a:pPr marL="0" marR="0" lvl="0" indent="0" algn="l" rtl="0">
              <a:lnSpc>
                <a:spcPct val="114999"/>
              </a:lnSpc>
              <a:spcBef>
                <a:spcPts val="0"/>
              </a:spcBef>
              <a:spcAft>
                <a:spcPts val="0"/>
              </a:spcAft>
              <a:buClr>
                <a:srgbClr val="000000"/>
              </a:buClr>
              <a:buSzPts val="1300"/>
              <a:buFont typeface="Arial"/>
              <a:buNone/>
            </a:pPr>
            <a:r>
              <a:rPr lang="en-US" sz="1300" b="0" i="0" u="none" strike="noStrike" cap="none">
                <a:solidFill>
                  <a:srgbClr val="FFFFFF"/>
                </a:solidFill>
                <a:latin typeface="Titillium Web"/>
                <a:ea typeface="Titillium Web"/>
                <a:cs typeface="Titillium Web"/>
                <a:sym typeface="Titillium Web"/>
              </a:rPr>
              <a:t>Letni poslovni pregled z vodstvom</a:t>
            </a:r>
            <a:endParaRPr sz="1300" b="0" i="0" u="none" strike="noStrike" cap="none">
              <a:solidFill>
                <a:srgbClr val="FFFFFF"/>
              </a:solidFill>
              <a:latin typeface="Titillium Web"/>
              <a:ea typeface="Titillium Web"/>
              <a:cs typeface="Titillium Web"/>
              <a:sym typeface="Titillium Web"/>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cxnSp>
        <p:nvCxnSpPr>
          <p:cNvPr id="546" name="Google Shape;546;p42"/>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547" name="Google Shape;547;p42"/>
          <p:cNvSpPr txBox="1">
            <a:spLocks noGrp="1"/>
          </p:cNvSpPr>
          <p:nvPr>
            <p:ph type="subTitle" idx="4294967295"/>
          </p:nvPr>
        </p:nvSpPr>
        <p:spPr>
          <a:xfrm>
            <a:off x="7972300" y="6376950"/>
            <a:ext cx="36741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548" name="Google Shape;548;p42" title="a compli ai.png"/>
          <p:cNvPicPr preferRelativeResize="0"/>
          <p:nvPr/>
        </p:nvPicPr>
        <p:blipFill rotWithShape="1">
          <a:blip r:embed="rId3">
            <a:alphaModFix/>
          </a:blip>
          <a:srcRect/>
          <a:stretch/>
        </p:blipFill>
        <p:spPr>
          <a:xfrm>
            <a:off x="457200" y="6300425"/>
            <a:ext cx="1163448" cy="412850"/>
          </a:xfrm>
          <a:prstGeom prst="rect">
            <a:avLst/>
          </a:prstGeom>
          <a:noFill/>
          <a:ln>
            <a:noFill/>
          </a:ln>
        </p:spPr>
      </p:pic>
      <p:sp>
        <p:nvSpPr>
          <p:cNvPr id="549" name="Google Shape;549;p42"/>
          <p:cNvSpPr txBox="1"/>
          <p:nvPr/>
        </p:nvSpPr>
        <p:spPr>
          <a:xfrm>
            <a:off x="457200" y="377425"/>
            <a:ext cx="6118500" cy="5310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2500">
                <a:solidFill>
                  <a:srgbClr val="55E6C1"/>
                </a:solidFill>
                <a:latin typeface="Sora SemiBold"/>
                <a:ea typeface="Sora SemiBold"/>
                <a:cs typeface="Sora SemiBold"/>
                <a:sym typeface="Sora SemiBold"/>
              </a:rPr>
              <a:t>CompliAI</a:t>
            </a:r>
            <a:r>
              <a:rPr lang="en-US" sz="2500">
                <a:solidFill>
                  <a:schemeClr val="lt1"/>
                </a:solidFill>
                <a:latin typeface="Sora SemiBold"/>
                <a:ea typeface="Sora SemiBold"/>
                <a:cs typeface="Sora SemiBold"/>
                <a:sym typeface="Sora SemiBold"/>
              </a:rPr>
              <a:t>– pot vrednosti za stranke</a:t>
            </a:r>
            <a:endParaRPr sz="2500">
              <a:solidFill>
                <a:schemeClr val="lt1"/>
              </a:solidFill>
              <a:latin typeface="Sora SemiBold"/>
              <a:ea typeface="Sora SemiBold"/>
              <a:cs typeface="Sora SemiBold"/>
              <a:sym typeface="Sora SemiBold"/>
            </a:endParaRPr>
          </a:p>
        </p:txBody>
      </p:sp>
      <p:sp>
        <p:nvSpPr>
          <p:cNvPr id="550" name="Google Shape;550;p42"/>
          <p:cNvSpPr txBox="1"/>
          <p:nvPr/>
        </p:nvSpPr>
        <p:spPr>
          <a:xfrm>
            <a:off x="11134725" y="6247419"/>
            <a:ext cx="619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sz="1200">
                <a:solidFill>
                  <a:srgbClr val="6126EF"/>
                </a:solidFill>
                <a:latin typeface="Libre Franklin Medium"/>
                <a:ea typeface="Libre Franklin Medium"/>
                <a:cs typeface="Libre Franklin Medium"/>
                <a:sym typeface="Libre Franklin Medium"/>
              </a:rPr>
              <a:t>23</a:t>
            </a:fld>
            <a:endParaRPr sz="1200">
              <a:solidFill>
                <a:srgbClr val="6126EF"/>
              </a:solidFill>
              <a:latin typeface="Libre Franklin Medium"/>
              <a:ea typeface="Libre Franklin Medium"/>
              <a:cs typeface="Libre Franklin Medium"/>
              <a:sym typeface="Libre Franklin Medium"/>
            </a:endParaRPr>
          </a:p>
        </p:txBody>
      </p:sp>
      <p:sp>
        <p:nvSpPr>
          <p:cNvPr id="551" name="Google Shape;551;p42"/>
          <p:cNvSpPr/>
          <p:nvPr/>
        </p:nvSpPr>
        <p:spPr>
          <a:xfrm flipH="1">
            <a:off x="1438343" y="3282263"/>
            <a:ext cx="1546200" cy="1546200"/>
          </a:xfrm>
          <a:prstGeom prst="arc">
            <a:avLst>
              <a:gd name="adj1" fmla="val 16200000"/>
              <a:gd name="adj2" fmla="val 5346291"/>
            </a:avLst>
          </a:prstGeom>
          <a:noFill/>
          <a:ln w="95250" cap="rnd" cmpd="sng">
            <a:solidFill>
              <a:srgbClr val="97DCBD">
                <a:alpha val="8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552" name="Google Shape;552;p42"/>
          <p:cNvSpPr/>
          <p:nvPr/>
        </p:nvSpPr>
        <p:spPr>
          <a:xfrm>
            <a:off x="9161239" y="1735059"/>
            <a:ext cx="1546200" cy="1546200"/>
          </a:xfrm>
          <a:prstGeom prst="arc">
            <a:avLst>
              <a:gd name="adj1" fmla="val 16200000"/>
              <a:gd name="adj2" fmla="val 5346291"/>
            </a:avLst>
          </a:prstGeom>
          <a:noFill/>
          <a:ln w="95250" cap="rnd" cmpd="sng">
            <a:solidFill>
              <a:srgbClr val="00B0F0">
                <a:alpha val="8000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553" name="Google Shape;553;p42"/>
          <p:cNvSpPr txBox="1"/>
          <p:nvPr/>
        </p:nvSpPr>
        <p:spPr>
          <a:xfrm>
            <a:off x="2369567" y="1965642"/>
            <a:ext cx="1595700" cy="7851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Prepoznavanje in primerjava platform za upravljanje umetne inteligence</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Ponudba storitev</a:t>
            </a:r>
            <a:endParaRPr sz="900">
              <a:solidFill>
                <a:srgbClr val="55E6C1"/>
              </a:solidFill>
              <a:latin typeface="Libre Franklin Medium"/>
              <a:ea typeface="Libre Franklin Medium"/>
              <a:cs typeface="Libre Franklin Medium"/>
              <a:sym typeface="Libre Franklin Medium"/>
            </a:endParaRPr>
          </a:p>
          <a:p>
            <a:pPr marL="457200" marR="0" lvl="0" indent="0" algn="l" rtl="0">
              <a:spcBef>
                <a:spcPts val="0"/>
              </a:spcBef>
              <a:spcAft>
                <a:spcPts val="0"/>
              </a:spcAft>
              <a:buNone/>
            </a:pPr>
            <a:endParaRPr sz="900">
              <a:solidFill>
                <a:schemeClr val="lt1"/>
              </a:solidFill>
              <a:latin typeface="Libre Franklin Medium"/>
              <a:ea typeface="Libre Franklin Medium"/>
              <a:cs typeface="Libre Franklin Medium"/>
              <a:sym typeface="Libre Franklin Medium"/>
            </a:endParaRPr>
          </a:p>
        </p:txBody>
      </p:sp>
      <p:cxnSp>
        <p:nvCxnSpPr>
          <p:cNvPr id="554" name="Google Shape;554;p42"/>
          <p:cNvCxnSpPr>
            <a:stCxn id="555" idx="6"/>
          </p:cNvCxnSpPr>
          <p:nvPr/>
        </p:nvCxnSpPr>
        <p:spPr>
          <a:xfrm>
            <a:off x="2089536" y="1734074"/>
            <a:ext cx="1733700" cy="0"/>
          </a:xfrm>
          <a:prstGeom prst="straightConnector1">
            <a:avLst/>
          </a:prstGeom>
          <a:noFill/>
          <a:ln w="95250" cap="rnd" cmpd="sng">
            <a:solidFill>
              <a:srgbClr val="FF9900">
                <a:alpha val="80000"/>
              </a:srgbClr>
            </a:solidFill>
            <a:prstDash val="solid"/>
            <a:round/>
            <a:headEnd type="none" w="sm" len="sm"/>
            <a:tailEnd type="none" w="sm" len="sm"/>
          </a:ln>
        </p:spPr>
      </p:cxnSp>
      <p:sp>
        <p:nvSpPr>
          <p:cNvPr id="555" name="Google Shape;555;p42"/>
          <p:cNvSpPr/>
          <p:nvPr/>
        </p:nvSpPr>
        <p:spPr>
          <a:xfrm>
            <a:off x="1066236" y="1222424"/>
            <a:ext cx="1023300" cy="1023300"/>
          </a:xfrm>
          <a:prstGeom prst="ellipse">
            <a:avLst/>
          </a:prstGeom>
          <a:solidFill>
            <a:srgbClr val="FFFFFF"/>
          </a:solidFill>
          <a:ln w="22225"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56" name="Google Shape;556;p42"/>
          <p:cNvSpPr txBox="1"/>
          <p:nvPr/>
        </p:nvSpPr>
        <p:spPr>
          <a:xfrm>
            <a:off x="3895999" y="1774238"/>
            <a:ext cx="15396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Ocenjevanje</a:t>
            </a:r>
            <a:endParaRPr>
              <a:solidFill>
                <a:schemeClr val="lt1"/>
              </a:solidFill>
            </a:endParaRPr>
          </a:p>
        </p:txBody>
      </p:sp>
      <p:cxnSp>
        <p:nvCxnSpPr>
          <p:cNvPr id="557" name="Google Shape;557;p42"/>
          <p:cNvCxnSpPr/>
          <p:nvPr/>
        </p:nvCxnSpPr>
        <p:spPr>
          <a:xfrm>
            <a:off x="3819341" y="1734009"/>
            <a:ext cx="1539600" cy="0"/>
          </a:xfrm>
          <a:prstGeom prst="straightConnector1">
            <a:avLst/>
          </a:prstGeom>
          <a:noFill/>
          <a:ln w="95250" cap="rnd" cmpd="sng">
            <a:solidFill>
              <a:srgbClr val="8351FF">
                <a:alpha val="80000"/>
              </a:srgbClr>
            </a:solidFill>
            <a:prstDash val="solid"/>
            <a:round/>
            <a:headEnd type="none" w="sm" len="sm"/>
            <a:tailEnd type="none" w="sm" len="sm"/>
          </a:ln>
        </p:spPr>
      </p:cxnSp>
      <p:cxnSp>
        <p:nvCxnSpPr>
          <p:cNvPr id="558" name="Google Shape;558;p42"/>
          <p:cNvCxnSpPr>
            <a:stCxn id="559" idx="4"/>
          </p:cNvCxnSpPr>
          <p:nvPr/>
        </p:nvCxnSpPr>
        <p:spPr>
          <a:xfrm>
            <a:off x="3032361" y="1550290"/>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560" name="Google Shape;560;p42"/>
          <p:cNvSpPr/>
          <p:nvPr/>
        </p:nvSpPr>
        <p:spPr>
          <a:xfrm rot="10800000" flipH="1">
            <a:off x="3004754" y="1701963"/>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59" name="Google Shape;559;p42"/>
          <p:cNvSpPr/>
          <p:nvPr/>
        </p:nvSpPr>
        <p:spPr>
          <a:xfrm>
            <a:off x="2826561" y="1138690"/>
            <a:ext cx="411600" cy="411600"/>
          </a:xfrm>
          <a:prstGeom prst="ellipse">
            <a:avLst/>
          </a:prstGeom>
          <a:noFill/>
          <a:ln w="19050" cap="flat" cmpd="sng">
            <a:solidFill>
              <a:srgbClr val="FF9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61" name="Google Shape;561;p42"/>
          <p:cNvSpPr/>
          <p:nvPr/>
        </p:nvSpPr>
        <p:spPr>
          <a:xfrm>
            <a:off x="2927711" y="1248028"/>
            <a:ext cx="209375" cy="192999"/>
          </a:xfrm>
          <a:custGeom>
            <a:avLst/>
            <a:gdLst/>
            <a:ahLst/>
            <a:cxnLst/>
            <a:rect l="l" t="t" r="r" b="b"/>
            <a:pathLst>
              <a:path w="179" h="165" extrusionOk="0">
                <a:moveTo>
                  <a:pt x="58" y="73"/>
                </a:moveTo>
                <a:lnTo>
                  <a:pt x="18" y="73"/>
                </a:lnTo>
                <a:lnTo>
                  <a:pt x="18" y="154"/>
                </a:lnTo>
                <a:lnTo>
                  <a:pt x="58" y="154"/>
                </a:lnTo>
                <a:lnTo>
                  <a:pt x="58" y="73"/>
                </a:lnTo>
                <a:close/>
                <a:moveTo>
                  <a:pt x="51" y="146"/>
                </a:moveTo>
                <a:lnTo>
                  <a:pt x="25" y="146"/>
                </a:lnTo>
                <a:lnTo>
                  <a:pt x="25" y="81"/>
                </a:lnTo>
                <a:lnTo>
                  <a:pt x="51" y="81"/>
                </a:lnTo>
                <a:lnTo>
                  <a:pt x="51" y="146"/>
                </a:lnTo>
                <a:close/>
                <a:moveTo>
                  <a:pt x="113" y="41"/>
                </a:moveTo>
                <a:lnTo>
                  <a:pt x="73" y="41"/>
                </a:lnTo>
                <a:lnTo>
                  <a:pt x="73" y="154"/>
                </a:lnTo>
                <a:lnTo>
                  <a:pt x="113" y="154"/>
                </a:lnTo>
                <a:lnTo>
                  <a:pt x="113" y="41"/>
                </a:lnTo>
                <a:close/>
                <a:moveTo>
                  <a:pt x="106" y="146"/>
                </a:moveTo>
                <a:lnTo>
                  <a:pt x="80" y="146"/>
                </a:lnTo>
                <a:lnTo>
                  <a:pt x="80" y="48"/>
                </a:lnTo>
                <a:lnTo>
                  <a:pt x="106" y="48"/>
                </a:lnTo>
                <a:lnTo>
                  <a:pt x="106" y="146"/>
                </a:lnTo>
                <a:close/>
                <a:moveTo>
                  <a:pt x="168" y="0"/>
                </a:moveTo>
                <a:lnTo>
                  <a:pt x="128" y="0"/>
                </a:lnTo>
                <a:lnTo>
                  <a:pt x="128" y="154"/>
                </a:lnTo>
                <a:lnTo>
                  <a:pt x="168" y="154"/>
                </a:lnTo>
                <a:lnTo>
                  <a:pt x="168" y="0"/>
                </a:lnTo>
                <a:close/>
                <a:moveTo>
                  <a:pt x="160" y="146"/>
                </a:moveTo>
                <a:lnTo>
                  <a:pt x="135" y="146"/>
                </a:lnTo>
                <a:lnTo>
                  <a:pt x="135" y="8"/>
                </a:lnTo>
                <a:lnTo>
                  <a:pt x="160" y="8"/>
                </a:lnTo>
                <a:lnTo>
                  <a:pt x="160" y="146"/>
                </a:lnTo>
                <a:close/>
                <a:moveTo>
                  <a:pt x="0" y="157"/>
                </a:moveTo>
                <a:lnTo>
                  <a:pt x="0" y="165"/>
                </a:lnTo>
                <a:lnTo>
                  <a:pt x="179" y="165"/>
                </a:lnTo>
                <a:lnTo>
                  <a:pt x="179" y="157"/>
                </a:lnTo>
                <a:lnTo>
                  <a:pt x="0" y="157"/>
                </a:lnTo>
                <a:close/>
              </a:path>
            </a:pathLst>
          </a:custGeom>
          <a:solidFill>
            <a:srgbClr val="FF99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cxnSp>
        <p:nvCxnSpPr>
          <p:cNvPr id="562" name="Google Shape;562;p42"/>
          <p:cNvCxnSpPr/>
          <p:nvPr/>
        </p:nvCxnSpPr>
        <p:spPr>
          <a:xfrm>
            <a:off x="4589078" y="1550364"/>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563" name="Google Shape;563;p42"/>
          <p:cNvSpPr/>
          <p:nvPr/>
        </p:nvSpPr>
        <p:spPr>
          <a:xfrm rot="10800000" flipH="1">
            <a:off x="4561434" y="1701963"/>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64" name="Google Shape;564;p42"/>
          <p:cNvSpPr/>
          <p:nvPr/>
        </p:nvSpPr>
        <p:spPr>
          <a:xfrm>
            <a:off x="4383241" y="1138690"/>
            <a:ext cx="411600" cy="411600"/>
          </a:xfrm>
          <a:prstGeom prst="ellipse">
            <a:avLst/>
          </a:prstGeom>
          <a:noFill/>
          <a:ln w="19050" cap="flat" cmpd="sng">
            <a:solidFill>
              <a:srgbClr val="8351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65" name="Google Shape;565;p42"/>
          <p:cNvSpPr/>
          <p:nvPr/>
        </p:nvSpPr>
        <p:spPr>
          <a:xfrm>
            <a:off x="4448395" y="1246752"/>
            <a:ext cx="281366" cy="195550"/>
          </a:xfrm>
          <a:custGeom>
            <a:avLst/>
            <a:gdLst/>
            <a:ahLst/>
            <a:cxnLst/>
            <a:rect l="l" t="t" r="r" b="b"/>
            <a:pathLst>
              <a:path w="220" h="152" extrusionOk="0">
                <a:moveTo>
                  <a:pt x="88" y="48"/>
                </a:moveTo>
                <a:cubicBezTo>
                  <a:pt x="104" y="48"/>
                  <a:pt x="104" y="48"/>
                  <a:pt x="104" y="48"/>
                </a:cubicBezTo>
                <a:cubicBezTo>
                  <a:pt x="104" y="68"/>
                  <a:pt x="104" y="68"/>
                  <a:pt x="104" y="68"/>
                </a:cubicBezTo>
                <a:cubicBezTo>
                  <a:pt x="112" y="68"/>
                  <a:pt x="112" y="68"/>
                  <a:pt x="112" y="68"/>
                </a:cubicBezTo>
                <a:cubicBezTo>
                  <a:pt x="112" y="48"/>
                  <a:pt x="112" y="48"/>
                  <a:pt x="112" y="48"/>
                </a:cubicBezTo>
                <a:cubicBezTo>
                  <a:pt x="132" y="48"/>
                  <a:pt x="132" y="48"/>
                  <a:pt x="132" y="48"/>
                </a:cubicBezTo>
                <a:cubicBezTo>
                  <a:pt x="139" y="48"/>
                  <a:pt x="144" y="43"/>
                  <a:pt x="144" y="36"/>
                </a:cubicBezTo>
                <a:cubicBezTo>
                  <a:pt x="144" y="12"/>
                  <a:pt x="144" y="12"/>
                  <a:pt x="144" y="12"/>
                </a:cubicBezTo>
                <a:cubicBezTo>
                  <a:pt x="144" y="5"/>
                  <a:pt x="139" y="0"/>
                  <a:pt x="132" y="0"/>
                </a:cubicBezTo>
                <a:cubicBezTo>
                  <a:pt x="88" y="0"/>
                  <a:pt x="88" y="0"/>
                  <a:pt x="88" y="0"/>
                </a:cubicBezTo>
                <a:cubicBezTo>
                  <a:pt x="81" y="0"/>
                  <a:pt x="76" y="5"/>
                  <a:pt x="76" y="12"/>
                </a:cubicBezTo>
                <a:cubicBezTo>
                  <a:pt x="76" y="36"/>
                  <a:pt x="76" y="36"/>
                  <a:pt x="76" y="36"/>
                </a:cubicBezTo>
                <a:cubicBezTo>
                  <a:pt x="76" y="43"/>
                  <a:pt x="81" y="48"/>
                  <a:pt x="88" y="48"/>
                </a:cubicBezTo>
                <a:close/>
                <a:moveTo>
                  <a:pt x="84" y="12"/>
                </a:moveTo>
                <a:cubicBezTo>
                  <a:pt x="84" y="10"/>
                  <a:pt x="86" y="8"/>
                  <a:pt x="88" y="8"/>
                </a:cubicBezTo>
                <a:cubicBezTo>
                  <a:pt x="132" y="8"/>
                  <a:pt x="132" y="8"/>
                  <a:pt x="132" y="8"/>
                </a:cubicBezTo>
                <a:cubicBezTo>
                  <a:pt x="134" y="8"/>
                  <a:pt x="136" y="10"/>
                  <a:pt x="136" y="12"/>
                </a:cubicBezTo>
                <a:cubicBezTo>
                  <a:pt x="136" y="36"/>
                  <a:pt x="136" y="36"/>
                  <a:pt x="136" y="36"/>
                </a:cubicBezTo>
                <a:cubicBezTo>
                  <a:pt x="136" y="38"/>
                  <a:pt x="134" y="40"/>
                  <a:pt x="132" y="40"/>
                </a:cubicBezTo>
                <a:cubicBezTo>
                  <a:pt x="88" y="40"/>
                  <a:pt x="88" y="40"/>
                  <a:pt x="88" y="40"/>
                </a:cubicBezTo>
                <a:cubicBezTo>
                  <a:pt x="86" y="40"/>
                  <a:pt x="84" y="38"/>
                  <a:pt x="84" y="36"/>
                </a:cubicBezTo>
                <a:lnTo>
                  <a:pt x="84" y="12"/>
                </a:lnTo>
                <a:close/>
                <a:moveTo>
                  <a:pt x="208" y="104"/>
                </a:moveTo>
                <a:cubicBezTo>
                  <a:pt x="192" y="104"/>
                  <a:pt x="192" y="104"/>
                  <a:pt x="192" y="104"/>
                </a:cubicBezTo>
                <a:cubicBezTo>
                  <a:pt x="192" y="80"/>
                  <a:pt x="192" y="80"/>
                  <a:pt x="192" y="80"/>
                </a:cubicBezTo>
                <a:cubicBezTo>
                  <a:pt x="28" y="80"/>
                  <a:pt x="28" y="80"/>
                  <a:pt x="28" y="80"/>
                </a:cubicBezTo>
                <a:cubicBezTo>
                  <a:pt x="28" y="104"/>
                  <a:pt x="28" y="104"/>
                  <a:pt x="28" y="104"/>
                </a:cubicBezTo>
                <a:cubicBezTo>
                  <a:pt x="12" y="104"/>
                  <a:pt x="12" y="104"/>
                  <a:pt x="12" y="104"/>
                </a:cubicBezTo>
                <a:cubicBezTo>
                  <a:pt x="5" y="104"/>
                  <a:pt x="0" y="109"/>
                  <a:pt x="0" y="116"/>
                </a:cubicBezTo>
                <a:cubicBezTo>
                  <a:pt x="0" y="140"/>
                  <a:pt x="0" y="140"/>
                  <a:pt x="0" y="140"/>
                </a:cubicBezTo>
                <a:cubicBezTo>
                  <a:pt x="0" y="147"/>
                  <a:pt x="5" y="152"/>
                  <a:pt x="12" y="152"/>
                </a:cubicBezTo>
                <a:cubicBezTo>
                  <a:pt x="56" y="152"/>
                  <a:pt x="56" y="152"/>
                  <a:pt x="56" y="152"/>
                </a:cubicBezTo>
                <a:cubicBezTo>
                  <a:pt x="63" y="152"/>
                  <a:pt x="68" y="147"/>
                  <a:pt x="68" y="140"/>
                </a:cubicBezTo>
                <a:cubicBezTo>
                  <a:pt x="68" y="116"/>
                  <a:pt x="68" y="116"/>
                  <a:pt x="68" y="116"/>
                </a:cubicBezTo>
                <a:cubicBezTo>
                  <a:pt x="68" y="109"/>
                  <a:pt x="63" y="104"/>
                  <a:pt x="56" y="104"/>
                </a:cubicBezTo>
                <a:cubicBezTo>
                  <a:pt x="36" y="104"/>
                  <a:pt x="36" y="104"/>
                  <a:pt x="36" y="104"/>
                </a:cubicBezTo>
                <a:cubicBezTo>
                  <a:pt x="36" y="88"/>
                  <a:pt x="36" y="88"/>
                  <a:pt x="36" y="88"/>
                </a:cubicBezTo>
                <a:cubicBezTo>
                  <a:pt x="104" y="88"/>
                  <a:pt x="104" y="88"/>
                  <a:pt x="104" y="88"/>
                </a:cubicBezTo>
                <a:cubicBezTo>
                  <a:pt x="104" y="104"/>
                  <a:pt x="104" y="104"/>
                  <a:pt x="104" y="104"/>
                </a:cubicBezTo>
                <a:cubicBezTo>
                  <a:pt x="88" y="104"/>
                  <a:pt x="88" y="104"/>
                  <a:pt x="88" y="104"/>
                </a:cubicBezTo>
                <a:cubicBezTo>
                  <a:pt x="81" y="104"/>
                  <a:pt x="76" y="109"/>
                  <a:pt x="76" y="116"/>
                </a:cubicBezTo>
                <a:cubicBezTo>
                  <a:pt x="76" y="140"/>
                  <a:pt x="76" y="140"/>
                  <a:pt x="76" y="140"/>
                </a:cubicBezTo>
                <a:cubicBezTo>
                  <a:pt x="76" y="147"/>
                  <a:pt x="81" y="152"/>
                  <a:pt x="88" y="152"/>
                </a:cubicBezTo>
                <a:cubicBezTo>
                  <a:pt x="132" y="152"/>
                  <a:pt x="132" y="152"/>
                  <a:pt x="132" y="152"/>
                </a:cubicBezTo>
                <a:cubicBezTo>
                  <a:pt x="139" y="152"/>
                  <a:pt x="144" y="147"/>
                  <a:pt x="144" y="140"/>
                </a:cubicBezTo>
                <a:cubicBezTo>
                  <a:pt x="144" y="116"/>
                  <a:pt x="144" y="116"/>
                  <a:pt x="144" y="116"/>
                </a:cubicBezTo>
                <a:cubicBezTo>
                  <a:pt x="144" y="109"/>
                  <a:pt x="139" y="104"/>
                  <a:pt x="132" y="104"/>
                </a:cubicBezTo>
                <a:cubicBezTo>
                  <a:pt x="112" y="104"/>
                  <a:pt x="112" y="104"/>
                  <a:pt x="112" y="104"/>
                </a:cubicBezTo>
                <a:cubicBezTo>
                  <a:pt x="112" y="88"/>
                  <a:pt x="112" y="88"/>
                  <a:pt x="112" y="88"/>
                </a:cubicBezTo>
                <a:cubicBezTo>
                  <a:pt x="184" y="88"/>
                  <a:pt x="184" y="88"/>
                  <a:pt x="184" y="88"/>
                </a:cubicBezTo>
                <a:cubicBezTo>
                  <a:pt x="184" y="104"/>
                  <a:pt x="184" y="104"/>
                  <a:pt x="184" y="104"/>
                </a:cubicBezTo>
                <a:cubicBezTo>
                  <a:pt x="164" y="104"/>
                  <a:pt x="164" y="104"/>
                  <a:pt x="164" y="104"/>
                </a:cubicBezTo>
                <a:cubicBezTo>
                  <a:pt x="157" y="104"/>
                  <a:pt x="152" y="109"/>
                  <a:pt x="152" y="116"/>
                </a:cubicBezTo>
                <a:cubicBezTo>
                  <a:pt x="152" y="140"/>
                  <a:pt x="152" y="140"/>
                  <a:pt x="152" y="140"/>
                </a:cubicBezTo>
                <a:cubicBezTo>
                  <a:pt x="152" y="147"/>
                  <a:pt x="157" y="152"/>
                  <a:pt x="164" y="152"/>
                </a:cubicBezTo>
                <a:cubicBezTo>
                  <a:pt x="208" y="152"/>
                  <a:pt x="208" y="152"/>
                  <a:pt x="208" y="152"/>
                </a:cubicBezTo>
                <a:cubicBezTo>
                  <a:pt x="215" y="152"/>
                  <a:pt x="220" y="147"/>
                  <a:pt x="220" y="140"/>
                </a:cubicBezTo>
                <a:cubicBezTo>
                  <a:pt x="220" y="116"/>
                  <a:pt x="220" y="116"/>
                  <a:pt x="220" y="116"/>
                </a:cubicBezTo>
                <a:cubicBezTo>
                  <a:pt x="220" y="109"/>
                  <a:pt x="215" y="104"/>
                  <a:pt x="208" y="104"/>
                </a:cubicBezTo>
                <a:close/>
                <a:moveTo>
                  <a:pt x="56" y="112"/>
                </a:moveTo>
                <a:cubicBezTo>
                  <a:pt x="58" y="112"/>
                  <a:pt x="60" y="114"/>
                  <a:pt x="60" y="116"/>
                </a:cubicBezTo>
                <a:cubicBezTo>
                  <a:pt x="60" y="140"/>
                  <a:pt x="60" y="140"/>
                  <a:pt x="60" y="140"/>
                </a:cubicBezTo>
                <a:cubicBezTo>
                  <a:pt x="60" y="142"/>
                  <a:pt x="58" y="144"/>
                  <a:pt x="56" y="144"/>
                </a:cubicBezTo>
                <a:cubicBezTo>
                  <a:pt x="12" y="144"/>
                  <a:pt x="12" y="144"/>
                  <a:pt x="12" y="144"/>
                </a:cubicBezTo>
                <a:cubicBezTo>
                  <a:pt x="10" y="144"/>
                  <a:pt x="8" y="142"/>
                  <a:pt x="8" y="140"/>
                </a:cubicBezTo>
                <a:cubicBezTo>
                  <a:pt x="8" y="116"/>
                  <a:pt x="8" y="116"/>
                  <a:pt x="8" y="116"/>
                </a:cubicBezTo>
                <a:cubicBezTo>
                  <a:pt x="8" y="114"/>
                  <a:pt x="10" y="112"/>
                  <a:pt x="12" y="112"/>
                </a:cubicBezTo>
                <a:lnTo>
                  <a:pt x="56" y="112"/>
                </a:lnTo>
                <a:close/>
                <a:moveTo>
                  <a:pt x="132" y="112"/>
                </a:moveTo>
                <a:cubicBezTo>
                  <a:pt x="134" y="112"/>
                  <a:pt x="136" y="114"/>
                  <a:pt x="136" y="116"/>
                </a:cubicBezTo>
                <a:cubicBezTo>
                  <a:pt x="136" y="140"/>
                  <a:pt x="136" y="140"/>
                  <a:pt x="136" y="140"/>
                </a:cubicBezTo>
                <a:cubicBezTo>
                  <a:pt x="136" y="142"/>
                  <a:pt x="134" y="144"/>
                  <a:pt x="132" y="144"/>
                </a:cubicBezTo>
                <a:cubicBezTo>
                  <a:pt x="88" y="144"/>
                  <a:pt x="88" y="144"/>
                  <a:pt x="88" y="144"/>
                </a:cubicBezTo>
                <a:cubicBezTo>
                  <a:pt x="86" y="144"/>
                  <a:pt x="84" y="142"/>
                  <a:pt x="84" y="140"/>
                </a:cubicBezTo>
                <a:cubicBezTo>
                  <a:pt x="84" y="116"/>
                  <a:pt x="84" y="116"/>
                  <a:pt x="84" y="116"/>
                </a:cubicBezTo>
                <a:cubicBezTo>
                  <a:pt x="84" y="114"/>
                  <a:pt x="86" y="112"/>
                  <a:pt x="88" y="112"/>
                </a:cubicBezTo>
                <a:lnTo>
                  <a:pt x="132" y="112"/>
                </a:lnTo>
                <a:close/>
                <a:moveTo>
                  <a:pt x="212" y="140"/>
                </a:moveTo>
                <a:cubicBezTo>
                  <a:pt x="212" y="142"/>
                  <a:pt x="210" y="144"/>
                  <a:pt x="208" y="144"/>
                </a:cubicBezTo>
                <a:cubicBezTo>
                  <a:pt x="164" y="144"/>
                  <a:pt x="164" y="144"/>
                  <a:pt x="164" y="144"/>
                </a:cubicBezTo>
                <a:cubicBezTo>
                  <a:pt x="162" y="144"/>
                  <a:pt x="160" y="142"/>
                  <a:pt x="160" y="140"/>
                </a:cubicBezTo>
                <a:cubicBezTo>
                  <a:pt x="160" y="116"/>
                  <a:pt x="160" y="116"/>
                  <a:pt x="160" y="116"/>
                </a:cubicBezTo>
                <a:cubicBezTo>
                  <a:pt x="160" y="114"/>
                  <a:pt x="162" y="112"/>
                  <a:pt x="164" y="112"/>
                </a:cubicBezTo>
                <a:cubicBezTo>
                  <a:pt x="208" y="112"/>
                  <a:pt x="208" y="112"/>
                  <a:pt x="208" y="112"/>
                </a:cubicBezTo>
                <a:cubicBezTo>
                  <a:pt x="210" y="112"/>
                  <a:pt x="212" y="114"/>
                  <a:pt x="212" y="116"/>
                </a:cubicBezTo>
                <a:lnTo>
                  <a:pt x="212" y="140"/>
                </a:lnTo>
                <a:close/>
              </a:path>
            </a:pathLst>
          </a:custGeom>
          <a:solidFill>
            <a:srgbClr val="8351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cxnSp>
        <p:nvCxnSpPr>
          <p:cNvPr id="566" name="Google Shape;566;p42"/>
          <p:cNvCxnSpPr/>
          <p:nvPr/>
        </p:nvCxnSpPr>
        <p:spPr>
          <a:xfrm>
            <a:off x="5331589" y="1734009"/>
            <a:ext cx="1539600" cy="0"/>
          </a:xfrm>
          <a:prstGeom prst="straightConnector1">
            <a:avLst/>
          </a:prstGeom>
          <a:noFill/>
          <a:ln w="95250" cap="rnd" cmpd="sng">
            <a:solidFill>
              <a:srgbClr val="CBED69">
                <a:alpha val="80000"/>
              </a:srgbClr>
            </a:solidFill>
            <a:prstDash val="solid"/>
            <a:round/>
            <a:headEnd type="none" w="sm" len="sm"/>
            <a:tailEnd type="none" w="sm" len="sm"/>
          </a:ln>
        </p:spPr>
      </p:cxnSp>
      <p:cxnSp>
        <p:nvCxnSpPr>
          <p:cNvPr id="567" name="Google Shape;567;p42"/>
          <p:cNvCxnSpPr/>
          <p:nvPr/>
        </p:nvCxnSpPr>
        <p:spPr>
          <a:xfrm>
            <a:off x="6101326" y="1550364"/>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568" name="Google Shape;568;p42"/>
          <p:cNvSpPr/>
          <p:nvPr/>
        </p:nvSpPr>
        <p:spPr>
          <a:xfrm rot="10800000" flipH="1">
            <a:off x="6073682" y="1701963"/>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69" name="Google Shape;569;p42"/>
          <p:cNvSpPr/>
          <p:nvPr/>
        </p:nvSpPr>
        <p:spPr>
          <a:xfrm>
            <a:off x="5895489" y="1138690"/>
            <a:ext cx="411600" cy="411600"/>
          </a:xfrm>
          <a:prstGeom prst="ellipse">
            <a:avLst/>
          </a:prstGeom>
          <a:noFill/>
          <a:ln w="19050" cap="flat" cmpd="sng">
            <a:solidFill>
              <a:srgbClr val="CBED6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70" name="Google Shape;570;p42"/>
          <p:cNvSpPr/>
          <p:nvPr/>
        </p:nvSpPr>
        <p:spPr>
          <a:xfrm>
            <a:off x="5992418" y="1231361"/>
            <a:ext cx="217816" cy="226334"/>
          </a:xfrm>
          <a:custGeom>
            <a:avLst/>
            <a:gdLst/>
            <a:ahLst/>
            <a:cxnLst/>
            <a:rect l="l" t="t" r="r" b="b"/>
            <a:pathLst>
              <a:path w="196" h="204" extrusionOk="0">
                <a:moveTo>
                  <a:pt x="24" y="0"/>
                </a:moveTo>
                <a:cubicBezTo>
                  <a:pt x="16" y="0"/>
                  <a:pt x="16" y="0"/>
                  <a:pt x="16" y="0"/>
                </a:cubicBezTo>
                <a:cubicBezTo>
                  <a:pt x="16" y="44"/>
                  <a:pt x="16" y="44"/>
                  <a:pt x="16" y="44"/>
                </a:cubicBezTo>
                <a:cubicBezTo>
                  <a:pt x="24" y="44"/>
                  <a:pt x="24" y="44"/>
                  <a:pt x="24" y="44"/>
                </a:cubicBezTo>
                <a:lnTo>
                  <a:pt x="24" y="0"/>
                </a:lnTo>
                <a:close/>
                <a:moveTo>
                  <a:pt x="16" y="164"/>
                </a:moveTo>
                <a:cubicBezTo>
                  <a:pt x="24" y="164"/>
                  <a:pt x="24" y="164"/>
                  <a:pt x="24" y="164"/>
                </a:cubicBezTo>
                <a:cubicBezTo>
                  <a:pt x="24" y="124"/>
                  <a:pt x="24" y="124"/>
                  <a:pt x="24" y="124"/>
                </a:cubicBezTo>
                <a:cubicBezTo>
                  <a:pt x="16" y="124"/>
                  <a:pt x="16" y="124"/>
                  <a:pt x="16" y="124"/>
                </a:cubicBezTo>
                <a:lnTo>
                  <a:pt x="16" y="164"/>
                </a:lnTo>
                <a:close/>
                <a:moveTo>
                  <a:pt x="28" y="52"/>
                </a:moveTo>
                <a:cubicBezTo>
                  <a:pt x="12" y="52"/>
                  <a:pt x="12" y="52"/>
                  <a:pt x="12" y="52"/>
                </a:cubicBezTo>
                <a:cubicBezTo>
                  <a:pt x="5" y="52"/>
                  <a:pt x="0" y="57"/>
                  <a:pt x="0" y="64"/>
                </a:cubicBezTo>
                <a:cubicBezTo>
                  <a:pt x="0" y="104"/>
                  <a:pt x="0" y="104"/>
                  <a:pt x="0" y="104"/>
                </a:cubicBezTo>
                <a:cubicBezTo>
                  <a:pt x="0" y="111"/>
                  <a:pt x="5" y="116"/>
                  <a:pt x="12" y="116"/>
                </a:cubicBezTo>
                <a:cubicBezTo>
                  <a:pt x="28" y="116"/>
                  <a:pt x="28" y="116"/>
                  <a:pt x="28" y="116"/>
                </a:cubicBezTo>
                <a:cubicBezTo>
                  <a:pt x="35" y="116"/>
                  <a:pt x="40" y="111"/>
                  <a:pt x="40" y="104"/>
                </a:cubicBezTo>
                <a:cubicBezTo>
                  <a:pt x="40" y="64"/>
                  <a:pt x="40" y="64"/>
                  <a:pt x="40" y="64"/>
                </a:cubicBezTo>
                <a:cubicBezTo>
                  <a:pt x="40" y="57"/>
                  <a:pt x="35" y="52"/>
                  <a:pt x="28" y="52"/>
                </a:cubicBezTo>
                <a:close/>
                <a:moveTo>
                  <a:pt x="32" y="104"/>
                </a:moveTo>
                <a:cubicBezTo>
                  <a:pt x="32" y="106"/>
                  <a:pt x="30" y="108"/>
                  <a:pt x="28" y="108"/>
                </a:cubicBezTo>
                <a:cubicBezTo>
                  <a:pt x="12" y="108"/>
                  <a:pt x="12" y="108"/>
                  <a:pt x="12" y="108"/>
                </a:cubicBezTo>
                <a:cubicBezTo>
                  <a:pt x="10" y="108"/>
                  <a:pt x="8" y="106"/>
                  <a:pt x="8" y="104"/>
                </a:cubicBezTo>
                <a:cubicBezTo>
                  <a:pt x="8" y="64"/>
                  <a:pt x="8" y="64"/>
                  <a:pt x="8" y="64"/>
                </a:cubicBezTo>
                <a:cubicBezTo>
                  <a:pt x="8" y="62"/>
                  <a:pt x="10" y="60"/>
                  <a:pt x="12" y="60"/>
                </a:cubicBezTo>
                <a:cubicBezTo>
                  <a:pt x="28" y="60"/>
                  <a:pt x="28" y="60"/>
                  <a:pt x="28" y="60"/>
                </a:cubicBezTo>
                <a:cubicBezTo>
                  <a:pt x="30" y="60"/>
                  <a:pt x="32" y="62"/>
                  <a:pt x="32" y="64"/>
                </a:cubicBezTo>
                <a:lnTo>
                  <a:pt x="32" y="104"/>
                </a:lnTo>
                <a:close/>
                <a:moveTo>
                  <a:pt x="76" y="40"/>
                </a:moveTo>
                <a:cubicBezTo>
                  <a:pt x="68" y="40"/>
                  <a:pt x="68" y="40"/>
                  <a:pt x="68" y="40"/>
                </a:cubicBezTo>
                <a:cubicBezTo>
                  <a:pt x="68" y="84"/>
                  <a:pt x="68" y="84"/>
                  <a:pt x="68" y="84"/>
                </a:cubicBezTo>
                <a:cubicBezTo>
                  <a:pt x="76" y="84"/>
                  <a:pt x="76" y="84"/>
                  <a:pt x="76" y="84"/>
                </a:cubicBezTo>
                <a:lnTo>
                  <a:pt x="76" y="40"/>
                </a:lnTo>
                <a:close/>
                <a:moveTo>
                  <a:pt x="68" y="204"/>
                </a:moveTo>
                <a:cubicBezTo>
                  <a:pt x="76" y="204"/>
                  <a:pt x="76" y="204"/>
                  <a:pt x="76" y="204"/>
                </a:cubicBezTo>
                <a:cubicBezTo>
                  <a:pt x="76" y="164"/>
                  <a:pt x="76" y="164"/>
                  <a:pt x="76" y="164"/>
                </a:cubicBezTo>
                <a:cubicBezTo>
                  <a:pt x="68" y="164"/>
                  <a:pt x="68" y="164"/>
                  <a:pt x="68" y="164"/>
                </a:cubicBezTo>
                <a:lnTo>
                  <a:pt x="68" y="204"/>
                </a:lnTo>
                <a:close/>
                <a:moveTo>
                  <a:pt x="80" y="92"/>
                </a:moveTo>
                <a:cubicBezTo>
                  <a:pt x="64" y="92"/>
                  <a:pt x="64" y="92"/>
                  <a:pt x="64" y="92"/>
                </a:cubicBezTo>
                <a:cubicBezTo>
                  <a:pt x="57" y="92"/>
                  <a:pt x="52" y="97"/>
                  <a:pt x="52" y="104"/>
                </a:cubicBezTo>
                <a:cubicBezTo>
                  <a:pt x="52" y="144"/>
                  <a:pt x="52" y="144"/>
                  <a:pt x="52" y="144"/>
                </a:cubicBezTo>
                <a:cubicBezTo>
                  <a:pt x="52" y="151"/>
                  <a:pt x="57" y="156"/>
                  <a:pt x="64" y="156"/>
                </a:cubicBezTo>
                <a:cubicBezTo>
                  <a:pt x="80" y="156"/>
                  <a:pt x="80" y="156"/>
                  <a:pt x="80" y="156"/>
                </a:cubicBezTo>
                <a:cubicBezTo>
                  <a:pt x="87" y="156"/>
                  <a:pt x="92" y="151"/>
                  <a:pt x="92" y="144"/>
                </a:cubicBezTo>
                <a:cubicBezTo>
                  <a:pt x="92" y="104"/>
                  <a:pt x="92" y="104"/>
                  <a:pt x="92" y="104"/>
                </a:cubicBezTo>
                <a:cubicBezTo>
                  <a:pt x="92" y="97"/>
                  <a:pt x="87" y="92"/>
                  <a:pt x="80" y="92"/>
                </a:cubicBezTo>
                <a:close/>
                <a:moveTo>
                  <a:pt x="84" y="144"/>
                </a:moveTo>
                <a:cubicBezTo>
                  <a:pt x="84" y="146"/>
                  <a:pt x="82" y="148"/>
                  <a:pt x="80" y="148"/>
                </a:cubicBezTo>
                <a:cubicBezTo>
                  <a:pt x="64" y="148"/>
                  <a:pt x="64" y="148"/>
                  <a:pt x="64" y="148"/>
                </a:cubicBezTo>
                <a:cubicBezTo>
                  <a:pt x="62" y="148"/>
                  <a:pt x="60" y="146"/>
                  <a:pt x="60" y="144"/>
                </a:cubicBezTo>
                <a:cubicBezTo>
                  <a:pt x="60" y="104"/>
                  <a:pt x="60" y="104"/>
                  <a:pt x="60" y="104"/>
                </a:cubicBezTo>
                <a:cubicBezTo>
                  <a:pt x="60" y="102"/>
                  <a:pt x="62" y="100"/>
                  <a:pt x="64" y="100"/>
                </a:cubicBezTo>
                <a:cubicBezTo>
                  <a:pt x="80" y="100"/>
                  <a:pt x="80" y="100"/>
                  <a:pt x="80" y="100"/>
                </a:cubicBezTo>
                <a:cubicBezTo>
                  <a:pt x="82" y="100"/>
                  <a:pt x="84" y="102"/>
                  <a:pt x="84" y="104"/>
                </a:cubicBezTo>
                <a:lnTo>
                  <a:pt x="84" y="144"/>
                </a:lnTo>
                <a:close/>
                <a:moveTo>
                  <a:pt x="128" y="0"/>
                </a:moveTo>
                <a:cubicBezTo>
                  <a:pt x="120" y="0"/>
                  <a:pt x="120" y="0"/>
                  <a:pt x="120" y="0"/>
                </a:cubicBezTo>
                <a:cubicBezTo>
                  <a:pt x="120" y="44"/>
                  <a:pt x="120" y="44"/>
                  <a:pt x="120" y="44"/>
                </a:cubicBezTo>
                <a:cubicBezTo>
                  <a:pt x="128" y="44"/>
                  <a:pt x="128" y="44"/>
                  <a:pt x="128" y="44"/>
                </a:cubicBezTo>
                <a:lnTo>
                  <a:pt x="128" y="0"/>
                </a:lnTo>
                <a:close/>
                <a:moveTo>
                  <a:pt x="120" y="164"/>
                </a:moveTo>
                <a:cubicBezTo>
                  <a:pt x="128" y="164"/>
                  <a:pt x="128" y="164"/>
                  <a:pt x="128" y="164"/>
                </a:cubicBezTo>
                <a:cubicBezTo>
                  <a:pt x="128" y="124"/>
                  <a:pt x="128" y="124"/>
                  <a:pt x="128" y="124"/>
                </a:cubicBezTo>
                <a:cubicBezTo>
                  <a:pt x="120" y="124"/>
                  <a:pt x="120" y="124"/>
                  <a:pt x="120" y="124"/>
                </a:cubicBezTo>
                <a:lnTo>
                  <a:pt x="120" y="164"/>
                </a:lnTo>
                <a:close/>
                <a:moveTo>
                  <a:pt x="132" y="52"/>
                </a:moveTo>
                <a:cubicBezTo>
                  <a:pt x="116" y="52"/>
                  <a:pt x="116" y="52"/>
                  <a:pt x="116" y="52"/>
                </a:cubicBezTo>
                <a:cubicBezTo>
                  <a:pt x="109" y="52"/>
                  <a:pt x="104" y="57"/>
                  <a:pt x="104" y="64"/>
                </a:cubicBezTo>
                <a:cubicBezTo>
                  <a:pt x="104" y="104"/>
                  <a:pt x="104" y="104"/>
                  <a:pt x="104" y="104"/>
                </a:cubicBezTo>
                <a:cubicBezTo>
                  <a:pt x="104" y="111"/>
                  <a:pt x="109" y="116"/>
                  <a:pt x="116" y="116"/>
                </a:cubicBezTo>
                <a:cubicBezTo>
                  <a:pt x="132" y="116"/>
                  <a:pt x="132" y="116"/>
                  <a:pt x="132" y="116"/>
                </a:cubicBezTo>
                <a:cubicBezTo>
                  <a:pt x="139" y="116"/>
                  <a:pt x="144" y="111"/>
                  <a:pt x="144" y="104"/>
                </a:cubicBezTo>
                <a:cubicBezTo>
                  <a:pt x="144" y="64"/>
                  <a:pt x="144" y="64"/>
                  <a:pt x="144" y="64"/>
                </a:cubicBezTo>
                <a:cubicBezTo>
                  <a:pt x="144" y="57"/>
                  <a:pt x="139" y="52"/>
                  <a:pt x="132" y="52"/>
                </a:cubicBezTo>
                <a:close/>
                <a:moveTo>
                  <a:pt x="136" y="104"/>
                </a:moveTo>
                <a:cubicBezTo>
                  <a:pt x="136" y="106"/>
                  <a:pt x="134" y="108"/>
                  <a:pt x="132" y="108"/>
                </a:cubicBezTo>
                <a:cubicBezTo>
                  <a:pt x="116" y="108"/>
                  <a:pt x="116" y="108"/>
                  <a:pt x="116" y="108"/>
                </a:cubicBezTo>
                <a:cubicBezTo>
                  <a:pt x="114" y="108"/>
                  <a:pt x="112" y="106"/>
                  <a:pt x="112" y="104"/>
                </a:cubicBezTo>
                <a:cubicBezTo>
                  <a:pt x="112" y="64"/>
                  <a:pt x="112" y="64"/>
                  <a:pt x="112" y="64"/>
                </a:cubicBezTo>
                <a:cubicBezTo>
                  <a:pt x="112" y="62"/>
                  <a:pt x="114" y="60"/>
                  <a:pt x="116" y="60"/>
                </a:cubicBezTo>
                <a:cubicBezTo>
                  <a:pt x="132" y="60"/>
                  <a:pt x="132" y="60"/>
                  <a:pt x="132" y="60"/>
                </a:cubicBezTo>
                <a:cubicBezTo>
                  <a:pt x="134" y="60"/>
                  <a:pt x="136" y="62"/>
                  <a:pt x="136" y="64"/>
                </a:cubicBezTo>
                <a:lnTo>
                  <a:pt x="136" y="104"/>
                </a:lnTo>
                <a:close/>
                <a:moveTo>
                  <a:pt x="180" y="40"/>
                </a:moveTo>
                <a:cubicBezTo>
                  <a:pt x="172" y="40"/>
                  <a:pt x="172" y="40"/>
                  <a:pt x="172" y="40"/>
                </a:cubicBezTo>
                <a:cubicBezTo>
                  <a:pt x="172" y="84"/>
                  <a:pt x="172" y="84"/>
                  <a:pt x="172" y="84"/>
                </a:cubicBezTo>
                <a:cubicBezTo>
                  <a:pt x="180" y="84"/>
                  <a:pt x="180" y="84"/>
                  <a:pt x="180" y="84"/>
                </a:cubicBezTo>
                <a:lnTo>
                  <a:pt x="180" y="40"/>
                </a:lnTo>
                <a:close/>
                <a:moveTo>
                  <a:pt x="172" y="204"/>
                </a:moveTo>
                <a:cubicBezTo>
                  <a:pt x="180" y="204"/>
                  <a:pt x="180" y="204"/>
                  <a:pt x="180" y="204"/>
                </a:cubicBezTo>
                <a:cubicBezTo>
                  <a:pt x="180" y="164"/>
                  <a:pt x="180" y="164"/>
                  <a:pt x="180" y="164"/>
                </a:cubicBezTo>
                <a:cubicBezTo>
                  <a:pt x="172" y="164"/>
                  <a:pt x="172" y="164"/>
                  <a:pt x="172" y="164"/>
                </a:cubicBezTo>
                <a:lnTo>
                  <a:pt x="172" y="204"/>
                </a:lnTo>
                <a:close/>
                <a:moveTo>
                  <a:pt x="184" y="92"/>
                </a:moveTo>
                <a:cubicBezTo>
                  <a:pt x="168" y="92"/>
                  <a:pt x="168" y="92"/>
                  <a:pt x="168" y="92"/>
                </a:cubicBezTo>
                <a:cubicBezTo>
                  <a:pt x="161" y="92"/>
                  <a:pt x="156" y="97"/>
                  <a:pt x="156" y="104"/>
                </a:cubicBezTo>
                <a:cubicBezTo>
                  <a:pt x="156" y="144"/>
                  <a:pt x="156" y="144"/>
                  <a:pt x="156" y="144"/>
                </a:cubicBezTo>
                <a:cubicBezTo>
                  <a:pt x="156" y="151"/>
                  <a:pt x="161" y="156"/>
                  <a:pt x="168" y="156"/>
                </a:cubicBezTo>
                <a:cubicBezTo>
                  <a:pt x="184" y="156"/>
                  <a:pt x="184" y="156"/>
                  <a:pt x="184" y="156"/>
                </a:cubicBezTo>
                <a:cubicBezTo>
                  <a:pt x="191" y="156"/>
                  <a:pt x="196" y="151"/>
                  <a:pt x="196" y="144"/>
                </a:cubicBezTo>
                <a:cubicBezTo>
                  <a:pt x="196" y="104"/>
                  <a:pt x="196" y="104"/>
                  <a:pt x="196" y="104"/>
                </a:cubicBezTo>
                <a:cubicBezTo>
                  <a:pt x="196" y="97"/>
                  <a:pt x="191" y="92"/>
                  <a:pt x="184" y="92"/>
                </a:cubicBezTo>
                <a:close/>
                <a:moveTo>
                  <a:pt x="188" y="144"/>
                </a:moveTo>
                <a:cubicBezTo>
                  <a:pt x="188" y="146"/>
                  <a:pt x="186" y="148"/>
                  <a:pt x="184" y="148"/>
                </a:cubicBezTo>
                <a:cubicBezTo>
                  <a:pt x="168" y="148"/>
                  <a:pt x="168" y="148"/>
                  <a:pt x="168" y="148"/>
                </a:cubicBezTo>
                <a:cubicBezTo>
                  <a:pt x="166" y="148"/>
                  <a:pt x="164" y="146"/>
                  <a:pt x="164" y="144"/>
                </a:cubicBezTo>
                <a:cubicBezTo>
                  <a:pt x="164" y="104"/>
                  <a:pt x="164" y="104"/>
                  <a:pt x="164" y="104"/>
                </a:cubicBezTo>
                <a:cubicBezTo>
                  <a:pt x="164" y="102"/>
                  <a:pt x="166" y="100"/>
                  <a:pt x="168" y="100"/>
                </a:cubicBezTo>
                <a:cubicBezTo>
                  <a:pt x="184" y="100"/>
                  <a:pt x="184" y="100"/>
                  <a:pt x="184" y="100"/>
                </a:cubicBezTo>
                <a:cubicBezTo>
                  <a:pt x="186" y="100"/>
                  <a:pt x="188" y="102"/>
                  <a:pt x="188" y="104"/>
                </a:cubicBezTo>
                <a:lnTo>
                  <a:pt x="188" y="144"/>
                </a:lnTo>
                <a:close/>
              </a:path>
            </a:pathLst>
          </a:custGeom>
          <a:solidFill>
            <a:srgbClr val="CBED69"/>
          </a:solidFill>
          <a:ln w="9525" cap="flat" cmpd="sng">
            <a:solidFill>
              <a:srgbClr val="76981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cxnSp>
        <p:nvCxnSpPr>
          <p:cNvPr id="571" name="Google Shape;571;p42"/>
          <p:cNvCxnSpPr/>
          <p:nvPr/>
        </p:nvCxnSpPr>
        <p:spPr>
          <a:xfrm>
            <a:off x="6871479" y="1733317"/>
            <a:ext cx="1539600" cy="0"/>
          </a:xfrm>
          <a:prstGeom prst="straightConnector1">
            <a:avLst/>
          </a:prstGeom>
          <a:noFill/>
          <a:ln w="95250" cap="rnd" cmpd="sng">
            <a:solidFill>
              <a:srgbClr val="6126EF">
                <a:alpha val="80000"/>
              </a:srgbClr>
            </a:solidFill>
            <a:prstDash val="solid"/>
            <a:round/>
            <a:headEnd type="none" w="sm" len="sm"/>
            <a:tailEnd type="none" w="sm" len="sm"/>
          </a:ln>
        </p:spPr>
      </p:cxnSp>
      <p:cxnSp>
        <p:nvCxnSpPr>
          <p:cNvPr id="572" name="Google Shape;572;p42"/>
          <p:cNvCxnSpPr/>
          <p:nvPr/>
        </p:nvCxnSpPr>
        <p:spPr>
          <a:xfrm>
            <a:off x="7641216" y="1549672"/>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573" name="Google Shape;573;p42"/>
          <p:cNvSpPr/>
          <p:nvPr/>
        </p:nvSpPr>
        <p:spPr>
          <a:xfrm rot="10800000" flipH="1">
            <a:off x="7613572" y="1701271"/>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74" name="Google Shape;574;p42"/>
          <p:cNvSpPr/>
          <p:nvPr/>
        </p:nvSpPr>
        <p:spPr>
          <a:xfrm>
            <a:off x="7435379" y="1137998"/>
            <a:ext cx="411600" cy="411600"/>
          </a:xfrm>
          <a:prstGeom prst="ellipse">
            <a:avLst/>
          </a:prstGeom>
          <a:noFill/>
          <a:ln w="19050" cap="flat" cmpd="sng">
            <a:solidFill>
              <a:srgbClr val="6126E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75" name="Google Shape;575;p42"/>
          <p:cNvSpPr/>
          <p:nvPr/>
        </p:nvSpPr>
        <p:spPr>
          <a:xfrm>
            <a:off x="9013053" y="1212172"/>
            <a:ext cx="296372" cy="219429"/>
          </a:xfrm>
          <a:custGeom>
            <a:avLst/>
            <a:gdLst/>
            <a:ahLst/>
            <a:cxnLst/>
            <a:rect l="l" t="t" r="r" b="b"/>
            <a:pathLst>
              <a:path w="228" h="168" extrusionOk="0">
                <a:moveTo>
                  <a:pt x="228" y="58"/>
                </a:moveTo>
                <a:cubicBezTo>
                  <a:pt x="114" y="0"/>
                  <a:pt x="114" y="0"/>
                  <a:pt x="114" y="0"/>
                </a:cubicBezTo>
                <a:cubicBezTo>
                  <a:pt x="0" y="58"/>
                  <a:pt x="0" y="58"/>
                  <a:pt x="0" y="58"/>
                </a:cubicBezTo>
                <a:cubicBezTo>
                  <a:pt x="56" y="91"/>
                  <a:pt x="56" y="91"/>
                  <a:pt x="56" y="91"/>
                </a:cubicBezTo>
                <a:cubicBezTo>
                  <a:pt x="56" y="148"/>
                  <a:pt x="56" y="148"/>
                  <a:pt x="56" y="148"/>
                </a:cubicBezTo>
                <a:cubicBezTo>
                  <a:pt x="56" y="160"/>
                  <a:pt x="64" y="168"/>
                  <a:pt x="74" y="168"/>
                </a:cubicBezTo>
                <a:cubicBezTo>
                  <a:pt x="154" y="168"/>
                  <a:pt x="154" y="168"/>
                  <a:pt x="154" y="168"/>
                </a:cubicBezTo>
                <a:cubicBezTo>
                  <a:pt x="164" y="168"/>
                  <a:pt x="172" y="160"/>
                  <a:pt x="172" y="148"/>
                </a:cubicBezTo>
                <a:cubicBezTo>
                  <a:pt x="172" y="91"/>
                  <a:pt x="172" y="91"/>
                  <a:pt x="172" y="91"/>
                </a:cubicBezTo>
                <a:cubicBezTo>
                  <a:pt x="196" y="77"/>
                  <a:pt x="196" y="77"/>
                  <a:pt x="196" y="77"/>
                </a:cubicBezTo>
                <a:cubicBezTo>
                  <a:pt x="196" y="115"/>
                  <a:pt x="196" y="115"/>
                  <a:pt x="196" y="115"/>
                </a:cubicBezTo>
                <a:cubicBezTo>
                  <a:pt x="204" y="115"/>
                  <a:pt x="204" y="115"/>
                  <a:pt x="204" y="115"/>
                </a:cubicBezTo>
                <a:cubicBezTo>
                  <a:pt x="204" y="73"/>
                  <a:pt x="204" y="73"/>
                  <a:pt x="204" y="73"/>
                </a:cubicBezTo>
                <a:lnTo>
                  <a:pt x="228" y="58"/>
                </a:lnTo>
                <a:close/>
                <a:moveTo>
                  <a:pt x="114" y="9"/>
                </a:moveTo>
                <a:cubicBezTo>
                  <a:pt x="211" y="59"/>
                  <a:pt x="211" y="59"/>
                  <a:pt x="211" y="59"/>
                </a:cubicBezTo>
                <a:cubicBezTo>
                  <a:pt x="114" y="117"/>
                  <a:pt x="114" y="117"/>
                  <a:pt x="114" y="117"/>
                </a:cubicBezTo>
                <a:cubicBezTo>
                  <a:pt x="17" y="59"/>
                  <a:pt x="17" y="59"/>
                  <a:pt x="17" y="59"/>
                </a:cubicBezTo>
                <a:lnTo>
                  <a:pt x="114" y="9"/>
                </a:lnTo>
                <a:close/>
                <a:moveTo>
                  <a:pt x="164" y="148"/>
                </a:moveTo>
                <a:cubicBezTo>
                  <a:pt x="164" y="154"/>
                  <a:pt x="161" y="160"/>
                  <a:pt x="154" y="160"/>
                </a:cubicBezTo>
                <a:cubicBezTo>
                  <a:pt x="74" y="160"/>
                  <a:pt x="74" y="160"/>
                  <a:pt x="74" y="160"/>
                </a:cubicBezTo>
                <a:cubicBezTo>
                  <a:pt x="67" y="160"/>
                  <a:pt x="64" y="154"/>
                  <a:pt x="64" y="148"/>
                </a:cubicBezTo>
                <a:cubicBezTo>
                  <a:pt x="64" y="96"/>
                  <a:pt x="64" y="96"/>
                  <a:pt x="64" y="96"/>
                </a:cubicBezTo>
                <a:cubicBezTo>
                  <a:pt x="114" y="126"/>
                  <a:pt x="114" y="126"/>
                  <a:pt x="114" y="126"/>
                </a:cubicBezTo>
                <a:cubicBezTo>
                  <a:pt x="164" y="96"/>
                  <a:pt x="164" y="96"/>
                  <a:pt x="164" y="96"/>
                </a:cubicBezTo>
                <a:lnTo>
                  <a:pt x="164" y="148"/>
                </a:lnTo>
                <a:close/>
              </a:path>
            </a:pathLst>
          </a:custGeom>
          <a:solidFill>
            <a:srgbClr val="6126E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cxnSp>
        <p:nvCxnSpPr>
          <p:cNvPr id="576" name="Google Shape;576;p42"/>
          <p:cNvCxnSpPr/>
          <p:nvPr/>
        </p:nvCxnSpPr>
        <p:spPr>
          <a:xfrm>
            <a:off x="8391502" y="1733317"/>
            <a:ext cx="1539600" cy="0"/>
          </a:xfrm>
          <a:prstGeom prst="straightConnector1">
            <a:avLst/>
          </a:prstGeom>
          <a:noFill/>
          <a:ln w="95250" cap="rnd" cmpd="sng">
            <a:solidFill>
              <a:srgbClr val="A98DFF">
                <a:alpha val="80000"/>
              </a:srgbClr>
            </a:solidFill>
            <a:prstDash val="solid"/>
            <a:round/>
            <a:headEnd type="none" w="sm" len="sm"/>
            <a:tailEnd type="none" w="sm" len="sm"/>
          </a:ln>
        </p:spPr>
      </p:cxnSp>
      <p:cxnSp>
        <p:nvCxnSpPr>
          <p:cNvPr id="577" name="Google Shape;577;p42"/>
          <p:cNvCxnSpPr/>
          <p:nvPr/>
        </p:nvCxnSpPr>
        <p:spPr>
          <a:xfrm>
            <a:off x="9161239" y="1549672"/>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578" name="Google Shape;578;p42"/>
          <p:cNvSpPr/>
          <p:nvPr/>
        </p:nvSpPr>
        <p:spPr>
          <a:xfrm rot="10800000" flipH="1">
            <a:off x="9133595" y="1701271"/>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79" name="Google Shape;579;p42"/>
          <p:cNvSpPr/>
          <p:nvPr/>
        </p:nvSpPr>
        <p:spPr>
          <a:xfrm>
            <a:off x="8955402" y="1137998"/>
            <a:ext cx="411600" cy="411600"/>
          </a:xfrm>
          <a:prstGeom prst="ellipse">
            <a:avLst/>
          </a:prstGeom>
          <a:noFill/>
          <a:ln w="19050" cap="flat" cmpd="sng">
            <a:solidFill>
              <a:srgbClr val="A98D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80" name="Google Shape;580;p42"/>
          <p:cNvSpPr/>
          <p:nvPr/>
        </p:nvSpPr>
        <p:spPr>
          <a:xfrm>
            <a:off x="7514292" y="1207217"/>
            <a:ext cx="265113" cy="266700"/>
          </a:xfrm>
          <a:custGeom>
            <a:avLst/>
            <a:gdLst/>
            <a:ahLst/>
            <a:cxnLst/>
            <a:rect l="l" t="t" r="r" b="b"/>
            <a:pathLst>
              <a:path w="184" h="184" extrusionOk="0">
                <a:moveTo>
                  <a:pt x="184" y="88"/>
                </a:moveTo>
                <a:cubicBezTo>
                  <a:pt x="160" y="88"/>
                  <a:pt x="160" y="88"/>
                  <a:pt x="160" y="88"/>
                </a:cubicBezTo>
                <a:cubicBezTo>
                  <a:pt x="158" y="54"/>
                  <a:pt x="130" y="26"/>
                  <a:pt x="96" y="24"/>
                </a:cubicBezTo>
                <a:cubicBezTo>
                  <a:pt x="96" y="0"/>
                  <a:pt x="96" y="0"/>
                  <a:pt x="96" y="0"/>
                </a:cubicBezTo>
                <a:cubicBezTo>
                  <a:pt x="88" y="0"/>
                  <a:pt x="88" y="0"/>
                  <a:pt x="88" y="0"/>
                </a:cubicBezTo>
                <a:cubicBezTo>
                  <a:pt x="88" y="24"/>
                  <a:pt x="88" y="24"/>
                  <a:pt x="88" y="24"/>
                </a:cubicBezTo>
                <a:cubicBezTo>
                  <a:pt x="54" y="26"/>
                  <a:pt x="26" y="54"/>
                  <a:pt x="24" y="88"/>
                </a:cubicBezTo>
                <a:cubicBezTo>
                  <a:pt x="0" y="88"/>
                  <a:pt x="0" y="88"/>
                  <a:pt x="0" y="88"/>
                </a:cubicBezTo>
                <a:cubicBezTo>
                  <a:pt x="0" y="96"/>
                  <a:pt x="0" y="96"/>
                  <a:pt x="0" y="96"/>
                </a:cubicBezTo>
                <a:cubicBezTo>
                  <a:pt x="24" y="96"/>
                  <a:pt x="24" y="96"/>
                  <a:pt x="24" y="96"/>
                </a:cubicBezTo>
                <a:cubicBezTo>
                  <a:pt x="26" y="130"/>
                  <a:pt x="54" y="158"/>
                  <a:pt x="88" y="160"/>
                </a:cubicBezTo>
                <a:cubicBezTo>
                  <a:pt x="88" y="184"/>
                  <a:pt x="88" y="184"/>
                  <a:pt x="88" y="184"/>
                </a:cubicBezTo>
                <a:cubicBezTo>
                  <a:pt x="96" y="184"/>
                  <a:pt x="96" y="184"/>
                  <a:pt x="96" y="184"/>
                </a:cubicBezTo>
                <a:cubicBezTo>
                  <a:pt x="96" y="160"/>
                  <a:pt x="96" y="160"/>
                  <a:pt x="96" y="160"/>
                </a:cubicBezTo>
                <a:cubicBezTo>
                  <a:pt x="130" y="158"/>
                  <a:pt x="158" y="130"/>
                  <a:pt x="160" y="96"/>
                </a:cubicBezTo>
                <a:cubicBezTo>
                  <a:pt x="184" y="96"/>
                  <a:pt x="184" y="96"/>
                  <a:pt x="184" y="96"/>
                </a:cubicBezTo>
                <a:lnTo>
                  <a:pt x="184" y="88"/>
                </a:lnTo>
                <a:close/>
                <a:moveTo>
                  <a:pt x="152" y="88"/>
                </a:moveTo>
                <a:cubicBezTo>
                  <a:pt x="96" y="88"/>
                  <a:pt x="96" y="88"/>
                  <a:pt x="96" y="88"/>
                </a:cubicBezTo>
                <a:cubicBezTo>
                  <a:pt x="96" y="32"/>
                  <a:pt x="96" y="32"/>
                  <a:pt x="96" y="32"/>
                </a:cubicBezTo>
                <a:cubicBezTo>
                  <a:pt x="126" y="34"/>
                  <a:pt x="150" y="58"/>
                  <a:pt x="152" y="88"/>
                </a:cubicBezTo>
                <a:close/>
                <a:moveTo>
                  <a:pt x="88" y="32"/>
                </a:moveTo>
                <a:cubicBezTo>
                  <a:pt x="88" y="88"/>
                  <a:pt x="88" y="88"/>
                  <a:pt x="88" y="88"/>
                </a:cubicBezTo>
                <a:cubicBezTo>
                  <a:pt x="32" y="88"/>
                  <a:pt x="32" y="88"/>
                  <a:pt x="32" y="88"/>
                </a:cubicBezTo>
                <a:cubicBezTo>
                  <a:pt x="34" y="58"/>
                  <a:pt x="58" y="34"/>
                  <a:pt x="88" y="32"/>
                </a:cubicBezTo>
                <a:close/>
                <a:moveTo>
                  <a:pt x="32" y="96"/>
                </a:moveTo>
                <a:cubicBezTo>
                  <a:pt x="88" y="96"/>
                  <a:pt x="88" y="96"/>
                  <a:pt x="88" y="96"/>
                </a:cubicBezTo>
                <a:cubicBezTo>
                  <a:pt x="88" y="152"/>
                  <a:pt x="88" y="152"/>
                  <a:pt x="88" y="152"/>
                </a:cubicBezTo>
                <a:cubicBezTo>
                  <a:pt x="58" y="150"/>
                  <a:pt x="34" y="126"/>
                  <a:pt x="32" y="96"/>
                </a:cubicBezTo>
                <a:close/>
                <a:moveTo>
                  <a:pt x="96" y="152"/>
                </a:moveTo>
                <a:cubicBezTo>
                  <a:pt x="96" y="96"/>
                  <a:pt x="96" y="96"/>
                  <a:pt x="96" y="96"/>
                </a:cubicBezTo>
                <a:cubicBezTo>
                  <a:pt x="152" y="96"/>
                  <a:pt x="152" y="96"/>
                  <a:pt x="152" y="96"/>
                </a:cubicBezTo>
                <a:cubicBezTo>
                  <a:pt x="150" y="126"/>
                  <a:pt x="126" y="150"/>
                  <a:pt x="96" y="152"/>
                </a:cubicBezTo>
                <a:close/>
              </a:path>
            </a:pathLst>
          </a:custGeom>
          <a:solidFill>
            <a:srgbClr val="6126E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cxnSp>
        <p:nvCxnSpPr>
          <p:cNvPr id="581" name="Google Shape;581;p42"/>
          <p:cNvCxnSpPr/>
          <p:nvPr/>
        </p:nvCxnSpPr>
        <p:spPr>
          <a:xfrm>
            <a:off x="2274460" y="3286735"/>
            <a:ext cx="1609200" cy="0"/>
          </a:xfrm>
          <a:prstGeom prst="straightConnector1">
            <a:avLst/>
          </a:prstGeom>
          <a:noFill/>
          <a:ln w="95250" cap="rnd" cmpd="sng">
            <a:solidFill>
              <a:srgbClr val="5E2AFE">
                <a:alpha val="80000"/>
              </a:srgbClr>
            </a:solidFill>
            <a:prstDash val="solid"/>
            <a:round/>
            <a:headEnd type="none" w="sm" len="sm"/>
            <a:tailEnd type="none" w="sm" len="sm"/>
          </a:ln>
        </p:spPr>
      </p:cxnSp>
      <p:cxnSp>
        <p:nvCxnSpPr>
          <p:cNvPr id="582" name="Google Shape;582;p42"/>
          <p:cNvCxnSpPr/>
          <p:nvPr/>
        </p:nvCxnSpPr>
        <p:spPr>
          <a:xfrm>
            <a:off x="3991696" y="3273753"/>
            <a:ext cx="1539600" cy="0"/>
          </a:xfrm>
          <a:prstGeom prst="straightConnector1">
            <a:avLst/>
          </a:prstGeom>
          <a:noFill/>
          <a:ln w="95250" cap="rnd" cmpd="sng">
            <a:solidFill>
              <a:srgbClr val="97DCBD">
                <a:alpha val="80000"/>
              </a:srgbClr>
            </a:solidFill>
            <a:prstDash val="solid"/>
            <a:round/>
            <a:headEnd type="none" w="sm" len="sm"/>
            <a:tailEnd type="none" w="sm" len="sm"/>
          </a:ln>
        </p:spPr>
      </p:cxnSp>
      <p:cxnSp>
        <p:nvCxnSpPr>
          <p:cNvPr id="583" name="Google Shape;583;p42"/>
          <p:cNvCxnSpPr>
            <a:stCxn id="584" idx="4"/>
          </p:cNvCxnSpPr>
          <p:nvPr/>
        </p:nvCxnSpPr>
        <p:spPr>
          <a:xfrm>
            <a:off x="3032361" y="3097518"/>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585" name="Google Shape;585;p42"/>
          <p:cNvSpPr/>
          <p:nvPr/>
        </p:nvSpPr>
        <p:spPr>
          <a:xfrm rot="10800000" flipH="1">
            <a:off x="3065532" y="3254689"/>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84" name="Google Shape;584;p42"/>
          <p:cNvSpPr/>
          <p:nvPr/>
        </p:nvSpPr>
        <p:spPr>
          <a:xfrm>
            <a:off x="2826561" y="2685918"/>
            <a:ext cx="411600" cy="411600"/>
          </a:xfrm>
          <a:prstGeom prst="ellipse">
            <a:avLst/>
          </a:prstGeom>
          <a:noFill/>
          <a:ln w="19050" cap="flat" cmpd="sng">
            <a:solidFill>
              <a:srgbClr val="5E2AF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cxnSp>
        <p:nvCxnSpPr>
          <p:cNvPr id="586" name="Google Shape;586;p42"/>
          <p:cNvCxnSpPr/>
          <p:nvPr/>
        </p:nvCxnSpPr>
        <p:spPr>
          <a:xfrm>
            <a:off x="4589078" y="3097592"/>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587" name="Google Shape;587;p42"/>
          <p:cNvSpPr/>
          <p:nvPr/>
        </p:nvSpPr>
        <p:spPr>
          <a:xfrm rot="10800000" flipH="1">
            <a:off x="4733789" y="3241707"/>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88" name="Google Shape;588;p42"/>
          <p:cNvSpPr/>
          <p:nvPr/>
        </p:nvSpPr>
        <p:spPr>
          <a:xfrm>
            <a:off x="4383241" y="2685918"/>
            <a:ext cx="411600" cy="411600"/>
          </a:xfrm>
          <a:prstGeom prst="ellipse">
            <a:avLst/>
          </a:prstGeom>
          <a:noFill/>
          <a:ln w="19050" cap="flat" cmpd="sng">
            <a:solidFill>
              <a:srgbClr val="97DCB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cxnSp>
        <p:nvCxnSpPr>
          <p:cNvPr id="589" name="Google Shape;589;p42"/>
          <p:cNvCxnSpPr/>
          <p:nvPr/>
        </p:nvCxnSpPr>
        <p:spPr>
          <a:xfrm>
            <a:off x="5503944" y="3273753"/>
            <a:ext cx="1539600" cy="0"/>
          </a:xfrm>
          <a:prstGeom prst="straightConnector1">
            <a:avLst/>
          </a:prstGeom>
          <a:noFill/>
          <a:ln w="95250" cap="rnd" cmpd="sng">
            <a:solidFill>
              <a:srgbClr val="9F7BF5">
                <a:alpha val="80000"/>
              </a:srgbClr>
            </a:solidFill>
            <a:prstDash val="solid"/>
            <a:round/>
            <a:headEnd type="none" w="sm" len="sm"/>
            <a:tailEnd type="none" w="sm" len="sm"/>
          </a:ln>
        </p:spPr>
      </p:cxnSp>
      <p:cxnSp>
        <p:nvCxnSpPr>
          <p:cNvPr id="590" name="Google Shape;590;p42"/>
          <p:cNvCxnSpPr/>
          <p:nvPr/>
        </p:nvCxnSpPr>
        <p:spPr>
          <a:xfrm>
            <a:off x="6101326" y="3097592"/>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591" name="Google Shape;591;p42"/>
          <p:cNvSpPr/>
          <p:nvPr/>
        </p:nvSpPr>
        <p:spPr>
          <a:xfrm rot="10800000" flipH="1">
            <a:off x="6246037" y="3241707"/>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92" name="Google Shape;592;p42"/>
          <p:cNvSpPr/>
          <p:nvPr/>
        </p:nvSpPr>
        <p:spPr>
          <a:xfrm>
            <a:off x="5895489" y="2685918"/>
            <a:ext cx="411600" cy="411600"/>
          </a:xfrm>
          <a:prstGeom prst="ellipse">
            <a:avLst/>
          </a:prstGeom>
          <a:noFill/>
          <a:ln w="19050" cap="flat" cmpd="sng">
            <a:solidFill>
              <a:srgbClr val="9F7BF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cxnSp>
        <p:nvCxnSpPr>
          <p:cNvPr id="593" name="Google Shape;593;p42"/>
          <p:cNvCxnSpPr/>
          <p:nvPr/>
        </p:nvCxnSpPr>
        <p:spPr>
          <a:xfrm>
            <a:off x="7043834" y="3273061"/>
            <a:ext cx="1539600" cy="0"/>
          </a:xfrm>
          <a:prstGeom prst="straightConnector1">
            <a:avLst/>
          </a:prstGeom>
          <a:noFill/>
          <a:ln w="95250" cap="rnd" cmpd="sng">
            <a:solidFill>
              <a:srgbClr val="B396FF">
                <a:alpha val="80000"/>
              </a:srgbClr>
            </a:solidFill>
            <a:prstDash val="solid"/>
            <a:round/>
            <a:headEnd type="none" w="sm" len="sm"/>
            <a:tailEnd type="none" w="sm" len="sm"/>
          </a:ln>
        </p:spPr>
      </p:cxnSp>
      <p:cxnSp>
        <p:nvCxnSpPr>
          <p:cNvPr id="594" name="Google Shape;594;p42"/>
          <p:cNvCxnSpPr/>
          <p:nvPr/>
        </p:nvCxnSpPr>
        <p:spPr>
          <a:xfrm>
            <a:off x="7641216" y="3096900"/>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595" name="Google Shape;595;p42"/>
          <p:cNvSpPr/>
          <p:nvPr/>
        </p:nvSpPr>
        <p:spPr>
          <a:xfrm rot="10800000" flipH="1">
            <a:off x="7785927" y="3241015"/>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596" name="Google Shape;596;p42"/>
          <p:cNvSpPr/>
          <p:nvPr/>
        </p:nvSpPr>
        <p:spPr>
          <a:xfrm>
            <a:off x="7435379" y="2685226"/>
            <a:ext cx="411600" cy="411600"/>
          </a:xfrm>
          <a:prstGeom prst="ellipse">
            <a:avLst/>
          </a:prstGeom>
          <a:noFill/>
          <a:ln w="19050" cap="flat" cmpd="sng">
            <a:solidFill>
              <a:srgbClr val="B396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cxnSp>
        <p:nvCxnSpPr>
          <p:cNvPr id="597" name="Google Shape;597;p42"/>
          <p:cNvCxnSpPr/>
          <p:nvPr/>
        </p:nvCxnSpPr>
        <p:spPr>
          <a:xfrm>
            <a:off x="8391502" y="3280545"/>
            <a:ext cx="1539600" cy="0"/>
          </a:xfrm>
          <a:prstGeom prst="straightConnector1">
            <a:avLst/>
          </a:prstGeom>
          <a:noFill/>
          <a:ln w="95250" cap="rnd" cmpd="sng">
            <a:solidFill>
              <a:srgbClr val="54C692">
                <a:alpha val="80000"/>
              </a:srgbClr>
            </a:solidFill>
            <a:prstDash val="solid"/>
            <a:round/>
            <a:headEnd type="none" w="sm" len="sm"/>
            <a:tailEnd type="none" w="sm" len="sm"/>
          </a:ln>
        </p:spPr>
      </p:cxnSp>
      <p:cxnSp>
        <p:nvCxnSpPr>
          <p:cNvPr id="598" name="Google Shape;598;p42"/>
          <p:cNvCxnSpPr/>
          <p:nvPr/>
        </p:nvCxnSpPr>
        <p:spPr>
          <a:xfrm>
            <a:off x="9161239" y="3096900"/>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599" name="Google Shape;599;p42"/>
          <p:cNvSpPr/>
          <p:nvPr/>
        </p:nvSpPr>
        <p:spPr>
          <a:xfrm rot="10800000" flipH="1">
            <a:off x="9187827" y="3252059"/>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600" name="Google Shape;600;p42"/>
          <p:cNvSpPr/>
          <p:nvPr/>
        </p:nvSpPr>
        <p:spPr>
          <a:xfrm>
            <a:off x="8955402" y="2685226"/>
            <a:ext cx="411600" cy="411600"/>
          </a:xfrm>
          <a:prstGeom prst="ellipse">
            <a:avLst/>
          </a:prstGeom>
          <a:noFill/>
          <a:ln w="19050" cap="flat" cmpd="sng">
            <a:solidFill>
              <a:srgbClr val="54C69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cxnSp>
        <p:nvCxnSpPr>
          <p:cNvPr id="601" name="Google Shape;601;p42"/>
          <p:cNvCxnSpPr/>
          <p:nvPr/>
        </p:nvCxnSpPr>
        <p:spPr>
          <a:xfrm>
            <a:off x="2213682" y="4825241"/>
            <a:ext cx="1609200" cy="0"/>
          </a:xfrm>
          <a:prstGeom prst="straightConnector1">
            <a:avLst/>
          </a:prstGeom>
          <a:noFill/>
          <a:ln w="95250" cap="rnd" cmpd="sng">
            <a:solidFill>
              <a:srgbClr val="FF9900">
                <a:alpha val="80000"/>
              </a:srgbClr>
            </a:solidFill>
            <a:prstDash val="solid"/>
            <a:round/>
            <a:headEnd type="none" w="sm" len="sm"/>
            <a:tailEnd type="none" w="sm" len="sm"/>
          </a:ln>
        </p:spPr>
      </p:cxnSp>
      <p:cxnSp>
        <p:nvCxnSpPr>
          <p:cNvPr id="602" name="Google Shape;602;p42"/>
          <p:cNvCxnSpPr/>
          <p:nvPr/>
        </p:nvCxnSpPr>
        <p:spPr>
          <a:xfrm>
            <a:off x="3819341" y="4825241"/>
            <a:ext cx="1539600" cy="0"/>
          </a:xfrm>
          <a:prstGeom prst="straightConnector1">
            <a:avLst/>
          </a:prstGeom>
          <a:noFill/>
          <a:ln w="95250" cap="rnd" cmpd="sng">
            <a:solidFill>
              <a:srgbClr val="00B0F0">
                <a:alpha val="80000"/>
              </a:srgbClr>
            </a:solidFill>
            <a:prstDash val="solid"/>
            <a:round/>
            <a:headEnd type="none" w="sm" len="sm"/>
            <a:tailEnd type="none" w="sm" len="sm"/>
          </a:ln>
        </p:spPr>
      </p:cxnSp>
      <p:cxnSp>
        <p:nvCxnSpPr>
          <p:cNvPr id="603" name="Google Shape;603;p42"/>
          <p:cNvCxnSpPr>
            <a:stCxn id="604" idx="4"/>
          </p:cNvCxnSpPr>
          <p:nvPr/>
        </p:nvCxnSpPr>
        <p:spPr>
          <a:xfrm>
            <a:off x="3032361" y="4641522"/>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605" name="Google Shape;605;p42"/>
          <p:cNvSpPr/>
          <p:nvPr/>
        </p:nvSpPr>
        <p:spPr>
          <a:xfrm rot="10800000" flipH="1">
            <a:off x="3004754" y="4793195"/>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604" name="Google Shape;604;p42"/>
          <p:cNvSpPr/>
          <p:nvPr/>
        </p:nvSpPr>
        <p:spPr>
          <a:xfrm>
            <a:off x="2826561" y="4229922"/>
            <a:ext cx="411600" cy="411600"/>
          </a:xfrm>
          <a:prstGeom prst="ellipse">
            <a:avLst/>
          </a:prstGeom>
          <a:noFill/>
          <a:ln w="19050" cap="flat" cmpd="sng">
            <a:solidFill>
              <a:srgbClr val="FF9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cxnSp>
        <p:nvCxnSpPr>
          <p:cNvPr id="606" name="Google Shape;606;p42"/>
          <p:cNvCxnSpPr/>
          <p:nvPr/>
        </p:nvCxnSpPr>
        <p:spPr>
          <a:xfrm>
            <a:off x="4589078" y="4641596"/>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607" name="Google Shape;607;p42"/>
          <p:cNvSpPr/>
          <p:nvPr/>
        </p:nvSpPr>
        <p:spPr>
          <a:xfrm rot="10800000" flipH="1">
            <a:off x="4561434" y="4793195"/>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608" name="Google Shape;608;p42"/>
          <p:cNvSpPr/>
          <p:nvPr/>
        </p:nvSpPr>
        <p:spPr>
          <a:xfrm>
            <a:off x="4383241" y="4229922"/>
            <a:ext cx="411600" cy="411600"/>
          </a:xfrm>
          <a:prstGeom prst="ellipse">
            <a:avLst/>
          </a:prstGeom>
          <a:noFill/>
          <a:ln w="19050" cap="flat" cmpd="sng">
            <a:solidFill>
              <a:srgbClr val="3000A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cxnSp>
        <p:nvCxnSpPr>
          <p:cNvPr id="609" name="Google Shape;609;p42"/>
          <p:cNvCxnSpPr/>
          <p:nvPr/>
        </p:nvCxnSpPr>
        <p:spPr>
          <a:xfrm>
            <a:off x="5331589" y="4825241"/>
            <a:ext cx="1539600" cy="0"/>
          </a:xfrm>
          <a:prstGeom prst="straightConnector1">
            <a:avLst/>
          </a:prstGeom>
          <a:noFill/>
          <a:ln w="95250" cap="rnd" cmpd="sng">
            <a:solidFill>
              <a:srgbClr val="DFF4A3">
                <a:alpha val="80000"/>
              </a:srgbClr>
            </a:solidFill>
            <a:prstDash val="solid"/>
            <a:round/>
            <a:headEnd type="none" w="sm" len="sm"/>
            <a:tailEnd type="none" w="sm" len="sm"/>
          </a:ln>
        </p:spPr>
      </p:cxnSp>
      <p:cxnSp>
        <p:nvCxnSpPr>
          <p:cNvPr id="610" name="Google Shape;610;p42"/>
          <p:cNvCxnSpPr/>
          <p:nvPr/>
        </p:nvCxnSpPr>
        <p:spPr>
          <a:xfrm>
            <a:off x="6101326" y="4641596"/>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611" name="Google Shape;611;p42"/>
          <p:cNvSpPr/>
          <p:nvPr/>
        </p:nvSpPr>
        <p:spPr>
          <a:xfrm rot="10800000" flipH="1">
            <a:off x="6073682" y="4793195"/>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612" name="Google Shape;612;p42"/>
          <p:cNvSpPr/>
          <p:nvPr/>
        </p:nvSpPr>
        <p:spPr>
          <a:xfrm>
            <a:off x="5895489" y="4229922"/>
            <a:ext cx="411600" cy="411600"/>
          </a:xfrm>
          <a:prstGeom prst="ellipse">
            <a:avLst/>
          </a:prstGeom>
          <a:noFill/>
          <a:ln w="19050" cap="flat" cmpd="sng">
            <a:solidFill>
              <a:srgbClr val="DFF4A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cxnSp>
        <p:nvCxnSpPr>
          <p:cNvPr id="613" name="Google Shape;613;p42"/>
          <p:cNvCxnSpPr/>
          <p:nvPr/>
        </p:nvCxnSpPr>
        <p:spPr>
          <a:xfrm>
            <a:off x="6871479" y="4824549"/>
            <a:ext cx="1539600" cy="0"/>
          </a:xfrm>
          <a:prstGeom prst="straightConnector1">
            <a:avLst/>
          </a:prstGeom>
          <a:noFill/>
          <a:ln w="95250" cap="rnd" cmpd="sng">
            <a:solidFill>
              <a:srgbClr val="CABAFF">
                <a:alpha val="80000"/>
              </a:srgbClr>
            </a:solidFill>
            <a:prstDash val="solid"/>
            <a:round/>
            <a:headEnd type="none" w="sm" len="sm"/>
            <a:tailEnd type="none" w="sm" len="sm"/>
          </a:ln>
        </p:spPr>
      </p:cxnSp>
      <p:cxnSp>
        <p:nvCxnSpPr>
          <p:cNvPr id="614" name="Google Shape;614;p42"/>
          <p:cNvCxnSpPr/>
          <p:nvPr/>
        </p:nvCxnSpPr>
        <p:spPr>
          <a:xfrm>
            <a:off x="7641216" y="4640904"/>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615" name="Google Shape;615;p42"/>
          <p:cNvSpPr/>
          <p:nvPr/>
        </p:nvSpPr>
        <p:spPr>
          <a:xfrm rot="10800000" flipH="1">
            <a:off x="7613572" y="4792503"/>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616" name="Google Shape;616;p42"/>
          <p:cNvSpPr/>
          <p:nvPr/>
        </p:nvSpPr>
        <p:spPr>
          <a:xfrm>
            <a:off x="7435379" y="4229230"/>
            <a:ext cx="411600" cy="411600"/>
          </a:xfrm>
          <a:prstGeom prst="ellipse">
            <a:avLst/>
          </a:prstGeom>
          <a:noFill/>
          <a:ln w="19050" cap="flat" cmpd="sng">
            <a:solidFill>
              <a:srgbClr val="CABA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cxnSp>
        <p:nvCxnSpPr>
          <p:cNvPr id="617" name="Google Shape;617;p42"/>
          <p:cNvCxnSpPr>
            <a:endCxn id="618" idx="2"/>
          </p:cNvCxnSpPr>
          <p:nvPr/>
        </p:nvCxnSpPr>
        <p:spPr>
          <a:xfrm rot="10800000" flipH="1">
            <a:off x="8391406" y="4819972"/>
            <a:ext cx="1618200" cy="4500"/>
          </a:xfrm>
          <a:prstGeom prst="straightConnector1">
            <a:avLst/>
          </a:prstGeom>
          <a:noFill/>
          <a:ln w="95250" cap="rnd" cmpd="sng">
            <a:solidFill>
              <a:srgbClr val="8351FF">
                <a:alpha val="80000"/>
              </a:srgbClr>
            </a:solidFill>
            <a:prstDash val="solid"/>
            <a:round/>
            <a:headEnd type="none" w="sm" len="sm"/>
            <a:tailEnd type="none" w="sm" len="sm"/>
          </a:ln>
        </p:spPr>
      </p:cxnSp>
      <p:cxnSp>
        <p:nvCxnSpPr>
          <p:cNvPr id="619" name="Google Shape;619;p42"/>
          <p:cNvCxnSpPr/>
          <p:nvPr/>
        </p:nvCxnSpPr>
        <p:spPr>
          <a:xfrm>
            <a:off x="9161239" y="4640904"/>
            <a:ext cx="0" cy="183000"/>
          </a:xfrm>
          <a:prstGeom prst="straightConnector1">
            <a:avLst/>
          </a:prstGeom>
          <a:noFill/>
          <a:ln w="12700" cap="flat" cmpd="sng">
            <a:solidFill>
              <a:srgbClr val="7A12C3"/>
            </a:solidFill>
            <a:prstDash val="solid"/>
            <a:miter lim="800000"/>
            <a:headEnd type="none" w="sm" len="sm"/>
            <a:tailEnd type="none" w="sm" len="sm"/>
          </a:ln>
        </p:spPr>
      </p:cxnSp>
      <p:sp>
        <p:nvSpPr>
          <p:cNvPr id="620" name="Google Shape;620;p42"/>
          <p:cNvSpPr/>
          <p:nvPr/>
        </p:nvSpPr>
        <p:spPr>
          <a:xfrm rot="10800000" flipH="1">
            <a:off x="9133595" y="4792503"/>
            <a:ext cx="55200" cy="55200"/>
          </a:xfrm>
          <a:prstGeom prst="ellipse">
            <a:avLst/>
          </a:prstGeom>
          <a:solidFill>
            <a:srgbClr val="FFFFFF"/>
          </a:solidFill>
          <a:ln>
            <a:noFill/>
          </a:ln>
          <a:effectLst>
            <a:outerShdw blurRad="139700" algn="ctr" rotWithShape="0">
              <a:srgbClr val="FFFFFF">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621" name="Google Shape;621;p42"/>
          <p:cNvSpPr/>
          <p:nvPr/>
        </p:nvSpPr>
        <p:spPr>
          <a:xfrm>
            <a:off x="8955402" y="4229230"/>
            <a:ext cx="411600" cy="411600"/>
          </a:xfrm>
          <a:prstGeom prst="ellipse">
            <a:avLst/>
          </a:prstGeom>
          <a:noFill/>
          <a:ln w="19050" cap="flat" cmpd="sng">
            <a:solidFill>
              <a:srgbClr val="4800F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618" name="Google Shape;618;p42"/>
          <p:cNvSpPr/>
          <p:nvPr/>
        </p:nvSpPr>
        <p:spPr>
          <a:xfrm>
            <a:off x="10009606" y="4308322"/>
            <a:ext cx="1023300" cy="1023300"/>
          </a:xfrm>
          <a:prstGeom prst="ellipse">
            <a:avLst/>
          </a:prstGeom>
          <a:solidFill>
            <a:srgbClr val="FFFFFF"/>
          </a:solidFill>
          <a:ln w="22225"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Libre Franklin"/>
              <a:ea typeface="Libre Franklin"/>
              <a:cs typeface="Libre Franklin"/>
              <a:sym typeface="Libre Franklin"/>
            </a:endParaRPr>
          </a:p>
        </p:txBody>
      </p:sp>
      <p:sp>
        <p:nvSpPr>
          <p:cNvPr id="622" name="Google Shape;622;p42"/>
          <p:cNvSpPr/>
          <p:nvPr/>
        </p:nvSpPr>
        <p:spPr>
          <a:xfrm>
            <a:off x="9046916" y="2783124"/>
            <a:ext cx="228646" cy="215879"/>
          </a:xfrm>
          <a:custGeom>
            <a:avLst/>
            <a:gdLst/>
            <a:ahLst/>
            <a:cxnLst/>
            <a:rect l="l" t="t" r="r" b="b"/>
            <a:pathLst>
              <a:path w="216" h="204" extrusionOk="0">
                <a:moveTo>
                  <a:pt x="216" y="44"/>
                </a:moveTo>
                <a:cubicBezTo>
                  <a:pt x="216" y="37"/>
                  <a:pt x="211" y="32"/>
                  <a:pt x="203" y="32"/>
                </a:cubicBezTo>
                <a:cubicBezTo>
                  <a:pt x="13" y="32"/>
                  <a:pt x="13" y="32"/>
                  <a:pt x="13" y="32"/>
                </a:cubicBezTo>
                <a:cubicBezTo>
                  <a:pt x="5" y="32"/>
                  <a:pt x="0" y="37"/>
                  <a:pt x="0" y="44"/>
                </a:cubicBezTo>
                <a:cubicBezTo>
                  <a:pt x="0" y="78"/>
                  <a:pt x="0" y="78"/>
                  <a:pt x="0" y="78"/>
                </a:cubicBezTo>
                <a:cubicBezTo>
                  <a:pt x="0" y="78"/>
                  <a:pt x="0" y="78"/>
                  <a:pt x="0" y="79"/>
                </a:cubicBezTo>
                <a:cubicBezTo>
                  <a:pt x="0" y="79"/>
                  <a:pt x="0" y="79"/>
                  <a:pt x="0" y="80"/>
                </a:cubicBezTo>
                <a:cubicBezTo>
                  <a:pt x="0" y="103"/>
                  <a:pt x="46" y="121"/>
                  <a:pt x="108" y="121"/>
                </a:cubicBezTo>
                <a:cubicBezTo>
                  <a:pt x="170" y="121"/>
                  <a:pt x="216" y="103"/>
                  <a:pt x="216" y="80"/>
                </a:cubicBezTo>
                <a:cubicBezTo>
                  <a:pt x="216" y="79"/>
                  <a:pt x="216" y="79"/>
                  <a:pt x="216" y="79"/>
                </a:cubicBezTo>
                <a:cubicBezTo>
                  <a:pt x="216" y="78"/>
                  <a:pt x="216" y="78"/>
                  <a:pt x="216" y="78"/>
                </a:cubicBezTo>
                <a:lnTo>
                  <a:pt x="216" y="44"/>
                </a:lnTo>
                <a:close/>
                <a:moveTo>
                  <a:pt x="208" y="79"/>
                </a:moveTo>
                <a:cubicBezTo>
                  <a:pt x="208" y="79"/>
                  <a:pt x="208" y="80"/>
                  <a:pt x="208" y="80"/>
                </a:cubicBezTo>
                <a:cubicBezTo>
                  <a:pt x="208" y="95"/>
                  <a:pt x="167" y="113"/>
                  <a:pt x="108" y="113"/>
                </a:cubicBezTo>
                <a:cubicBezTo>
                  <a:pt x="49" y="113"/>
                  <a:pt x="8" y="95"/>
                  <a:pt x="8" y="80"/>
                </a:cubicBezTo>
                <a:cubicBezTo>
                  <a:pt x="8" y="80"/>
                  <a:pt x="8" y="79"/>
                  <a:pt x="8" y="79"/>
                </a:cubicBezTo>
                <a:cubicBezTo>
                  <a:pt x="8" y="44"/>
                  <a:pt x="8" y="44"/>
                  <a:pt x="8" y="44"/>
                </a:cubicBezTo>
                <a:cubicBezTo>
                  <a:pt x="8" y="41"/>
                  <a:pt x="10" y="40"/>
                  <a:pt x="13" y="40"/>
                </a:cubicBezTo>
                <a:cubicBezTo>
                  <a:pt x="203" y="40"/>
                  <a:pt x="203" y="40"/>
                  <a:pt x="203" y="40"/>
                </a:cubicBezTo>
                <a:cubicBezTo>
                  <a:pt x="206" y="40"/>
                  <a:pt x="208" y="41"/>
                  <a:pt x="208" y="44"/>
                </a:cubicBezTo>
                <a:cubicBezTo>
                  <a:pt x="208" y="78"/>
                  <a:pt x="208" y="78"/>
                  <a:pt x="208" y="78"/>
                </a:cubicBezTo>
                <a:cubicBezTo>
                  <a:pt x="208" y="79"/>
                  <a:pt x="208" y="79"/>
                  <a:pt x="208" y="79"/>
                </a:cubicBezTo>
                <a:close/>
                <a:moveTo>
                  <a:pt x="212" y="108"/>
                </a:moveTo>
                <a:cubicBezTo>
                  <a:pt x="210" y="108"/>
                  <a:pt x="208" y="110"/>
                  <a:pt x="208" y="112"/>
                </a:cubicBezTo>
                <a:cubicBezTo>
                  <a:pt x="208" y="196"/>
                  <a:pt x="208" y="196"/>
                  <a:pt x="208" y="196"/>
                </a:cubicBezTo>
                <a:cubicBezTo>
                  <a:pt x="8" y="196"/>
                  <a:pt x="8" y="196"/>
                  <a:pt x="8" y="196"/>
                </a:cubicBezTo>
                <a:cubicBezTo>
                  <a:pt x="8" y="112"/>
                  <a:pt x="8" y="112"/>
                  <a:pt x="8" y="112"/>
                </a:cubicBezTo>
                <a:cubicBezTo>
                  <a:pt x="8" y="110"/>
                  <a:pt x="6" y="108"/>
                  <a:pt x="4" y="108"/>
                </a:cubicBezTo>
                <a:cubicBezTo>
                  <a:pt x="2" y="108"/>
                  <a:pt x="0" y="110"/>
                  <a:pt x="0" y="112"/>
                </a:cubicBezTo>
                <a:cubicBezTo>
                  <a:pt x="0" y="204"/>
                  <a:pt x="0" y="204"/>
                  <a:pt x="0" y="204"/>
                </a:cubicBezTo>
                <a:cubicBezTo>
                  <a:pt x="216" y="204"/>
                  <a:pt x="216" y="204"/>
                  <a:pt x="216" y="204"/>
                </a:cubicBezTo>
                <a:cubicBezTo>
                  <a:pt x="216" y="112"/>
                  <a:pt x="216" y="112"/>
                  <a:pt x="216" y="112"/>
                </a:cubicBezTo>
                <a:cubicBezTo>
                  <a:pt x="216" y="110"/>
                  <a:pt x="214" y="108"/>
                  <a:pt x="212" y="108"/>
                </a:cubicBezTo>
                <a:close/>
                <a:moveTo>
                  <a:pt x="128" y="140"/>
                </a:moveTo>
                <a:cubicBezTo>
                  <a:pt x="130" y="140"/>
                  <a:pt x="132" y="138"/>
                  <a:pt x="132" y="136"/>
                </a:cubicBezTo>
                <a:cubicBezTo>
                  <a:pt x="132" y="134"/>
                  <a:pt x="130" y="132"/>
                  <a:pt x="128" y="132"/>
                </a:cubicBezTo>
                <a:cubicBezTo>
                  <a:pt x="88" y="132"/>
                  <a:pt x="88" y="132"/>
                  <a:pt x="88" y="132"/>
                </a:cubicBezTo>
                <a:cubicBezTo>
                  <a:pt x="86" y="132"/>
                  <a:pt x="84" y="134"/>
                  <a:pt x="84" y="136"/>
                </a:cubicBezTo>
                <a:cubicBezTo>
                  <a:pt x="84" y="138"/>
                  <a:pt x="86" y="140"/>
                  <a:pt x="88" y="140"/>
                </a:cubicBezTo>
                <a:lnTo>
                  <a:pt x="128" y="140"/>
                </a:lnTo>
                <a:close/>
                <a:moveTo>
                  <a:pt x="64" y="28"/>
                </a:moveTo>
                <a:cubicBezTo>
                  <a:pt x="66" y="28"/>
                  <a:pt x="68" y="26"/>
                  <a:pt x="68" y="24"/>
                </a:cubicBezTo>
                <a:cubicBezTo>
                  <a:pt x="68" y="12"/>
                  <a:pt x="68" y="12"/>
                  <a:pt x="68" y="12"/>
                </a:cubicBezTo>
                <a:cubicBezTo>
                  <a:pt x="68" y="10"/>
                  <a:pt x="70" y="8"/>
                  <a:pt x="71" y="8"/>
                </a:cubicBezTo>
                <a:cubicBezTo>
                  <a:pt x="141" y="8"/>
                  <a:pt x="141" y="8"/>
                  <a:pt x="141" y="8"/>
                </a:cubicBezTo>
                <a:cubicBezTo>
                  <a:pt x="142" y="8"/>
                  <a:pt x="144" y="10"/>
                  <a:pt x="144" y="12"/>
                </a:cubicBezTo>
                <a:cubicBezTo>
                  <a:pt x="144" y="24"/>
                  <a:pt x="144" y="24"/>
                  <a:pt x="144" y="24"/>
                </a:cubicBezTo>
                <a:cubicBezTo>
                  <a:pt x="144" y="26"/>
                  <a:pt x="146" y="28"/>
                  <a:pt x="148" y="28"/>
                </a:cubicBezTo>
                <a:cubicBezTo>
                  <a:pt x="150" y="28"/>
                  <a:pt x="152" y="26"/>
                  <a:pt x="152" y="24"/>
                </a:cubicBezTo>
                <a:cubicBezTo>
                  <a:pt x="152" y="12"/>
                  <a:pt x="152" y="12"/>
                  <a:pt x="152" y="12"/>
                </a:cubicBezTo>
                <a:cubicBezTo>
                  <a:pt x="152" y="6"/>
                  <a:pt x="147" y="0"/>
                  <a:pt x="141" y="0"/>
                </a:cubicBezTo>
                <a:cubicBezTo>
                  <a:pt x="71" y="0"/>
                  <a:pt x="71" y="0"/>
                  <a:pt x="71" y="0"/>
                </a:cubicBezTo>
                <a:cubicBezTo>
                  <a:pt x="65" y="0"/>
                  <a:pt x="60" y="6"/>
                  <a:pt x="60" y="12"/>
                </a:cubicBezTo>
                <a:cubicBezTo>
                  <a:pt x="60" y="24"/>
                  <a:pt x="60" y="24"/>
                  <a:pt x="60" y="24"/>
                </a:cubicBezTo>
                <a:cubicBezTo>
                  <a:pt x="60" y="26"/>
                  <a:pt x="62" y="28"/>
                  <a:pt x="64" y="28"/>
                </a:cubicBezTo>
                <a:close/>
              </a:path>
            </a:pathLst>
          </a:custGeom>
          <a:solidFill>
            <a:srgbClr val="54C69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623" name="Google Shape;623;p42"/>
          <p:cNvSpPr/>
          <p:nvPr/>
        </p:nvSpPr>
        <p:spPr>
          <a:xfrm>
            <a:off x="7514292" y="2764139"/>
            <a:ext cx="253848" cy="253848"/>
          </a:xfrm>
          <a:custGeom>
            <a:avLst/>
            <a:gdLst/>
            <a:ahLst/>
            <a:cxnLst/>
            <a:rect l="l" t="t" r="r" b="b"/>
            <a:pathLst>
              <a:path w="200" h="200" extrusionOk="0">
                <a:moveTo>
                  <a:pt x="100" y="0"/>
                </a:moveTo>
                <a:cubicBezTo>
                  <a:pt x="45" y="0"/>
                  <a:pt x="0" y="45"/>
                  <a:pt x="0" y="100"/>
                </a:cubicBezTo>
                <a:cubicBezTo>
                  <a:pt x="0" y="155"/>
                  <a:pt x="45" y="200"/>
                  <a:pt x="100" y="200"/>
                </a:cubicBezTo>
                <a:cubicBezTo>
                  <a:pt x="155" y="200"/>
                  <a:pt x="200" y="155"/>
                  <a:pt x="200" y="100"/>
                </a:cubicBezTo>
                <a:cubicBezTo>
                  <a:pt x="200" y="45"/>
                  <a:pt x="155" y="0"/>
                  <a:pt x="100" y="0"/>
                </a:cubicBezTo>
                <a:close/>
                <a:moveTo>
                  <a:pt x="175" y="47"/>
                </a:moveTo>
                <a:cubicBezTo>
                  <a:pt x="148" y="64"/>
                  <a:pt x="148" y="64"/>
                  <a:pt x="148" y="64"/>
                </a:cubicBezTo>
                <a:cubicBezTo>
                  <a:pt x="143" y="58"/>
                  <a:pt x="138" y="53"/>
                  <a:pt x="132" y="49"/>
                </a:cubicBezTo>
                <a:cubicBezTo>
                  <a:pt x="149" y="22"/>
                  <a:pt x="149" y="22"/>
                  <a:pt x="149" y="22"/>
                </a:cubicBezTo>
                <a:cubicBezTo>
                  <a:pt x="159" y="29"/>
                  <a:pt x="168" y="37"/>
                  <a:pt x="175" y="47"/>
                </a:cubicBezTo>
                <a:close/>
                <a:moveTo>
                  <a:pt x="100" y="152"/>
                </a:moveTo>
                <a:cubicBezTo>
                  <a:pt x="71" y="152"/>
                  <a:pt x="48" y="129"/>
                  <a:pt x="48" y="100"/>
                </a:cubicBezTo>
                <a:cubicBezTo>
                  <a:pt x="48" y="71"/>
                  <a:pt x="71" y="48"/>
                  <a:pt x="100" y="48"/>
                </a:cubicBezTo>
                <a:cubicBezTo>
                  <a:pt x="129" y="48"/>
                  <a:pt x="152" y="71"/>
                  <a:pt x="152" y="100"/>
                </a:cubicBezTo>
                <a:cubicBezTo>
                  <a:pt x="152" y="129"/>
                  <a:pt x="129" y="152"/>
                  <a:pt x="100" y="152"/>
                </a:cubicBezTo>
                <a:close/>
                <a:moveTo>
                  <a:pt x="100" y="8"/>
                </a:moveTo>
                <a:cubicBezTo>
                  <a:pt x="115" y="8"/>
                  <a:pt x="129" y="12"/>
                  <a:pt x="142" y="18"/>
                </a:cubicBezTo>
                <a:cubicBezTo>
                  <a:pt x="125" y="45"/>
                  <a:pt x="125" y="45"/>
                  <a:pt x="125" y="45"/>
                </a:cubicBezTo>
                <a:cubicBezTo>
                  <a:pt x="117" y="42"/>
                  <a:pt x="109" y="40"/>
                  <a:pt x="100" y="40"/>
                </a:cubicBezTo>
                <a:cubicBezTo>
                  <a:pt x="77" y="40"/>
                  <a:pt x="58" y="53"/>
                  <a:pt x="47" y="71"/>
                </a:cubicBezTo>
                <a:cubicBezTo>
                  <a:pt x="18" y="58"/>
                  <a:pt x="18" y="58"/>
                  <a:pt x="18" y="58"/>
                </a:cubicBezTo>
                <a:cubicBezTo>
                  <a:pt x="33" y="28"/>
                  <a:pt x="64" y="8"/>
                  <a:pt x="100" y="8"/>
                </a:cubicBezTo>
                <a:close/>
                <a:moveTo>
                  <a:pt x="100" y="192"/>
                </a:moveTo>
                <a:cubicBezTo>
                  <a:pt x="49" y="192"/>
                  <a:pt x="8" y="151"/>
                  <a:pt x="8" y="100"/>
                </a:cubicBezTo>
                <a:cubicBezTo>
                  <a:pt x="8" y="88"/>
                  <a:pt x="10" y="76"/>
                  <a:pt x="15" y="66"/>
                </a:cubicBezTo>
                <a:cubicBezTo>
                  <a:pt x="44" y="79"/>
                  <a:pt x="44" y="79"/>
                  <a:pt x="44" y="79"/>
                </a:cubicBezTo>
                <a:cubicBezTo>
                  <a:pt x="41" y="85"/>
                  <a:pt x="40" y="92"/>
                  <a:pt x="40" y="100"/>
                </a:cubicBezTo>
                <a:cubicBezTo>
                  <a:pt x="40" y="133"/>
                  <a:pt x="67" y="160"/>
                  <a:pt x="100" y="160"/>
                </a:cubicBezTo>
                <a:cubicBezTo>
                  <a:pt x="107" y="160"/>
                  <a:pt x="115" y="159"/>
                  <a:pt x="121" y="156"/>
                </a:cubicBezTo>
                <a:cubicBezTo>
                  <a:pt x="132" y="185"/>
                  <a:pt x="132" y="185"/>
                  <a:pt x="132" y="185"/>
                </a:cubicBezTo>
                <a:cubicBezTo>
                  <a:pt x="140" y="183"/>
                  <a:pt x="140" y="183"/>
                  <a:pt x="140" y="183"/>
                </a:cubicBezTo>
                <a:cubicBezTo>
                  <a:pt x="129" y="153"/>
                  <a:pt x="129" y="153"/>
                  <a:pt x="129" y="153"/>
                </a:cubicBezTo>
                <a:cubicBezTo>
                  <a:pt x="147" y="143"/>
                  <a:pt x="160" y="123"/>
                  <a:pt x="160" y="100"/>
                </a:cubicBezTo>
                <a:cubicBezTo>
                  <a:pt x="160" y="89"/>
                  <a:pt x="157" y="79"/>
                  <a:pt x="152" y="70"/>
                </a:cubicBezTo>
                <a:cubicBezTo>
                  <a:pt x="179" y="53"/>
                  <a:pt x="179" y="53"/>
                  <a:pt x="179" y="53"/>
                </a:cubicBezTo>
                <a:cubicBezTo>
                  <a:pt x="187" y="67"/>
                  <a:pt x="192" y="83"/>
                  <a:pt x="192" y="100"/>
                </a:cubicBezTo>
                <a:cubicBezTo>
                  <a:pt x="192" y="151"/>
                  <a:pt x="151" y="192"/>
                  <a:pt x="100" y="192"/>
                </a:cubicBezTo>
                <a:close/>
              </a:path>
            </a:pathLst>
          </a:custGeom>
          <a:solidFill>
            <a:srgbClr val="6126E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624" name="Google Shape;624;p42"/>
          <p:cNvSpPr/>
          <p:nvPr/>
        </p:nvSpPr>
        <p:spPr>
          <a:xfrm>
            <a:off x="5976417" y="2766846"/>
            <a:ext cx="249819" cy="249819"/>
          </a:xfrm>
          <a:custGeom>
            <a:avLst/>
            <a:gdLst/>
            <a:ahLst/>
            <a:cxnLst/>
            <a:rect l="l" t="t" r="r" b="b"/>
            <a:pathLst>
              <a:path w="183" h="183" extrusionOk="0">
                <a:moveTo>
                  <a:pt x="36" y="41"/>
                </a:moveTo>
                <a:cubicBezTo>
                  <a:pt x="30" y="36"/>
                  <a:pt x="30" y="36"/>
                  <a:pt x="30" y="36"/>
                </a:cubicBezTo>
                <a:cubicBezTo>
                  <a:pt x="17" y="52"/>
                  <a:pt x="18" y="75"/>
                  <a:pt x="33" y="90"/>
                </a:cubicBezTo>
                <a:cubicBezTo>
                  <a:pt x="38" y="84"/>
                  <a:pt x="38" y="84"/>
                  <a:pt x="38" y="84"/>
                </a:cubicBezTo>
                <a:cubicBezTo>
                  <a:pt x="27" y="72"/>
                  <a:pt x="26" y="54"/>
                  <a:pt x="36" y="41"/>
                </a:cubicBezTo>
                <a:close/>
                <a:moveTo>
                  <a:pt x="129" y="107"/>
                </a:moveTo>
                <a:cubicBezTo>
                  <a:pt x="120" y="115"/>
                  <a:pt x="120" y="115"/>
                  <a:pt x="120" y="115"/>
                </a:cubicBezTo>
                <a:cubicBezTo>
                  <a:pt x="103" y="98"/>
                  <a:pt x="103" y="98"/>
                  <a:pt x="103" y="98"/>
                </a:cubicBezTo>
                <a:cubicBezTo>
                  <a:pt x="122" y="76"/>
                  <a:pt x="121" y="43"/>
                  <a:pt x="101" y="22"/>
                </a:cubicBezTo>
                <a:cubicBezTo>
                  <a:pt x="79" y="0"/>
                  <a:pt x="43" y="0"/>
                  <a:pt x="21" y="22"/>
                </a:cubicBezTo>
                <a:cubicBezTo>
                  <a:pt x="0" y="44"/>
                  <a:pt x="0" y="79"/>
                  <a:pt x="21" y="101"/>
                </a:cubicBezTo>
                <a:cubicBezTo>
                  <a:pt x="42" y="122"/>
                  <a:pt x="76" y="123"/>
                  <a:pt x="98" y="104"/>
                </a:cubicBezTo>
                <a:cubicBezTo>
                  <a:pt x="115" y="121"/>
                  <a:pt x="115" y="121"/>
                  <a:pt x="115" y="121"/>
                </a:cubicBezTo>
                <a:cubicBezTo>
                  <a:pt x="106" y="129"/>
                  <a:pt x="106" y="129"/>
                  <a:pt x="106" y="129"/>
                </a:cubicBezTo>
                <a:cubicBezTo>
                  <a:pt x="160" y="183"/>
                  <a:pt x="160" y="183"/>
                  <a:pt x="160" y="183"/>
                </a:cubicBezTo>
                <a:cubicBezTo>
                  <a:pt x="183" y="160"/>
                  <a:pt x="183" y="160"/>
                  <a:pt x="183" y="160"/>
                </a:cubicBezTo>
                <a:lnTo>
                  <a:pt x="129" y="107"/>
                </a:lnTo>
                <a:close/>
                <a:moveTo>
                  <a:pt x="95" y="95"/>
                </a:moveTo>
                <a:cubicBezTo>
                  <a:pt x="95" y="95"/>
                  <a:pt x="95" y="95"/>
                  <a:pt x="95" y="95"/>
                </a:cubicBezTo>
                <a:cubicBezTo>
                  <a:pt x="76" y="114"/>
                  <a:pt x="46" y="114"/>
                  <a:pt x="27" y="95"/>
                </a:cubicBezTo>
                <a:cubicBezTo>
                  <a:pt x="8" y="77"/>
                  <a:pt x="8" y="46"/>
                  <a:pt x="27" y="27"/>
                </a:cubicBezTo>
                <a:cubicBezTo>
                  <a:pt x="46" y="9"/>
                  <a:pt x="76" y="9"/>
                  <a:pt x="95" y="27"/>
                </a:cubicBezTo>
                <a:cubicBezTo>
                  <a:pt x="114" y="46"/>
                  <a:pt x="114" y="77"/>
                  <a:pt x="95" y="95"/>
                </a:cubicBezTo>
                <a:close/>
                <a:moveTo>
                  <a:pt x="118" y="129"/>
                </a:moveTo>
                <a:cubicBezTo>
                  <a:pt x="129" y="118"/>
                  <a:pt x="129" y="118"/>
                  <a:pt x="129" y="118"/>
                </a:cubicBezTo>
                <a:cubicBezTo>
                  <a:pt x="171" y="160"/>
                  <a:pt x="171" y="160"/>
                  <a:pt x="171" y="160"/>
                </a:cubicBezTo>
                <a:cubicBezTo>
                  <a:pt x="160" y="172"/>
                  <a:pt x="160" y="172"/>
                  <a:pt x="160" y="172"/>
                </a:cubicBezTo>
                <a:lnTo>
                  <a:pt x="118" y="129"/>
                </a:lnTo>
                <a:close/>
              </a:path>
            </a:pathLst>
          </a:custGeom>
          <a:solidFill>
            <a:srgbClr val="9F7BF5"/>
          </a:solidFill>
          <a:ln w="9525" cap="flat" cmpd="sng">
            <a:solidFill>
              <a:srgbClr val="6126E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625" name="Google Shape;625;p42"/>
          <p:cNvSpPr/>
          <p:nvPr/>
        </p:nvSpPr>
        <p:spPr>
          <a:xfrm>
            <a:off x="4508187" y="2776513"/>
            <a:ext cx="161783" cy="230485"/>
          </a:xfrm>
          <a:custGeom>
            <a:avLst/>
            <a:gdLst/>
            <a:ahLst/>
            <a:cxnLst/>
            <a:rect l="l" t="t" r="r" b="b"/>
            <a:pathLst>
              <a:path w="160" h="228" extrusionOk="0">
                <a:moveTo>
                  <a:pt x="80" y="64"/>
                </a:moveTo>
                <a:cubicBezTo>
                  <a:pt x="98" y="64"/>
                  <a:pt x="112" y="50"/>
                  <a:pt x="112" y="32"/>
                </a:cubicBezTo>
                <a:cubicBezTo>
                  <a:pt x="112" y="14"/>
                  <a:pt x="98" y="0"/>
                  <a:pt x="80" y="0"/>
                </a:cubicBezTo>
                <a:cubicBezTo>
                  <a:pt x="62" y="0"/>
                  <a:pt x="48" y="14"/>
                  <a:pt x="48" y="32"/>
                </a:cubicBezTo>
                <a:cubicBezTo>
                  <a:pt x="48" y="50"/>
                  <a:pt x="62" y="64"/>
                  <a:pt x="80" y="64"/>
                </a:cubicBezTo>
                <a:close/>
                <a:moveTo>
                  <a:pt x="80" y="8"/>
                </a:moveTo>
                <a:cubicBezTo>
                  <a:pt x="93" y="8"/>
                  <a:pt x="104" y="19"/>
                  <a:pt x="104" y="32"/>
                </a:cubicBezTo>
                <a:cubicBezTo>
                  <a:pt x="104" y="45"/>
                  <a:pt x="93" y="56"/>
                  <a:pt x="80" y="56"/>
                </a:cubicBezTo>
                <a:cubicBezTo>
                  <a:pt x="67" y="56"/>
                  <a:pt x="56" y="45"/>
                  <a:pt x="56" y="32"/>
                </a:cubicBezTo>
                <a:cubicBezTo>
                  <a:pt x="56" y="19"/>
                  <a:pt x="67" y="8"/>
                  <a:pt x="80" y="8"/>
                </a:cubicBezTo>
                <a:close/>
                <a:moveTo>
                  <a:pt x="49" y="136"/>
                </a:moveTo>
                <a:cubicBezTo>
                  <a:pt x="55" y="141"/>
                  <a:pt x="60" y="152"/>
                  <a:pt x="60" y="160"/>
                </a:cubicBezTo>
                <a:cubicBezTo>
                  <a:pt x="60" y="168"/>
                  <a:pt x="60" y="168"/>
                  <a:pt x="60" y="168"/>
                </a:cubicBezTo>
                <a:cubicBezTo>
                  <a:pt x="60" y="179"/>
                  <a:pt x="69" y="188"/>
                  <a:pt x="80" y="188"/>
                </a:cubicBezTo>
                <a:cubicBezTo>
                  <a:pt x="91" y="188"/>
                  <a:pt x="100" y="179"/>
                  <a:pt x="100" y="168"/>
                </a:cubicBezTo>
                <a:cubicBezTo>
                  <a:pt x="100" y="160"/>
                  <a:pt x="100" y="160"/>
                  <a:pt x="100" y="160"/>
                </a:cubicBezTo>
                <a:cubicBezTo>
                  <a:pt x="100" y="152"/>
                  <a:pt x="105" y="141"/>
                  <a:pt x="111" y="136"/>
                </a:cubicBezTo>
                <a:cubicBezTo>
                  <a:pt x="111" y="136"/>
                  <a:pt x="120" y="127"/>
                  <a:pt x="120" y="112"/>
                </a:cubicBezTo>
                <a:cubicBezTo>
                  <a:pt x="120" y="90"/>
                  <a:pt x="102" y="72"/>
                  <a:pt x="80" y="72"/>
                </a:cubicBezTo>
                <a:cubicBezTo>
                  <a:pt x="58" y="72"/>
                  <a:pt x="40" y="90"/>
                  <a:pt x="40" y="112"/>
                </a:cubicBezTo>
                <a:cubicBezTo>
                  <a:pt x="40" y="127"/>
                  <a:pt x="49" y="136"/>
                  <a:pt x="49" y="136"/>
                </a:cubicBezTo>
                <a:close/>
                <a:moveTo>
                  <a:pt x="80" y="80"/>
                </a:moveTo>
                <a:cubicBezTo>
                  <a:pt x="97" y="80"/>
                  <a:pt x="112" y="94"/>
                  <a:pt x="112" y="112"/>
                </a:cubicBezTo>
                <a:cubicBezTo>
                  <a:pt x="112" y="124"/>
                  <a:pt x="105" y="130"/>
                  <a:pt x="105" y="130"/>
                </a:cubicBezTo>
                <a:cubicBezTo>
                  <a:pt x="98" y="137"/>
                  <a:pt x="92" y="150"/>
                  <a:pt x="92" y="160"/>
                </a:cubicBezTo>
                <a:cubicBezTo>
                  <a:pt x="92" y="168"/>
                  <a:pt x="92" y="168"/>
                  <a:pt x="92" y="168"/>
                </a:cubicBezTo>
                <a:cubicBezTo>
                  <a:pt x="92" y="175"/>
                  <a:pt x="87" y="180"/>
                  <a:pt x="80" y="180"/>
                </a:cubicBezTo>
                <a:cubicBezTo>
                  <a:pt x="73" y="180"/>
                  <a:pt x="68" y="175"/>
                  <a:pt x="68" y="168"/>
                </a:cubicBezTo>
                <a:cubicBezTo>
                  <a:pt x="68" y="160"/>
                  <a:pt x="68" y="160"/>
                  <a:pt x="68" y="160"/>
                </a:cubicBezTo>
                <a:cubicBezTo>
                  <a:pt x="68" y="150"/>
                  <a:pt x="62" y="137"/>
                  <a:pt x="55" y="130"/>
                </a:cubicBezTo>
                <a:cubicBezTo>
                  <a:pt x="55" y="130"/>
                  <a:pt x="48" y="124"/>
                  <a:pt x="48" y="112"/>
                </a:cubicBezTo>
                <a:cubicBezTo>
                  <a:pt x="48" y="94"/>
                  <a:pt x="62" y="80"/>
                  <a:pt x="80" y="80"/>
                </a:cubicBezTo>
                <a:close/>
                <a:moveTo>
                  <a:pt x="80" y="204"/>
                </a:moveTo>
                <a:cubicBezTo>
                  <a:pt x="110" y="204"/>
                  <a:pt x="132" y="194"/>
                  <a:pt x="132" y="180"/>
                </a:cubicBezTo>
                <a:cubicBezTo>
                  <a:pt x="132" y="172"/>
                  <a:pt x="125" y="166"/>
                  <a:pt x="113" y="161"/>
                </a:cubicBezTo>
                <a:cubicBezTo>
                  <a:pt x="111" y="169"/>
                  <a:pt x="111" y="169"/>
                  <a:pt x="111" y="169"/>
                </a:cubicBezTo>
                <a:cubicBezTo>
                  <a:pt x="119" y="172"/>
                  <a:pt x="124" y="176"/>
                  <a:pt x="124" y="180"/>
                </a:cubicBezTo>
                <a:cubicBezTo>
                  <a:pt x="124" y="188"/>
                  <a:pt x="105" y="196"/>
                  <a:pt x="80" y="196"/>
                </a:cubicBezTo>
                <a:cubicBezTo>
                  <a:pt x="55" y="196"/>
                  <a:pt x="36" y="188"/>
                  <a:pt x="36" y="180"/>
                </a:cubicBezTo>
                <a:cubicBezTo>
                  <a:pt x="36" y="176"/>
                  <a:pt x="41" y="172"/>
                  <a:pt x="49" y="169"/>
                </a:cubicBezTo>
                <a:cubicBezTo>
                  <a:pt x="47" y="161"/>
                  <a:pt x="47" y="161"/>
                  <a:pt x="47" y="161"/>
                </a:cubicBezTo>
                <a:cubicBezTo>
                  <a:pt x="35" y="166"/>
                  <a:pt x="28" y="172"/>
                  <a:pt x="28" y="180"/>
                </a:cubicBezTo>
                <a:cubicBezTo>
                  <a:pt x="28" y="194"/>
                  <a:pt x="50" y="204"/>
                  <a:pt x="80" y="204"/>
                </a:cubicBezTo>
                <a:close/>
                <a:moveTo>
                  <a:pt x="142" y="156"/>
                </a:moveTo>
                <a:cubicBezTo>
                  <a:pt x="138" y="163"/>
                  <a:pt x="138" y="163"/>
                  <a:pt x="138" y="163"/>
                </a:cubicBezTo>
                <a:cubicBezTo>
                  <a:pt x="144" y="167"/>
                  <a:pt x="152" y="174"/>
                  <a:pt x="152" y="184"/>
                </a:cubicBezTo>
                <a:cubicBezTo>
                  <a:pt x="152" y="204"/>
                  <a:pt x="119" y="220"/>
                  <a:pt x="80" y="220"/>
                </a:cubicBezTo>
                <a:cubicBezTo>
                  <a:pt x="41" y="220"/>
                  <a:pt x="8" y="204"/>
                  <a:pt x="8" y="184"/>
                </a:cubicBezTo>
                <a:cubicBezTo>
                  <a:pt x="8" y="174"/>
                  <a:pt x="16" y="167"/>
                  <a:pt x="22" y="163"/>
                </a:cubicBezTo>
                <a:cubicBezTo>
                  <a:pt x="18" y="156"/>
                  <a:pt x="18" y="156"/>
                  <a:pt x="18" y="156"/>
                </a:cubicBezTo>
                <a:cubicBezTo>
                  <a:pt x="6" y="164"/>
                  <a:pt x="0" y="174"/>
                  <a:pt x="0" y="184"/>
                </a:cubicBezTo>
                <a:cubicBezTo>
                  <a:pt x="0" y="209"/>
                  <a:pt x="35" y="228"/>
                  <a:pt x="80" y="228"/>
                </a:cubicBezTo>
                <a:cubicBezTo>
                  <a:pt x="125" y="228"/>
                  <a:pt x="160" y="209"/>
                  <a:pt x="160" y="184"/>
                </a:cubicBezTo>
                <a:cubicBezTo>
                  <a:pt x="160" y="174"/>
                  <a:pt x="154" y="164"/>
                  <a:pt x="142" y="156"/>
                </a:cubicBezTo>
                <a:close/>
              </a:path>
            </a:pathLst>
          </a:custGeom>
          <a:solidFill>
            <a:srgbClr val="97DCBD"/>
          </a:solidFill>
          <a:ln w="9525" cap="flat" cmpd="sng">
            <a:solidFill>
              <a:srgbClr val="76981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626" name="Google Shape;626;p42"/>
          <p:cNvSpPr/>
          <p:nvPr/>
        </p:nvSpPr>
        <p:spPr>
          <a:xfrm>
            <a:off x="2931360" y="2790085"/>
            <a:ext cx="202076" cy="203340"/>
          </a:xfrm>
          <a:custGeom>
            <a:avLst/>
            <a:gdLst/>
            <a:ahLst/>
            <a:cxnLst/>
            <a:rect l="l" t="t" r="r" b="b"/>
            <a:pathLst>
              <a:path w="160" h="161" extrusionOk="0">
                <a:moveTo>
                  <a:pt x="160" y="155"/>
                </a:moveTo>
                <a:lnTo>
                  <a:pt x="114" y="109"/>
                </a:lnTo>
                <a:lnTo>
                  <a:pt x="153" y="70"/>
                </a:lnTo>
                <a:lnTo>
                  <a:pt x="126" y="44"/>
                </a:lnTo>
                <a:lnTo>
                  <a:pt x="101" y="70"/>
                </a:lnTo>
                <a:lnTo>
                  <a:pt x="59" y="28"/>
                </a:lnTo>
                <a:lnTo>
                  <a:pt x="70" y="18"/>
                </a:lnTo>
                <a:lnTo>
                  <a:pt x="52" y="0"/>
                </a:lnTo>
                <a:lnTo>
                  <a:pt x="0" y="52"/>
                </a:lnTo>
                <a:lnTo>
                  <a:pt x="18" y="70"/>
                </a:lnTo>
                <a:lnTo>
                  <a:pt x="28" y="59"/>
                </a:lnTo>
                <a:lnTo>
                  <a:pt x="70" y="101"/>
                </a:lnTo>
                <a:lnTo>
                  <a:pt x="43" y="127"/>
                </a:lnTo>
                <a:lnTo>
                  <a:pt x="70" y="153"/>
                </a:lnTo>
                <a:lnTo>
                  <a:pt x="108" y="114"/>
                </a:lnTo>
                <a:lnTo>
                  <a:pt x="155" y="161"/>
                </a:lnTo>
                <a:lnTo>
                  <a:pt x="160" y="155"/>
                </a:lnTo>
                <a:close/>
                <a:moveTo>
                  <a:pt x="18" y="59"/>
                </a:moveTo>
                <a:lnTo>
                  <a:pt x="10" y="52"/>
                </a:lnTo>
                <a:lnTo>
                  <a:pt x="52" y="10"/>
                </a:lnTo>
                <a:lnTo>
                  <a:pt x="59" y="18"/>
                </a:lnTo>
                <a:lnTo>
                  <a:pt x="38" y="39"/>
                </a:lnTo>
                <a:lnTo>
                  <a:pt x="23" y="55"/>
                </a:lnTo>
                <a:lnTo>
                  <a:pt x="23" y="55"/>
                </a:lnTo>
                <a:lnTo>
                  <a:pt x="18" y="59"/>
                </a:lnTo>
                <a:close/>
                <a:moveTo>
                  <a:pt x="33" y="55"/>
                </a:moveTo>
                <a:lnTo>
                  <a:pt x="54" y="34"/>
                </a:lnTo>
                <a:lnTo>
                  <a:pt x="95" y="75"/>
                </a:lnTo>
                <a:lnTo>
                  <a:pt x="79" y="91"/>
                </a:lnTo>
                <a:lnTo>
                  <a:pt x="74" y="96"/>
                </a:lnTo>
                <a:lnTo>
                  <a:pt x="33" y="55"/>
                </a:lnTo>
                <a:close/>
                <a:moveTo>
                  <a:pt x="54" y="127"/>
                </a:moveTo>
                <a:lnTo>
                  <a:pt x="74" y="106"/>
                </a:lnTo>
                <a:lnTo>
                  <a:pt x="74" y="106"/>
                </a:lnTo>
                <a:lnTo>
                  <a:pt x="92" y="89"/>
                </a:lnTo>
                <a:lnTo>
                  <a:pt x="126" y="55"/>
                </a:lnTo>
                <a:lnTo>
                  <a:pt x="142" y="70"/>
                </a:lnTo>
                <a:lnTo>
                  <a:pt x="70" y="142"/>
                </a:lnTo>
                <a:lnTo>
                  <a:pt x="54" y="127"/>
                </a:lnTo>
                <a:close/>
              </a:path>
            </a:pathLst>
          </a:custGeom>
          <a:solidFill>
            <a:srgbClr val="5E2A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627" name="Google Shape;627;p42"/>
          <p:cNvSpPr/>
          <p:nvPr/>
        </p:nvSpPr>
        <p:spPr>
          <a:xfrm>
            <a:off x="2939113" y="4331779"/>
            <a:ext cx="186570" cy="207961"/>
          </a:xfrm>
          <a:custGeom>
            <a:avLst/>
            <a:gdLst/>
            <a:ahLst/>
            <a:cxnLst/>
            <a:rect l="l" t="t" r="r" b="b"/>
            <a:pathLst>
              <a:path w="172" h="192" extrusionOk="0">
                <a:moveTo>
                  <a:pt x="89" y="190"/>
                </a:moveTo>
                <a:cubicBezTo>
                  <a:pt x="167" y="56"/>
                  <a:pt x="167" y="56"/>
                  <a:pt x="167" y="56"/>
                </a:cubicBezTo>
                <a:cubicBezTo>
                  <a:pt x="172" y="56"/>
                  <a:pt x="172" y="56"/>
                  <a:pt x="172" y="56"/>
                </a:cubicBezTo>
                <a:cubicBezTo>
                  <a:pt x="144" y="0"/>
                  <a:pt x="144" y="0"/>
                  <a:pt x="144" y="0"/>
                </a:cubicBezTo>
                <a:cubicBezTo>
                  <a:pt x="28" y="0"/>
                  <a:pt x="28" y="0"/>
                  <a:pt x="28" y="0"/>
                </a:cubicBezTo>
                <a:cubicBezTo>
                  <a:pt x="0" y="56"/>
                  <a:pt x="0" y="56"/>
                  <a:pt x="0" y="56"/>
                </a:cubicBezTo>
                <a:cubicBezTo>
                  <a:pt x="4" y="56"/>
                  <a:pt x="4" y="56"/>
                  <a:pt x="4" y="56"/>
                </a:cubicBezTo>
                <a:cubicBezTo>
                  <a:pt x="83" y="190"/>
                  <a:pt x="83" y="190"/>
                  <a:pt x="83" y="190"/>
                </a:cubicBezTo>
                <a:cubicBezTo>
                  <a:pt x="83" y="190"/>
                  <a:pt x="83" y="190"/>
                  <a:pt x="83" y="190"/>
                </a:cubicBezTo>
                <a:cubicBezTo>
                  <a:pt x="83" y="190"/>
                  <a:pt x="83" y="190"/>
                  <a:pt x="83" y="190"/>
                </a:cubicBezTo>
                <a:cubicBezTo>
                  <a:pt x="83" y="191"/>
                  <a:pt x="83" y="191"/>
                  <a:pt x="83" y="191"/>
                </a:cubicBezTo>
                <a:cubicBezTo>
                  <a:pt x="83" y="191"/>
                  <a:pt x="84" y="191"/>
                  <a:pt x="84" y="191"/>
                </a:cubicBezTo>
                <a:cubicBezTo>
                  <a:pt x="84" y="191"/>
                  <a:pt x="84" y="192"/>
                  <a:pt x="84" y="192"/>
                </a:cubicBezTo>
                <a:cubicBezTo>
                  <a:pt x="85" y="192"/>
                  <a:pt x="85" y="192"/>
                  <a:pt x="85" y="192"/>
                </a:cubicBezTo>
                <a:cubicBezTo>
                  <a:pt x="85" y="192"/>
                  <a:pt x="86" y="192"/>
                  <a:pt x="86" y="192"/>
                </a:cubicBezTo>
                <a:cubicBezTo>
                  <a:pt x="86" y="192"/>
                  <a:pt x="86" y="192"/>
                  <a:pt x="86" y="192"/>
                </a:cubicBezTo>
                <a:cubicBezTo>
                  <a:pt x="86" y="192"/>
                  <a:pt x="87" y="192"/>
                  <a:pt x="87" y="192"/>
                </a:cubicBezTo>
                <a:cubicBezTo>
                  <a:pt x="87" y="192"/>
                  <a:pt x="87" y="192"/>
                  <a:pt x="88" y="192"/>
                </a:cubicBezTo>
                <a:cubicBezTo>
                  <a:pt x="88" y="192"/>
                  <a:pt x="88" y="191"/>
                  <a:pt x="88" y="191"/>
                </a:cubicBezTo>
                <a:cubicBezTo>
                  <a:pt x="88" y="191"/>
                  <a:pt x="88" y="191"/>
                  <a:pt x="89" y="191"/>
                </a:cubicBezTo>
                <a:cubicBezTo>
                  <a:pt x="89" y="191"/>
                  <a:pt x="89" y="191"/>
                  <a:pt x="89" y="190"/>
                </a:cubicBezTo>
                <a:cubicBezTo>
                  <a:pt x="89" y="190"/>
                  <a:pt x="89" y="190"/>
                  <a:pt x="89" y="190"/>
                </a:cubicBezTo>
                <a:cubicBezTo>
                  <a:pt x="89" y="190"/>
                  <a:pt x="89" y="190"/>
                  <a:pt x="89" y="190"/>
                </a:cubicBezTo>
                <a:close/>
                <a:moveTo>
                  <a:pt x="109" y="56"/>
                </a:moveTo>
                <a:cubicBezTo>
                  <a:pt x="86" y="168"/>
                  <a:pt x="86" y="168"/>
                  <a:pt x="86" y="168"/>
                </a:cubicBezTo>
                <a:cubicBezTo>
                  <a:pt x="62" y="56"/>
                  <a:pt x="62" y="56"/>
                  <a:pt x="62" y="56"/>
                </a:cubicBezTo>
                <a:lnTo>
                  <a:pt x="109" y="56"/>
                </a:lnTo>
                <a:close/>
                <a:moveTo>
                  <a:pt x="63" y="48"/>
                </a:moveTo>
                <a:cubicBezTo>
                  <a:pt x="86" y="12"/>
                  <a:pt x="86" y="12"/>
                  <a:pt x="86" y="12"/>
                </a:cubicBezTo>
                <a:cubicBezTo>
                  <a:pt x="108" y="48"/>
                  <a:pt x="108" y="48"/>
                  <a:pt x="108" y="48"/>
                </a:cubicBezTo>
                <a:lnTo>
                  <a:pt x="63" y="48"/>
                </a:lnTo>
                <a:close/>
                <a:moveTo>
                  <a:pt x="95" y="165"/>
                </a:moveTo>
                <a:cubicBezTo>
                  <a:pt x="117" y="56"/>
                  <a:pt x="117" y="56"/>
                  <a:pt x="117" y="56"/>
                </a:cubicBezTo>
                <a:cubicBezTo>
                  <a:pt x="157" y="56"/>
                  <a:pt x="157" y="56"/>
                  <a:pt x="157" y="56"/>
                </a:cubicBezTo>
                <a:lnTo>
                  <a:pt x="95" y="165"/>
                </a:lnTo>
                <a:close/>
                <a:moveTo>
                  <a:pt x="159" y="48"/>
                </a:moveTo>
                <a:cubicBezTo>
                  <a:pt x="118" y="48"/>
                  <a:pt x="118" y="48"/>
                  <a:pt x="118" y="48"/>
                </a:cubicBezTo>
                <a:cubicBezTo>
                  <a:pt x="93" y="8"/>
                  <a:pt x="93" y="8"/>
                  <a:pt x="93" y="8"/>
                </a:cubicBezTo>
                <a:cubicBezTo>
                  <a:pt x="139" y="8"/>
                  <a:pt x="139" y="8"/>
                  <a:pt x="139" y="8"/>
                </a:cubicBezTo>
                <a:lnTo>
                  <a:pt x="159" y="48"/>
                </a:lnTo>
                <a:close/>
                <a:moveTo>
                  <a:pt x="33" y="8"/>
                </a:moveTo>
                <a:cubicBezTo>
                  <a:pt x="79" y="8"/>
                  <a:pt x="79" y="8"/>
                  <a:pt x="79" y="8"/>
                </a:cubicBezTo>
                <a:cubicBezTo>
                  <a:pt x="53" y="48"/>
                  <a:pt x="53" y="48"/>
                  <a:pt x="53" y="48"/>
                </a:cubicBezTo>
                <a:cubicBezTo>
                  <a:pt x="13" y="48"/>
                  <a:pt x="13" y="48"/>
                  <a:pt x="13" y="48"/>
                </a:cubicBezTo>
                <a:lnTo>
                  <a:pt x="33" y="8"/>
                </a:lnTo>
                <a:close/>
                <a:moveTo>
                  <a:pt x="54" y="56"/>
                </a:moveTo>
                <a:cubicBezTo>
                  <a:pt x="77" y="165"/>
                  <a:pt x="77" y="165"/>
                  <a:pt x="77" y="165"/>
                </a:cubicBezTo>
                <a:cubicBezTo>
                  <a:pt x="13" y="56"/>
                  <a:pt x="13" y="56"/>
                  <a:pt x="13" y="56"/>
                </a:cubicBezTo>
                <a:lnTo>
                  <a:pt x="54" y="56"/>
                </a:lnTo>
                <a:close/>
              </a:path>
            </a:pathLst>
          </a:custGeom>
          <a:solidFill>
            <a:srgbClr val="FF99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628" name="Google Shape;628;p42"/>
          <p:cNvSpPr/>
          <p:nvPr/>
        </p:nvSpPr>
        <p:spPr>
          <a:xfrm>
            <a:off x="4468976" y="4347993"/>
            <a:ext cx="240204" cy="175534"/>
          </a:xfrm>
          <a:custGeom>
            <a:avLst/>
            <a:gdLst/>
            <a:ahLst/>
            <a:cxnLst/>
            <a:rect l="l" t="t" r="r" b="b"/>
            <a:pathLst>
              <a:path w="228" h="166" extrusionOk="0">
                <a:moveTo>
                  <a:pt x="84" y="105"/>
                </a:moveTo>
                <a:cubicBezTo>
                  <a:pt x="27" y="62"/>
                  <a:pt x="27" y="62"/>
                  <a:pt x="27" y="62"/>
                </a:cubicBezTo>
                <a:cubicBezTo>
                  <a:pt x="22" y="68"/>
                  <a:pt x="22" y="68"/>
                  <a:pt x="22" y="68"/>
                </a:cubicBezTo>
                <a:cubicBezTo>
                  <a:pt x="79" y="112"/>
                  <a:pt x="79" y="112"/>
                  <a:pt x="79" y="112"/>
                </a:cubicBezTo>
                <a:lnTo>
                  <a:pt x="84" y="105"/>
                </a:lnTo>
                <a:close/>
                <a:moveTo>
                  <a:pt x="110" y="65"/>
                </a:moveTo>
                <a:cubicBezTo>
                  <a:pt x="127" y="43"/>
                  <a:pt x="127" y="43"/>
                  <a:pt x="127" y="43"/>
                </a:cubicBezTo>
                <a:cubicBezTo>
                  <a:pt x="131" y="38"/>
                  <a:pt x="130" y="30"/>
                  <a:pt x="125" y="26"/>
                </a:cubicBezTo>
                <a:cubicBezTo>
                  <a:pt x="96" y="4"/>
                  <a:pt x="96" y="4"/>
                  <a:pt x="96" y="4"/>
                </a:cubicBezTo>
                <a:cubicBezTo>
                  <a:pt x="91" y="0"/>
                  <a:pt x="83" y="2"/>
                  <a:pt x="80" y="7"/>
                </a:cubicBezTo>
                <a:cubicBezTo>
                  <a:pt x="45" y="51"/>
                  <a:pt x="45" y="51"/>
                  <a:pt x="45" y="51"/>
                </a:cubicBezTo>
                <a:cubicBezTo>
                  <a:pt x="41" y="56"/>
                  <a:pt x="42" y="64"/>
                  <a:pt x="48" y="68"/>
                </a:cubicBezTo>
                <a:cubicBezTo>
                  <a:pt x="76" y="89"/>
                  <a:pt x="76" y="89"/>
                  <a:pt x="76" y="89"/>
                </a:cubicBezTo>
                <a:cubicBezTo>
                  <a:pt x="78" y="91"/>
                  <a:pt x="81" y="92"/>
                  <a:pt x="84" y="92"/>
                </a:cubicBezTo>
                <a:cubicBezTo>
                  <a:pt x="87" y="92"/>
                  <a:pt x="91" y="90"/>
                  <a:pt x="93" y="87"/>
                </a:cubicBezTo>
                <a:cubicBezTo>
                  <a:pt x="105" y="71"/>
                  <a:pt x="105" y="71"/>
                  <a:pt x="105" y="71"/>
                </a:cubicBezTo>
                <a:cubicBezTo>
                  <a:pt x="223" y="161"/>
                  <a:pt x="223" y="161"/>
                  <a:pt x="223" y="161"/>
                </a:cubicBezTo>
                <a:cubicBezTo>
                  <a:pt x="228" y="155"/>
                  <a:pt x="228" y="155"/>
                  <a:pt x="228" y="155"/>
                </a:cubicBezTo>
                <a:lnTo>
                  <a:pt x="110" y="65"/>
                </a:lnTo>
                <a:close/>
                <a:moveTo>
                  <a:pt x="87" y="82"/>
                </a:moveTo>
                <a:cubicBezTo>
                  <a:pt x="86" y="83"/>
                  <a:pt x="85" y="84"/>
                  <a:pt x="84" y="84"/>
                </a:cubicBezTo>
                <a:cubicBezTo>
                  <a:pt x="83" y="84"/>
                  <a:pt x="82" y="84"/>
                  <a:pt x="81" y="83"/>
                </a:cubicBezTo>
                <a:cubicBezTo>
                  <a:pt x="53" y="61"/>
                  <a:pt x="53" y="61"/>
                  <a:pt x="53" y="61"/>
                </a:cubicBezTo>
                <a:cubicBezTo>
                  <a:pt x="51" y="60"/>
                  <a:pt x="51" y="58"/>
                  <a:pt x="52" y="56"/>
                </a:cubicBezTo>
                <a:cubicBezTo>
                  <a:pt x="86" y="11"/>
                  <a:pt x="86" y="11"/>
                  <a:pt x="86" y="11"/>
                </a:cubicBezTo>
                <a:cubicBezTo>
                  <a:pt x="87" y="10"/>
                  <a:pt x="88" y="10"/>
                  <a:pt x="89" y="10"/>
                </a:cubicBezTo>
                <a:cubicBezTo>
                  <a:pt x="90" y="10"/>
                  <a:pt x="91" y="10"/>
                  <a:pt x="91" y="11"/>
                </a:cubicBezTo>
                <a:cubicBezTo>
                  <a:pt x="120" y="32"/>
                  <a:pt x="120" y="32"/>
                  <a:pt x="120" y="32"/>
                </a:cubicBezTo>
                <a:cubicBezTo>
                  <a:pt x="122" y="34"/>
                  <a:pt x="122" y="36"/>
                  <a:pt x="121" y="38"/>
                </a:cubicBezTo>
                <a:lnTo>
                  <a:pt x="87" y="82"/>
                </a:lnTo>
                <a:close/>
                <a:moveTo>
                  <a:pt x="92" y="142"/>
                </a:moveTo>
                <a:cubicBezTo>
                  <a:pt x="20" y="142"/>
                  <a:pt x="20" y="142"/>
                  <a:pt x="20" y="142"/>
                </a:cubicBezTo>
                <a:cubicBezTo>
                  <a:pt x="20" y="150"/>
                  <a:pt x="20" y="150"/>
                  <a:pt x="20" y="150"/>
                </a:cubicBezTo>
                <a:cubicBezTo>
                  <a:pt x="92" y="150"/>
                  <a:pt x="92" y="150"/>
                  <a:pt x="92" y="150"/>
                </a:cubicBezTo>
                <a:lnTo>
                  <a:pt x="92" y="142"/>
                </a:lnTo>
                <a:close/>
                <a:moveTo>
                  <a:pt x="0" y="166"/>
                </a:moveTo>
                <a:cubicBezTo>
                  <a:pt x="112" y="166"/>
                  <a:pt x="112" y="166"/>
                  <a:pt x="112" y="166"/>
                </a:cubicBezTo>
                <a:cubicBezTo>
                  <a:pt x="112" y="158"/>
                  <a:pt x="112" y="158"/>
                  <a:pt x="112" y="158"/>
                </a:cubicBezTo>
                <a:cubicBezTo>
                  <a:pt x="0" y="158"/>
                  <a:pt x="0" y="158"/>
                  <a:pt x="0" y="158"/>
                </a:cubicBezTo>
                <a:lnTo>
                  <a:pt x="0" y="166"/>
                </a:lnTo>
                <a:close/>
              </a:path>
            </a:pathLst>
          </a:custGeom>
          <a:solidFill>
            <a:srgbClr val="00B0F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629" name="Google Shape;629;p42"/>
          <p:cNvSpPr/>
          <p:nvPr/>
        </p:nvSpPr>
        <p:spPr>
          <a:xfrm>
            <a:off x="5983505" y="4337230"/>
            <a:ext cx="235643" cy="197058"/>
          </a:xfrm>
          <a:custGeom>
            <a:avLst/>
            <a:gdLst/>
            <a:ahLst/>
            <a:cxnLst/>
            <a:rect l="l" t="t" r="r" b="b"/>
            <a:pathLst>
              <a:path w="188" h="156" extrusionOk="0">
                <a:moveTo>
                  <a:pt x="0" y="0"/>
                </a:moveTo>
                <a:cubicBezTo>
                  <a:pt x="0" y="156"/>
                  <a:pt x="0" y="156"/>
                  <a:pt x="0" y="156"/>
                </a:cubicBezTo>
                <a:cubicBezTo>
                  <a:pt x="188" y="156"/>
                  <a:pt x="188" y="156"/>
                  <a:pt x="188" y="156"/>
                </a:cubicBezTo>
                <a:cubicBezTo>
                  <a:pt x="188" y="0"/>
                  <a:pt x="188" y="0"/>
                  <a:pt x="188" y="0"/>
                </a:cubicBezTo>
                <a:lnTo>
                  <a:pt x="0" y="0"/>
                </a:lnTo>
                <a:close/>
                <a:moveTo>
                  <a:pt x="180" y="148"/>
                </a:moveTo>
                <a:cubicBezTo>
                  <a:pt x="8" y="148"/>
                  <a:pt x="8" y="148"/>
                  <a:pt x="8" y="148"/>
                </a:cubicBezTo>
                <a:cubicBezTo>
                  <a:pt x="8" y="8"/>
                  <a:pt x="8" y="8"/>
                  <a:pt x="8" y="8"/>
                </a:cubicBezTo>
                <a:cubicBezTo>
                  <a:pt x="180" y="8"/>
                  <a:pt x="180" y="8"/>
                  <a:pt x="180" y="8"/>
                </a:cubicBezTo>
                <a:lnTo>
                  <a:pt x="180" y="148"/>
                </a:lnTo>
                <a:close/>
                <a:moveTo>
                  <a:pt x="120" y="130"/>
                </a:moveTo>
                <a:cubicBezTo>
                  <a:pt x="149" y="130"/>
                  <a:pt x="172" y="107"/>
                  <a:pt x="172" y="78"/>
                </a:cubicBezTo>
                <a:cubicBezTo>
                  <a:pt x="172" y="49"/>
                  <a:pt x="149" y="26"/>
                  <a:pt x="120" y="26"/>
                </a:cubicBezTo>
                <a:cubicBezTo>
                  <a:pt x="91" y="26"/>
                  <a:pt x="68" y="49"/>
                  <a:pt x="68" y="78"/>
                </a:cubicBezTo>
                <a:cubicBezTo>
                  <a:pt x="68" y="107"/>
                  <a:pt x="91" y="130"/>
                  <a:pt x="120" y="130"/>
                </a:cubicBezTo>
                <a:close/>
                <a:moveTo>
                  <a:pt x="120" y="34"/>
                </a:moveTo>
                <a:cubicBezTo>
                  <a:pt x="144" y="34"/>
                  <a:pt x="164" y="54"/>
                  <a:pt x="164" y="78"/>
                </a:cubicBezTo>
                <a:cubicBezTo>
                  <a:pt x="164" y="102"/>
                  <a:pt x="144" y="122"/>
                  <a:pt x="120" y="122"/>
                </a:cubicBezTo>
                <a:cubicBezTo>
                  <a:pt x="96" y="122"/>
                  <a:pt x="76" y="102"/>
                  <a:pt x="76" y="78"/>
                </a:cubicBezTo>
                <a:cubicBezTo>
                  <a:pt x="76" y="54"/>
                  <a:pt x="96" y="34"/>
                  <a:pt x="120" y="34"/>
                </a:cubicBezTo>
                <a:close/>
                <a:moveTo>
                  <a:pt x="100" y="78"/>
                </a:moveTo>
                <a:cubicBezTo>
                  <a:pt x="100" y="89"/>
                  <a:pt x="109" y="98"/>
                  <a:pt x="120" y="98"/>
                </a:cubicBezTo>
                <a:cubicBezTo>
                  <a:pt x="131" y="98"/>
                  <a:pt x="140" y="89"/>
                  <a:pt x="140" y="78"/>
                </a:cubicBezTo>
                <a:cubicBezTo>
                  <a:pt x="140" y="67"/>
                  <a:pt x="131" y="58"/>
                  <a:pt x="120" y="58"/>
                </a:cubicBezTo>
                <a:cubicBezTo>
                  <a:pt x="115" y="58"/>
                  <a:pt x="111" y="60"/>
                  <a:pt x="108" y="62"/>
                </a:cubicBezTo>
                <a:cubicBezTo>
                  <a:pt x="99" y="53"/>
                  <a:pt x="99" y="53"/>
                  <a:pt x="99" y="53"/>
                </a:cubicBezTo>
                <a:cubicBezTo>
                  <a:pt x="93" y="59"/>
                  <a:pt x="93" y="59"/>
                  <a:pt x="93" y="59"/>
                </a:cubicBezTo>
                <a:cubicBezTo>
                  <a:pt x="103" y="68"/>
                  <a:pt x="103" y="68"/>
                  <a:pt x="103" y="68"/>
                </a:cubicBezTo>
                <a:cubicBezTo>
                  <a:pt x="101" y="71"/>
                  <a:pt x="100" y="74"/>
                  <a:pt x="100" y="78"/>
                </a:cubicBezTo>
                <a:close/>
                <a:moveTo>
                  <a:pt x="120" y="66"/>
                </a:moveTo>
                <a:cubicBezTo>
                  <a:pt x="127" y="66"/>
                  <a:pt x="132" y="71"/>
                  <a:pt x="132" y="78"/>
                </a:cubicBezTo>
                <a:cubicBezTo>
                  <a:pt x="132" y="85"/>
                  <a:pt x="127" y="90"/>
                  <a:pt x="120" y="90"/>
                </a:cubicBezTo>
                <a:cubicBezTo>
                  <a:pt x="113" y="90"/>
                  <a:pt x="108" y="85"/>
                  <a:pt x="108" y="78"/>
                </a:cubicBezTo>
                <a:cubicBezTo>
                  <a:pt x="108" y="71"/>
                  <a:pt x="113" y="66"/>
                  <a:pt x="120" y="66"/>
                </a:cubicBezTo>
                <a:close/>
                <a:moveTo>
                  <a:pt x="44" y="36"/>
                </a:moveTo>
                <a:cubicBezTo>
                  <a:pt x="36" y="36"/>
                  <a:pt x="36" y="36"/>
                  <a:pt x="36" y="36"/>
                </a:cubicBezTo>
                <a:cubicBezTo>
                  <a:pt x="36" y="120"/>
                  <a:pt x="36" y="120"/>
                  <a:pt x="36" y="120"/>
                </a:cubicBezTo>
                <a:cubicBezTo>
                  <a:pt x="44" y="120"/>
                  <a:pt x="44" y="120"/>
                  <a:pt x="44" y="120"/>
                </a:cubicBezTo>
                <a:lnTo>
                  <a:pt x="44" y="36"/>
                </a:lnTo>
                <a:close/>
              </a:path>
            </a:pathLst>
          </a:custGeom>
          <a:solidFill>
            <a:srgbClr val="DFF4A3"/>
          </a:solidFill>
          <a:ln w="9525" cap="flat" cmpd="sng">
            <a:solidFill>
              <a:srgbClr val="76981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630" name="Google Shape;630;p42"/>
          <p:cNvSpPr/>
          <p:nvPr/>
        </p:nvSpPr>
        <p:spPr>
          <a:xfrm>
            <a:off x="7525884" y="4336211"/>
            <a:ext cx="230664" cy="197712"/>
          </a:xfrm>
          <a:custGeom>
            <a:avLst/>
            <a:gdLst/>
            <a:ahLst/>
            <a:cxnLst/>
            <a:rect l="l" t="t" r="r" b="b"/>
            <a:pathLst>
              <a:path w="192" h="164" extrusionOk="0">
                <a:moveTo>
                  <a:pt x="60" y="164"/>
                </a:moveTo>
                <a:cubicBezTo>
                  <a:pt x="132" y="164"/>
                  <a:pt x="132" y="164"/>
                  <a:pt x="132" y="164"/>
                </a:cubicBezTo>
                <a:cubicBezTo>
                  <a:pt x="132" y="0"/>
                  <a:pt x="132" y="0"/>
                  <a:pt x="132" y="0"/>
                </a:cubicBezTo>
                <a:cubicBezTo>
                  <a:pt x="60" y="0"/>
                  <a:pt x="60" y="0"/>
                  <a:pt x="60" y="0"/>
                </a:cubicBezTo>
                <a:lnTo>
                  <a:pt x="60" y="164"/>
                </a:lnTo>
                <a:close/>
                <a:moveTo>
                  <a:pt x="68" y="8"/>
                </a:moveTo>
                <a:cubicBezTo>
                  <a:pt x="124" y="8"/>
                  <a:pt x="124" y="8"/>
                  <a:pt x="124" y="8"/>
                </a:cubicBezTo>
                <a:cubicBezTo>
                  <a:pt x="124" y="156"/>
                  <a:pt x="124" y="156"/>
                  <a:pt x="124" y="156"/>
                </a:cubicBezTo>
                <a:cubicBezTo>
                  <a:pt x="68" y="156"/>
                  <a:pt x="68" y="156"/>
                  <a:pt x="68" y="156"/>
                </a:cubicBezTo>
                <a:lnTo>
                  <a:pt x="68" y="8"/>
                </a:lnTo>
                <a:close/>
                <a:moveTo>
                  <a:pt x="140" y="4"/>
                </a:moveTo>
                <a:cubicBezTo>
                  <a:pt x="140" y="12"/>
                  <a:pt x="140" y="12"/>
                  <a:pt x="140" y="12"/>
                </a:cubicBezTo>
                <a:cubicBezTo>
                  <a:pt x="184" y="12"/>
                  <a:pt x="184" y="12"/>
                  <a:pt x="184" y="12"/>
                </a:cubicBezTo>
                <a:cubicBezTo>
                  <a:pt x="184" y="152"/>
                  <a:pt x="184" y="152"/>
                  <a:pt x="184" y="152"/>
                </a:cubicBezTo>
                <a:cubicBezTo>
                  <a:pt x="140" y="152"/>
                  <a:pt x="140" y="152"/>
                  <a:pt x="140" y="152"/>
                </a:cubicBezTo>
                <a:cubicBezTo>
                  <a:pt x="140" y="160"/>
                  <a:pt x="140" y="160"/>
                  <a:pt x="140" y="160"/>
                </a:cubicBezTo>
                <a:cubicBezTo>
                  <a:pt x="192" y="160"/>
                  <a:pt x="192" y="160"/>
                  <a:pt x="192" y="160"/>
                </a:cubicBezTo>
                <a:cubicBezTo>
                  <a:pt x="192" y="4"/>
                  <a:pt x="192" y="4"/>
                  <a:pt x="192" y="4"/>
                </a:cubicBezTo>
                <a:lnTo>
                  <a:pt x="140" y="4"/>
                </a:lnTo>
                <a:close/>
                <a:moveTo>
                  <a:pt x="0" y="160"/>
                </a:moveTo>
                <a:cubicBezTo>
                  <a:pt x="52" y="160"/>
                  <a:pt x="52" y="160"/>
                  <a:pt x="52" y="160"/>
                </a:cubicBezTo>
                <a:cubicBezTo>
                  <a:pt x="52" y="152"/>
                  <a:pt x="52" y="152"/>
                  <a:pt x="52" y="152"/>
                </a:cubicBezTo>
                <a:cubicBezTo>
                  <a:pt x="8" y="152"/>
                  <a:pt x="8" y="152"/>
                  <a:pt x="8" y="152"/>
                </a:cubicBezTo>
                <a:cubicBezTo>
                  <a:pt x="8" y="12"/>
                  <a:pt x="8" y="12"/>
                  <a:pt x="8" y="12"/>
                </a:cubicBezTo>
                <a:cubicBezTo>
                  <a:pt x="52" y="12"/>
                  <a:pt x="52" y="12"/>
                  <a:pt x="52" y="12"/>
                </a:cubicBezTo>
                <a:cubicBezTo>
                  <a:pt x="52" y="4"/>
                  <a:pt x="52" y="4"/>
                  <a:pt x="52" y="4"/>
                </a:cubicBezTo>
                <a:cubicBezTo>
                  <a:pt x="0" y="4"/>
                  <a:pt x="0" y="4"/>
                  <a:pt x="0" y="4"/>
                </a:cubicBezTo>
                <a:lnTo>
                  <a:pt x="0" y="160"/>
                </a:lnTo>
                <a:close/>
                <a:moveTo>
                  <a:pt x="48" y="36"/>
                </a:moveTo>
                <a:cubicBezTo>
                  <a:pt x="20" y="36"/>
                  <a:pt x="20" y="36"/>
                  <a:pt x="20" y="36"/>
                </a:cubicBezTo>
                <a:cubicBezTo>
                  <a:pt x="20" y="44"/>
                  <a:pt x="20" y="44"/>
                  <a:pt x="20" y="44"/>
                </a:cubicBezTo>
                <a:cubicBezTo>
                  <a:pt x="48" y="44"/>
                  <a:pt x="48" y="44"/>
                  <a:pt x="48" y="44"/>
                </a:cubicBezTo>
                <a:lnTo>
                  <a:pt x="48" y="36"/>
                </a:lnTo>
                <a:close/>
                <a:moveTo>
                  <a:pt x="48" y="60"/>
                </a:moveTo>
                <a:cubicBezTo>
                  <a:pt x="20" y="60"/>
                  <a:pt x="20" y="60"/>
                  <a:pt x="20" y="60"/>
                </a:cubicBezTo>
                <a:cubicBezTo>
                  <a:pt x="20" y="68"/>
                  <a:pt x="20" y="68"/>
                  <a:pt x="20" y="68"/>
                </a:cubicBezTo>
                <a:cubicBezTo>
                  <a:pt x="48" y="68"/>
                  <a:pt x="48" y="68"/>
                  <a:pt x="48" y="68"/>
                </a:cubicBezTo>
                <a:lnTo>
                  <a:pt x="48" y="60"/>
                </a:lnTo>
                <a:close/>
                <a:moveTo>
                  <a:pt x="20" y="92"/>
                </a:moveTo>
                <a:cubicBezTo>
                  <a:pt x="48" y="92"/>
                  <a:pt x="48" y="92"/>
                  <a:pt x="48" y="92"/>
                </a:cubicBezTo>
                <a:cubicBezTo>
                  <a:pt x="48" y="84"/>
                  <a:pt x="48" y="84"/>
                  <a:pt x="48" y="84"/>
                </a:cubicBezTo>
                <a:cubicBezTo>
                  <a:pt x="20" y="84"/>
                  <a:pt x="20" y="84"/>
                  <a:pt x="20" y="84"/>
                </a:cubicBezTo>
                <a:lnTo>
                  <a:pt x="20" y="92"/>
                </a:lnTo>
                <a:close/>
                <a:moveTo>
                  <a:pt x="80" y="44"/>
                </a:moveTo>
                <a:cubicBezTo>
                  <a:pt x="112" y="44"/>
                  <a:pt x="112" y="44"/>
                  <a:pt x="112" y="44"/>
                </a:cubicBezTo>
                <a:cubicBezTo>
                  <a:pt x="112" y="36"/>
                  <a:pt x="112" y="36"/>
                  <a:pt x="112" y="36"/>
                </a:cubicBezTo>
                <a:cubicBezTo>
                  <a:pt x="80" y="36"/>
                  <a:pt x="80" y="36"/>
                  <a:pt x="80" y="36"/>
                </a:cubicBezTo>
                <a:lnTo>
                  <a:pt x="80" y="44"/>
                </a:lnTo>
                <a:close/>
                <a:moveTo>
                  <a:pt x="80" y="68"/>
                </a:moveTo>
                <a:cubicBezTo>
                  <a:pt x="112" y="68"/>
                  <a:pt x="112" y="68"/>
                  <a:pt x="112" y="68"/>
                </a:cubicBezTo>
                <a:cubicBezTo>
                  <a:pt x="112" y="60"/>
                  <a:pt x="112" y="60"/>
                  <a:pt x="112" y="60"/>
                </a:cubicBezTo>
                <a:cubicBezTo>
                  <a:pt x="80" y="60"/>
                  <a:pt x="80" y="60"/>
                  <a:pt x="80" y="60"/>
                </a:cubicBezTo>
                <a:lnTo>
                  <a:pt x="80" y="68"/>
                </a:lnTo>
                <a:close/>
                <a:moveTo>
                  <a:pt x="80" y="92"/>
                </a:moveTo>
                <a:cubicBezTo>
                  <a:pt x="112" y="92"/>
                  <a:pt x="112" y="92"/>
                  <a:pt x="112" y="92"/>
                </a:cubicBezTo>
                <a:cubicBezTo>
                  <a:pt x="112" y="84"/>
                  <a:pt x="112" y="84"/>
                  <a:pt x="112" y="84"/>
                </a:cubicBezTo>
                <a:cubicBezTo>
                  <a:pt x="80" y="84"/>
                  <a:pt x="80" y="84"/>
                  <a:pt x="80" y="84"/>
                </a:cubicBezTo>
                <a:lnTo>
                  <a:pt x="80" y="92"/>
                </a:lnTo>
                <a:close/>
                <a:moveTo>
                  <a:pt x="172" y="36"/>
                </a:moveTo>
                <a:cubicBezTo>
                  <a:pt x="144" y="36"/>
                  <a:pt x="144" y="36"/>
                  <a:pt x="144" y="36"/>
                </a:cubicBezTo>
                <a:cubicBezTo>
                  <a:pt x="144" y="44"/>
                  <a:pt x="144" y="44"/>
                  <a:pt x="144" y="44"/>
                </a:cubicBezTo>
                <a:cubicBezTo>
                  <a:pt x="172" y="44"/>
                  <a:pt x="172" y="44"/>
                  <a:pt x="172" y="44"/>
                </a:cubicBezTo>
                <a:lnTo>
                  <a:pt x="172" y="36"/>
                </a:lnTo>
                <a:close/>
                <a:moveTo>
                  <a:pt x="144" y="68"/>
                </a:moveTo>
                <a:cubicBezTo>
                  <a:pt x="172" y="68"/>
                  <a:pt x="172" y="68"/>
                  <a:pt x="172" y="68"/>
                </a:cubicBezTo>
                <a:cubicBezTo>
                  <a:pt x="172" y="60"/>
                  <a:pt x="172" y="60"/>
                  <a:pt x="172" y="60"/>
                </a:cubicBezTo>
                <a:cubicBezTo>
                  <a:pt x="144" y="60"/>
                  <a:pt x="144" y="60"/>
                  <a:pt x="144" y="60"/>
                </a:cubicBezTo>
                <a:lnTo>
                  <a:pt x="144" y="68"/>
                </a:lnTo>
                <a:close/>
                <a:moveTo>
                  <a:pt x="144" y="92"/>
                </a:moveTo>
                <a:cubicBezTo>
                  <a:pt x="172" y="92"/>
                  <a:pt x="172" y="92"/>
                  <a:pt x="172" y="92"/>
                </a:cubicBezTo>
                <a:cubicBezTo>
                  <a:pt x="172" y="84"/>
                  <a:pt x="172" y="84"/>
                  <a:pt x="172" y="84"/>
                </a:cubicBezTo>
                <a:cubicBezTo>
                  <a:pt x="144" y="84"/>
                  <a:pt x="144" y="84"/>
                  <a:pt x="144" y="84"/>
                </a:cubicBezTo>
                <a:lnTo>
                  <a:pt x="144" y="92"/>
                </a:lnTo>
                <a:close/>
                <a:moveTo>
                  <a:pt x="96" y="108"/>
                </a:moveTo>
                <a:cubicBezTo>
                  <a:pt x="87" y="108"/>
                  <a:pt x="80" y="115"/>
                  <a:pt x="80" y="124"/>
                </a:cubicBezTo>
                <a:cubicBezTo>
                  <a:pt x="80" y="133"/>
                  <a:pt x="87" y="140"/>
                  <a:pt x="96" y="140"/>
                </a:cubicBezTo>
                <a:cubicBezTo>
                  <a:pt x="105" y="140"/>
                  <a:pt x="112" y="133"/>
                  <a:pt x="112" y="124"/>
                </a:cubicBezTo>
                <a:cubicBezTo>
                  <a:pt x="112" y="115"/>
                  <a:pt x="105" y="108"/>
                  <a:pt x="96" y="108"/>
                </a:cubicBezTo>
                <a:close/>
                <a:moveTo>
                  <a:pt x="96" y="132"/>
                </a:moveTo>
                <a:cubicBezTo>
                  <a:pt x="92" y="132"/>
                  <a:pt x="88" y="128"/>
                  <a:pt x="88" y="124"/>
                </a:cubicBezTo>
                <a:cubicBezTo>
                  <a:pt x="88" y="120"/>
                  <a:pt x="92" y="116"/>
                  <a:pt x="96" y="116"/>
                </a:cubicBezTo>
                <a:cubicBezTo>
                  <a:pt x="100" y="116"/>
                  <a:pt x="104" y="120"/>
                  <a:pt x="104" y="124"/>
                </a:cubicBezTo>
                <a:cubicBezTo>
                  <a:pt x="104" y="128"/>
                  <a:pt x="100" y="132"/>
                  <a:pt x="96" y="132"/>
                </a:cubicBezTo>
                <a:close/>
              </a:path>
            </a:pathLst>
          </a:custGeom>
          <a:solidFill>
            <a:srgbClr val="6126E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sp>
        <p:nvSpPr>
          <p:cNvPr id="631" name="Google Shape;631;p42"/>
          <p:cNvSpPr/>
          <p:nvPr/>
        </p:nvSpPr>
        <p:spPr>
          <a:xfrm>
            <a:off x="9067347" y="4322686"/>
            <a:ext cx="228646" cy="228646"/>
          </a:xfrm>
          <a:custGeom>
            <a:avLst/>
            <a:gdLst/>
            <a:ahLst/>
            <a:cxnLst/>
            <a:rect l="l" t="t" r="r" b="b"/>
            <a:pathLst>
              <a:path w="228" h="228" extrusionOk="0">
                <a:moveTo>
                  <a:pt x="32" y="128"/>
                </a:moveTo>
                <a:cubicBezTo>
                  <a:pt x="44" y="128"/>
                  <a:pt x="54" y="118"/>
                  <a:pt x="54" y="106"/>
                </a:cubicBezTo>
                <a:cubicBezTo>
                  <a:pt x="54" y="94"/>
                  <a:pt x="44" y="84"/>
                  <a:pt x="32" y="84"/>
                </a:cubicBezTo>
                <a:cubicBezTo>
                  <a:pt x="20" y="84"/>
                  <a:pt x="10" y="94"/>
                  <a:pt x="10" y="106"/>
                </a:cubicBezTo>
                <a:cubicBezTo>
                  <a:pt x="10" y="118"/>
                  <a:pt x="20" y="128"/>
                  <a:pt x="32" y="128"/>
                </a:cubicBezTo>
                <a:close/>
                <a:moveTo>
                  <a:pt x="32" y="92"/>
                </a:moveTo>
                <a:cubicBezTo>
                  <a:pt x="39" y="92"/>
                  <a:pt x="46" y="98"/>
                  <a:pt x="46" y="106"/>
                </a:cubicBezTo>
                <a:cubicBezTo>
                  <a:pt x="46" y="113"/>
                  <a:pt x="39" y="120"/>
                  <a:pt x="32" y="120"/>
                </a:cubicBezTo>
                <a:cubicBezTo>
                  <a:pt x="24" y="120"/>
                  <a:pt x="18" y="113"/>
                  <a:pt x="18" y="106"/>
                </a:cubicBezTo>
                <a:cubicBezTo>
                  <a:pt x="18" y="98"/>
                  <a:pt x="24" y="92"/>
                  <a:pt x="32" y="92"/>
                </a:cubicBezTo>
                <a:close/>
                <a:moveTo>
                  <a:pt x="32" y="136"/>
                </a:moveTo>
                <a:cubicBezTo>
                  <a:pt x="14" y="136"/>
                  <a:pt x="0" y="150"/>
                  <a:pt x="0" y="168"/>
                </a:cubicBezTo>
                <a:cubicBezTo>
                  <a:pt x="0" y="180"/>
                  <a:pt x="4" y="184"/>
                  <a:pt x="5" y="185"/>
                </a:cubicBezTo>
                <a:cubicBezTo>
                  <a:pt x="11" y="190"/>
                  <a:pt x="15" y="201"/>
                  <a:pt x="15" y="208"/>
                </a:cubicBezTo>
                <a:cubicBezTo>
                  <a:pt x="15" y="219"/>
                  <a:pt x="23" y="228"/>
                  <a:pt x="32" y="228"/>
                </a:cubicBezTo>
                <a:cubicBezTo>
                  <a:pt x="41" y="228"/>
                  <a:pt x="48" y="219"/>
                  <a:pt x="48" y="208"/>
                </a:cubicBezTo>
                <a:cubicBezTo>
                  <a:pt x="48" y="201"/>
                  <a:pt x="53" y="190"/>
                  <a:pt x="59" y="185"/>
                </a:cubicBezTo>
                <a:cubicBezTo>
                  <a:pt x="60" y="184"/>
                  <a:pt x="64" y="180"/>
                  <a:pt x="64" y="168"/>
                </a:cubicBezTo>
                <a:cubicBezTo>
                  <a:pt x="64" y="150"/>
                  <a:pt x="49" y="136"/>
                  <a:pt x="32" y="136"/>
                </a:cubicBezTo>
                <a:close/>
                <a:moveTo>
                  <a:pt x="53" y="179"/>
                </a:moveTo>
                <a:cubicBezTo>
                  <a:pt x="46" y="186"/>
                  <a:pt x="40" y="199"/>
                  <a:pt x="40" y="208"/>
                </a:cubicBezTo>
                <a:cubicBezTo>
                  <a:pt x="40" y="215"/>
                  <a:pt x="36" y="220"/>
                  <a:pt x="32" y="220"/>
                </a:cubicBezTo>
                <a:cubicBezTo>
                  <a:pt x="27" y="220"/>
                  <a:pt x="23" y="215"/>
                  <a:pt x="23" y="208"/>
                </a:cubicBezTo>
                <a:cubicBezTo>
                  <a:pt x="23" y="199"/>
                  <a:pt x="18" y="186"/>
                  <a:pt x="10" y="179"/>
                </a:cubicBezTo>
                <a:cubicBezTo>
                  <a:pt x="10" y="179"/>
                  <a:pt x="8" y="176"/>
                  <a:pt x="8" y="168"/>
                </a:cubicBezTo>
                <a:cubicBezTo>
                  <a:pt x="8" y="155"/>
                  <a:pt x="19" y="144"/>
                  <a:pt x="32" y="144"/>
                </a:cubicBezTo>
                <a:cubicBezTo>
                  <a:pt x="45" y="144"/>
                  <a:pt x="56" y="155"/>
                  <a:pt x="56" y="168"/>
                </a:cubicBezTo>
                <a:cubicBezTo>
                  <a:pt x="56" y="176"/>
                  <a:pt x="53" y="179"/>
                  <a:pt x="53" y="179"/>
                </a:cubicBezTo>
                <a:cubicBezTo>
                  <a:pt x="53" y="179"/>
                  <a:pt x="53" y="179"/>
                  <a:pt x="53" y="179"/>
                </a:cubicBezTo>
                <a:close/>
                <a:moveTo>
                  <a:pt x="116" y="44"/>
                </a:moveTo>
                <a:cubicBezTo>
                  <a:pt x="128" y="44"/>
                  <a:pt x="138" y="34"/>
                  <a:pt x="138" y="22"/>
                </a:cubicBezTo>
                <a:cubicBezTo>
                  <a:pt x="138" y="10"/>
                  <a:pt x="128" y="0"/>
                  <a:pt x="116" y="0"/>
                </a:cubicBezTo>
                <a:cubicBezTo>
                  <a:pt x="104" y="0"/>
                  <a:pt x="94" y="10"/>
                  <a:pt x="94" y="22"/>
                </a:cubicBezTo>
                <a:cubicBezTo>
                  <a:pt x="94" y="34"/>
                  <a:pt x="104" y="44"/>
                  <a:pt x="116" y="44"/>
                </a:cubicBezTo>
                <a:close/>
                <a:moveTo>
                  <a:pt x="116" y="8"/>
                </a:moveTo>
                <a:cubicBezTo>
                  <a:pt x="124" y="8"/>
                  <a:pt x="130" y="14"/>
                  <a:pt x="130" y="22"/>
                </a:cubicBezTo>
                <a:cubicBezTo>
                  <a:pt x="130" y="29"/>
                  <a:pt x="124" y="36"/>
                  <a:pt x="116" y="36"/>
                </a:cubicBezTo>
                <a:cubicBezTo>
                  <a:pt x="108" y="36"/>
                  <a:pt x="102" y="29"/>
                  <a:pt x="102" y="22"/>
                </a:cubicBezTo>
                <a:cubicBezTo>
                  <a:pt x="102" y="14"/>
                  <a:pt x="108" y="8"/>
                  <a:pt x="116" y="8"/>
                </a:cubicBezTo>
                <a:close/>
                <a:moveTo>
                  <a:pt x="100" y="124"/>
                </a:moveTo>
                <a:cubicBezTo>
                  <a:pt x="100" y="135"/>
                  <a:pt x="107" y="144"/>
                  <a:pt x="116" y="144"/>
                </a:cubicBezTo>
                <a:cubicBezTo>
                  <a:pt x="125" y="144"/>
                  <a:pt x="132" y="135"/>
                  <a:pt x="132" y="124"/>
                </a:cubicBezTo>
                <a:cubicBezTo>
                  <a:pt x="132" y="117"/>
                  <a:pt x="137" y="106"/>
                  <a:pt x="143" y="101"/>
                </a:cubicBezTo>
                <a:cubicBezTo>
                  <a:pt x="144" y="100"/>
                  <a:pt x="148" y="96"/>
                  <a:pt x="148" y="84"/>
                </a:cubicBezTo>
                <a:cubicBezTo>
                  <a:pt x="148" y="66"/>
                  <a:pt x="133" y="52"/>
                  <a:pt x="116" y="52"/>
                </a:cubicBezTo>
                <a:cubicBezTo>
                  <a:pt x="98" y="52"/>
                  <a:pt x="84" y="66"/>
                  <a:pt x="84" y="84"/>
                </a:cubicBezTo>
                <a:cubicBezTo>
                  <a:pt x="84" y="96"/>
                  <a:pt x="88" y="100"/>
                  <a:pt x="89" y="101"/>
                </a:cubicBezTo>
                <a:cubicBezTo>
                  <a:pt x="95" y="106"/>
                  <a:pt x="100" y="117"/>
                  <a:pt x="100" y="124"/>
                </a:cubicBezTo>
                <a:close/>
                <a:moveTo>
                  <a:pt x="116" y="60"/>
                </a:moveTo>
                <a:cubicBezTo>
                  <a:pt x="129" y="60"/>
                  <a:pt x="140" y="71"/>
                  <a:pt x="140" y="84"/>
                </a:cubicBezTo>
                <a:cubicBezTo>
                  <a:pt x="140" y="92"/>
                  <a:pt x="138" y="95"/>
                  <a:pt x="138" y="95"/>
                </a:cubicBezTo>
                <a:cubicBezTo>
                  <a:pt x="130" y="102"/>
                  <a:pt x="124" y="115"/>
                  <a:pt x="124" y="124"/>
                </a:cubicBezTo>
                <a:cubicBezTo>
                  <a:pt x="124" y="131"/>
                  <a:pt x="121" y="136"/>
                  <a:pt x="116" y="136"/>
                </a:cubicBezTo>
                <a:cubicBezTo>
                  <a:pt x="111" y="136"/>
                  <a:pt x="108" y="131"/>
                  <a:pt x="108" y="124"/>
                </a:cubicBezTo>
                <a:cubicBezTo>
                  <a:pt x="108" y="115"/>
                  <a:pt x="102" y="102"/>
                  <a:pt x="95" y="95"/>
                </a:cubicBezTo>
                <a:cubicBezTo>
                  <a:pt x="95" y="95"/>
                  <a:pt x="92" y="92"/>
                  <a:pt x="92" y="84"/>
                </a:cubicBezTo>
                <a:cubicBezTo>
                  <a:pt x="92" y="71"/>
                  <a:pt x="103" y="60"/>
                  <a:pt x="116" y="60"/>
                </a:cubicBezTo>
                <a:close/>
                <a:moveTo>
                  <a:pt x="196" y="128"/>
                </a:moveTo>
                <a:cubicBezTo>
                  <a:pt x="208" y="128"/>
                  <a:pt x="218" y="118"/>
                  <a:pt x="218" y="106"/>
                </a:cubicBezTo>
                <a:cubicBezTo>
                  <a:pt x="218" y="94"/>
                  <a:pt x="208" y="84"/>
                  <a:pt x="196" y="84"/>
                </a:cubicBezTo>
                <a:cubicBezTo>
                  <a:pt x="184" y="84"/>
                  <a:pt x="174" y="94"/>
                  <a:pt x="174" y="106"/>
                </a:cubicBezTo>
                <a:cubicBezTo>
                  <a:pt x="174" y="118"/>
                  <a:pt x="184" y="128"/>
                  <a:pt x="196" y="128"/>
                </a:cubicBezTo>
                <a:close/>
                <a:moveTo>
                  <a:pt x="196" y="92"/>
                </a:moveTo>
                <a:cubicBezTo>
                  <a:pt x="204" y="92"/>
                  <a:pt x="210" y="98"/>
                  <a:pt x="210" y="106"/>
                </a:cubicBezTo>
                <a:cubicBezTo>
                  <a:pt x="210" y="113"/>
                  <a:pt x="204" y="120"/>
                  <a:pt x="196" y="120"/>
                </a:cubicBezTo>
                <a:cubicBezTo>
                  <a:pt x="189" y="120"/>
                  <a:pt x="182" y="113"/>
                  <a:pt x="182" y="106"/>
                </a:cubicBezTo>
                <a:cubicBezTo>
                  <a:pt x="182" y="98"/>
                  <a:pt x="189" y="92"/>
                  <a:pt x="196" y="92"/>
                </a:cubicBezTo>
                <a:close/>
                <a:moveTo>
                  <a:pt x="196" y="136"/>
                </a:moveTo>
                <a:cubicBezTo>
                  <a:pt x="179" y="136"/>
                  <a:pt x="164" y="150"/>
                  <a:pt x="164" y="168"/>
                </a:cubicBezTo>
                <a:cubicBezTo>
                  <a:pt x="164" y="180"/>
                  <a:pt x="168" y="184"/>
                  <a:pt x="169" y="185"/>
                </a:cubicBezTo>
                <a:cubicBezTo>
                  <a:pt x="175" y="190"/>
                  <a:pt x="180" y="201"/>
                  <a:pt x="180" y="208"/>
                </a:cubicBezTo>
                <a:cubicBezTo>
                  <a:pt x="180" y="219"/>
                  <a:pt x="187" y="228"/>
                  <a:pt x="196" y="228"/>
                </a:cubicBezTo>
                <a:cubicBezTo>
                  <a:pt x="205" y="228"/>
                  <a:pt x="213" y="219"/>
                  <a:pt x="213" y="208"/>
                </a:cubicBezTo>
                <a:cubicBezTo>
                  <a:pt x="213" y="201"/>
                  <a:pt x="217" y="190"/>
                  <a:pt x="223" y="185"/>
                </a:cubicBezTo>
                <a:cubicBezTo>
                  <a:pt x="224" y="184"/>
                  <a:pt x="228" y="180"/>
                  <a:pt x="228" y="168"/>
                </a:cubicBezTo>
                <a:cubicBezTo>
                  <a:pt x="228" y="150"/>
                  <a:pt x="214" y="136"/>
                  <a:pt x="196" y="136"/>
                </a:cubicBezTo>
                <a:close/>
                <a:moveTo>
                  <a:pt x="218" y="179"/>
                </a:moveTo>
                <a:cubicBezTo>
                  <a:pt x="210" y="186"/>
                  <a:pt x="205" y="199"/>
                  <a:pt x="205" y="208"/>
                </a:cubicBezTo>
                <a:cubicBezTo>
                  <a:pt x="205" y="215"/>
                  <a:pt x="201" y="220"/>
                  <a:pt x="196" y="220"/>
                </a:cubicBezTo>
                <a:cubicBezTo>
                  <a:pt x="192" y="220"/>
                  <a:pt x="188" y="215"/>
                  <a:pt x="188" y="208"/>
                </a:cubicBezTo>
                <a:cubicBezTo>
                  <a:pt x="188" y="199"/>
                  <a:pt x="182" y="186"/>
                  <a:pt x="175" y="179"/>
                </a:cubicBezTo>
                <a:cubicBezTo>
                  <a:pt x="175" y="179"/>
                  <a:pt x="172" y="176"/>
                  <a:pt x="172" y="168"/>
                </a:cubicBezTo>
                <a:cubicBezTo>
                  <a:pt x="172" y="155"/>
                  <a:pt x="183" y="144"/>
                  <a:pt x="196" y="144"/>
                </a:cubicBezTo>
                <a:cubicBezTo>
                  <a:pt x="209" y="144"/>
                  <a:pt x="220" y="155"/>
                  <a:pt x="220" y="168"/>
                </a:cubicBezTo>
                <a:cubicBezTo>
                  <a:pt x="220" y="176"/>
                  <a:pt x="218" y="179"/>
                  <a:pt x="218" y="179"/>
                </a:cubicBezTo>
                <a:close/>
                <a:moveTo>
                  <a:pt x="91" y="119"/>
                </a:moveTo>
                <a:cubicBezTo>
                  <a:pt x="85" y="113"/>
                  <a:pt x="85" y="113"/>
                  <a:pt x="85" y="113"/>
                </a:cubicBezTo>
                <a:cubicBezTo>
                  <a:pt x="61" y="141"/>
                  <a:pt x="61" y="141"/>
                  <a:pt x="61" y="141"/>
                </a:cubicBezTo>
                <a:cubicBezTo>
                  <a:pt x="67" y="147"/>
                  <a:pt x="67" y="147"/>
                  <a:pt x="67" y="147"/>
                </a:cubicBezTo>
                <a:lnTo>
                  <a:pt x="91" y="119"/>
                </a:lnTo>
                <a:close/>
                <a:moveTo>
                  <a:pt x="141" y="119"/>
                </a:moveTo>
                <a:cubicBezTo>
                  <a:pt x="165" y="147"/>
                  <a:pt x="165" y="147"/>
                  <a:pt x="165" y="147"/>
                </a:cubicBezTo>
                <a:cubicBezTo>
                  <a:pt x="171" y="141"/>
                  <a:pt x="171" y="141"/>
                  <a:pt x="171" y="141"/>
                </a:cubicBezTo>
                <a:cubicBezTo>
                  <a:pt x="147" y="113"/>
                  <a:pt x="147" y="113"/>
                  <a:pt x="147" y="113"/>
                </a:cubicBezTo>
                <a:lnTo>
                  <a:pt x="141" y="119"/>
                </a:lnTo>
                <a:close/>
                <a:moveTo>
                  <a:pt x="60" y="212"/>
                </a:moveTo>
                <a:cubicBezTo>
                  <a:pt x="168" y="212"/>
                  <a:pt x="168" y="212"/>
                  <a:pt x="168" y="212"/>
                </a:cubicBezTo>
                <a:cubicBezTo>
                  <a:pt x="168" y="204"/>
                  <a:pt x="168" y="204"/>
                  <a:pt x="168" y="204"/>
                </a:cubicBezTo>
                <a:cubicBezTo>
                  <a:pt x="60" y="204"/>
                  <a:pt x="60" y="204"/>
                  <a:pt x="60" y="204"/>
                </a:cubicBezTo>
                <a:lnTo>
                  <a:pt x="60" y="212"/>
                </a:lnTo>
                <a:close/>
              </a:path>
            </a:pathLst>
          </a:custGeom>
          <a:solidFill>
            <a:srgbClr val="4800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200532"/>
              </a:solidFill>
              <a:latin typeface="Libre Franklin"/>
              <a:ea typeface="Libre Franklin"/>
              <a:cs typeface="Libre Franklin"/>
              <a:sym typeface="Libre Franklin"/>
            </a:endParaRPr>
          </a:p>
        </p:txBody>
      </p:sp>
      <p:grpSp>
        <p:nvGrpSpPr>
          <p:cNvPr id="632" name="Google Shape;632;p42"/>
          <p:cNvGrpSpPr/>
          <p:nvPr/>
        </p:nvGrpSpPr>
        <p:grpSpPr>
          <a:xfrm>
            <a:off x="1065821" y="1338793"/>
            <a:ext cx="1045780" cy="988839"/>
            <a:chOff x="1065821" y="1698161"/>
            <a:chExt cx="1045780" cy="988839"/>
          </a:xfrm>
        </p:grpSpPr>
        <p:sp>
          <p:nvSpPr>
            <p:cNvPr id="633" name="Google Shape;633;p42"/>
            <p:cNvSpPr txBox="1"/>
            <p:nvPr/>
          </p:nvSpPr>
          <p:spPr>
            <a:xfrm>
              <a:off x="1156224" y="1698161"/>
              <a:ext cx="955377" cy="553957"/>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00" b="1" dirty="0" err="1">
                  <a:solidFill>
                    <a:srgbClr val="7A12C3"/>
                  </a:solidFill>
                  <a:latin typeface="Libre Franklin"/>
                  <a:ea typeface="Libre Franklin"/>
                  <a:cs typeface="Libre Franklin"/>
                  <a:sym typeface="Libre Franklin"/>
                </a:rPr>
                <a:t>Potencialna</a:t>
              </a:r>
              <a:r>
                <a:rPr lang="en-US" sz="1000" b="1" dirty="0">
                  <a:solidFill>
                    <a:srgbClr val="7A12C3"/>
                  </a:solidFill>
                  <a:latin typeface="Libre Franklin"/>
                  <a:ea typeface="Libre Franklin"/>
                  <a:cs typeface="Libre Franklin"/>
                  <a:sym typeface="Libre Franklin"/>
                </a:rPr>
                <a:t> </a:t>
              </a:r>
              <a:r>
                <a:rPr lang="en-US" sz="1000" b="1" dirty="0" err="1">
                  <a:solidFill>
                    <a:srgbClr val="7A12C3"/>
                  </a:solidFill>
                  <a:latin typeface="Libre Franklin"/>
                  <a:ea typeface="Libre Franklin"/>
                  <a:cs typeface="Libre Franklin"/>
                  <a:sym typeface="Libre Franklin"/>
                </a:rPr>
                <a:t>stranka</a:t>
              </a:r>
              <a:endParaRPr dirty="0"/>
            </a:p>
            <a:p>
              <a:pPr marL="0" marR="0" lvl="0" indent="0" algn="ctr" rtl="0">
                <a:spcBef>
                  <a:spcPts val="0"/>
                </a:spcBef>
                <a:spcAft>
                  <a:spcPts val="0"/>
                </a:spcAft>
                <a:buNone/>
              </a:pPr>
              <a:endParaRPr sz="1000" b="1" dirty="0">
                <a:solidFill>
                  <a:srgbClr val="7A12C3"/>
                </a:solidFill>
                <a:latin typeface="Libre Franklin"/>
                <a:ea typeface="Libre Franklin"/>
                <a:cs typeface="Libre Franklin"/>
                <a:sym typeface="Libre Franklin"/>
              </a:endParaRPr>
            </a:p>
          </p:txBody>
        </p:sp>
        <p:sp>
          <p:nvSpPr>
            <p:cNvPr id="634" name="Google Shape;634;p42"/>
            <p:cNvSpPr txBox="1"/>
            <p:nvPr/>
          </p:nvSpPr>
          <p:spPr>
            <a:xfrm>
              <a:off x="1065821" y="2102000"/>
              <a:ext cx="1023300" cy="585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dirty="0" err="1">
                  <a:solidFill>
                    <a:srgbClr val="7A12C3"/>
                  </a:solidFill>
                  <a:latin typeface="Libre Franklin Medium"/>
                  <a:ea typeface="Libre Franklin Medium"/>
                  <a:cs typeface="Libre Franklin Medium"/>
                  <a:sym typeface="Libre Franklin Medium"/>
                </a:rPr>
                <a:t>Potreba</a:t>
              </a:r>
              <a:r>
                <a:rPr lang="en-US" sz="800" dirty="0">
                  <a:solidFill>
                    <a:srgbClr val="7A12C3"/>
                  </a:solidFill>
                  <a:latin typeface="Libre Franklin Medium"/>
                  <a:ea typeface="Libre Franklin Medium"/>
                  <a:cs typeface="Libre Franklin Medium"/>
                  <a:sym typeface="Libre Franklin Medium"/>
                </a:rPr>
                <a:t> po </a:t>
              </a:r>
              <a:r>
                <a:rPr lang="en-US" sz="800" dirty="0" err="1">
                  <a:solidFill>
                    <a:srgbClr val="7A12C3"/>
                  </a:solidFill>
                  <a:latin typeface="Libre Franklin Medium"/>
                  <a:ea typeface="Libre Franklin Medium"/>
                  <a:cs typeface="Libre Franklin Medium"/>
                  <a:sym typeface="Libre Franklin Medium"/>
                </a:rPr>
                <a:t>rešitvi</a:t>
              </a:r>
              <a:r>
                <a:rPr lang="en-US" sz="800" dirty="0">
                  <a:solidFill>
                    <a:srgbClr val="7A12C3"/>
                  </a:solidFill>
                  <a:latin typeface="Libre Franklin Medium"/>
                  <a:ea typeface="Libre Franklin Medium"/>
                  <a:cs typeface="Libre Franklin Medium"/>
                  <a:sym typeface="Libre Franklin Medium"/>
                </a:rPr>
                <a:t> za </a:t>
              </a:r>
              <a:r>
                <a:rPr lang="en-US" sz="800" dirty="0" err="1">
                  <a:solidFill>
                    <a:srgbClr val="7A12C3"/>
                  </a:solidFill>
                  <a:latin typeface="Libre Franklin Medium"/>
                  <a:ea typeface="Libre Franklin Medium"/>
                  <a:cs typeface="Libre Franklin Medium"/>
                  <a:sym typeface="Libre Franklin Medium"/>
                </a:rPr>
                <a:t>upravljanje</a:t>
              </a:r>
              <a:r>
                <a:rPr lang="en-US" sz="800" dirty="0">
                  <a:solidFill>
                    <a:srgbClr val="7A12C3"/>
                  </a:solidFill>
                  <a:latin typeface="Libre Franklin Medium"/>
                  <a:ea typeface="Libre Franklin Medium"/>
                  <a:cs typeface="Libre Franklin Medium"/>
                  <a:sym typeface="Libre Franklin Medium"/>
                </a:rPr>
                <a:t> </a:t>
              </a:r>
              <a:r>
                <a:rPr lang="en-US" sz="800" dirty="0" err="1">
                  <a:solidFill>
                    <a:srgbClr val="7A12C3"/>
                  </a:solidFill>
                  <a:latin typeface="Libre Franklin Medium"/>
                  <a:ea typeface="Libre Franklin Medium"/>
                  <a:cs typeface="Libre Franklin Medium"/>
                  <a:sym typeface="Libre Franklin Medium"/>
                </a:rPr>
                <a:t>umetne</a:t>
              </a:r>
              <a:r>
                <a:rPr lang="en-US" sz="800" dirty="0">
                  <a:solidFill>
                    <a:srgbClr val="7A12C3"/>
                  </a:solidFill>
                  <a:latin typeface="Libre Franklin Medium"/>
                  <a:ea typeface="Libre Franklin Medium"/>
                  <a:cs typeface="Libre Franklin Medium"/>
                  <a:sym typeface="Libre Franklin Medium"/>
                </a:rPr>
                <a:t> </a:t>
              </a:r>
              <a:r>
                <a:rPr lang="en-US" sz="800" dirty="0" err="1">
                  <a:solidFill>
                    <a:srgbClr val="7A12C3"/>
                  </a:solidFill>
                  <a:latin typeface="Libre Franklin Medium"/>
                  <a:ea typeface="Libre Franklin Medium"/>
                  <a:cs typeface="Libre Franklin Medium"/>
                  <a:sym typeface="Libre Franklin Medium"/>
                </a:rPr>
                <a:t>inteligence</a:t>
              </a:r>
              <a:endParaRPr sz="800" dirty="0">
                <a:solidFill>
                  <a:srgbClr val="7A12C3"/>
                </a:solidFill>
                <a:latin typeface="Libre Franklin Medium"/>
                <a:ea typeface="Libre Franklin Medium"/>
                <a:cs typeface="Libre Franklin Medium"/>
                <a:sym typeface="Libre Franklin Medium"/>
              </a:endParaRPr>
            </a:p>
            <a:p>
              <a:pPr marL="0" marR="0" lvl="0" indent="0" algn="l" rtl="0">
                <a:spcBef>
                  <a:spcPts val="0"/>
                </a:spcBef>
                <a:spcAft>
                  <a:spcPts val="0"/>
                </a:spcAft>
                <a:buNone/>
              </a:pPr>
              <a:endParaRPr sz="800" dirty="0">
                <a:solidFill>
                  <a:srgbClr val="7A12C3"/>
                </a:solidFill>
                <a:latin typeface="Libre Franklin Medium"/>
                <a:ea typeface="Libre Franklin Medium"/>
                <a:cs typeface="Libre Franklin Medium"/>
                <a:sym typeface="Libre Franklin Medium"/>
              </a:endParaRPr>
            </a:p>
          </p:txBody>
        </p:sp>
      </p:grpSp>
      <p:grpSp>
        <p:nvGrpSpPr>
          <p:cNvPr id="635" name="Google Shape;635;p42"/>
          <p:cNvGrpSpPr/>
          <p:nvPr/>
        </p:nvGrpSpPr>
        <p:grpSpPr>
          <a:xfrm>
            <a:off x="10009606" y="4534406"/>
            <a:ext cx="1023300" cy="632824"/>
            <a:chOff x="1065821" y="1807876"/>
            <a:chExt cx="1023300" cy="632824"/>
          </a:xfrm>
        </p:grpSpPr>
        <p:sp>
          <p:nvSpPr>
            <p:cNvPr id="636" name="Google Shape;636;p42"/>
            <p:cNvSpPr txBox="1"/>
            <p:nvPr/>
          </p:nvSpPr>
          <p:spPr>
            <a:xfrm>
              <a:off x="1144063" y="1807876"/>
              <a:ext cx="945057" cy="400069"/>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00" b="1" dirty="0" err="1">
                  <a:solidFill>
                    <a:srgbClr val="7A12C3"/>
                  </a:solidFill>
                  <a:latin typeface="Libre Franklin"/>
                  <a:ea typeface="Libre Franklin"/>
                  <a:cs typeface="Libre Franklin"/>
                  <a:sym typeface="Libre Franklin"/>
                </a:rPr>
                <a:t>Zagovornik</a:t>
              </a:r>
              <a:endParaRPr dirty="0"/>
            </a:p>
            <a:p>
              <a:pPr marL="0" marR="0" lvl="0" indent="0" algn="ctr" rtl="0">
                <a:spcBef>
                  <a:spcPts val="0"/>
                </a:spcBef>
                <a:spcAft>
                  <a:spcPts val="0"/>
                </a:spcAft>
                <a:buNone/>
              </a:pPr>
              <a:endParaRPr sz="1000" b="1" dirty="0">
                <a:solidFill>
                  <a:srgbClr val="7A12C3"/>
                </a:solidFill>
                <a:latin typeface="Libre Franklin"/>
                <a:ea typeface="Libre Franklin"/>
                <a:cs typeface="Libre Franklin"/>
                <a:sym typeface="Libre Franklin"/>
              </a:endParaRPr>
            </a:p>
          </p:txBody>
        </p:sp>
        <p:sp>
          <p:nvSpPr>
            <p:cNvPr id="637" name="Google Shape;637;p42"/>
            <p:cNvSpPr txBox="1"/>
            <p:nvPr/>
          </p:nvSpPr>
          <p:spPr>
            <a:xfrm>
              <a:off x="1065821" y="2102000"/>
              <a:ext cx="1023300" cy="338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a:solidFill>
                    <a:srgbClr val="7A12C3"/>
                  </a:solidFill>
                  <a:latin typeface="Libre Franklin Medium"/>
                  <a:ea typeface="Libre Franklin Medium"/>
                  <a:cs typeface="Libre Franklin Medium"/>
                  <a:sym typeface="Libre Franklin Medium"/>
                </a:rPr>
                <a:t>Ambasador CompliAI</a:t>
              </a:r>
              <a:endParaRPr/>
            </a:p>
          </p:txBody>
        </p:sp>
      </p:grpSp>
      <p:sp>
        <p:nvSpPr>
          <p:cNvPr id="638" name="Google Shape;638;p42"/>
          <p:cNvSpPr txBox="1"/>
          <p:nvPr/>
        </p:nvSpPr>
        <p:spPr>
          <a:xfrm>
            <a:off x="3889600" y="2045100"/>
            <a:ext cx="1595700" cy="5079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Preizkus orodja CompliAI</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Preizkusno okolje in preizkusna doba</a:t>
            </a:r>
            <a:endParaRPr sz="900">
              <a:solidFill>
                <a:srgbClr val="55E6C1"/>
              </a:solidFill>
              <a:latin typeface="Libre Franklin Medium"/>
              <a:ea typeface="Libre Franklin Medium"/>
              <a:cs typeface="Libre Franklin Medium"/>
              <a:sym typeface="Libre Franklin Medium"/>
            </a:endParaRPr>
          </a:p>
        </p:txBody>
      </p:sp>
      <p:sp>
        <p:nvSpPr>
          <p:cNvPr id="639" name="Google Shape;639;p42"/>
          <p:cNvSpPr txBox="1"/>
          <p:nvPr/>
        </p:nvSpPr>
        <p:spPr>
          <a:xfrm>
            <a:off x="5479449" y="1774227"/>
            <a:ext cx="12144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Zaveza</a:t>
            </a:r>
            <a:endParaRPr>
              <a:solidFill>
                <a:schemeClr val="lt1"/>
              </a:solidFill>
            </a:endParaRPr>
          </a:p>
        </p:txBody>
      </p:sp>
      <p:sp>
        <p:nvSpPr>
          <p:cNvPr id="640" name="Google Shape;640;p42"/>
          <p:cNvSpPr txBox="1"/>
          <p:nvPr/>
        </p:nvSpPr>
        <p:spPr>
          <a:xfrm>
            <a:off x="5333000" y="2000700"/>
            <a:ext cx="1881600" cy="6465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Komercialni pogoji </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Naročilnica</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Trajanje zaveze  </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Dodelitev vodje za odnose s strankami (CSM)</a:t>
            </a:r>
            <a:endParaRPr sz="900">
              <a:solidFill>
                <a:srgbClr val="55E6C1"/>
              </a:solidFill>
              <a:latin typeface="Libre Franklin Medium"/>
              <a:ea typeface="Libre Franklin Medium"/>
              <a:cs typeface="Libre Franklin Medium"/>
              <a:sym typeface="Libre Franklin Medium"/>
            </a:endParaRPr>
          </a:p>
        </p:txBody>
      </p:sp>
      <p:sp>
        <p:nvSpPr>
          <p:cNvPr id="641" name="Google Shape;641;p42"/>
          <p:cNvSpPr txBox="1"/>
          <p:nvPr/>
        </p:nvSpPr>
        <p:spPr>
          <a:xfrm>
            <a:off x="6963743" y="1764394"/>
            <a:ext cx="12144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Uvajanje</a:t>
            </a:r>
            <a:endParaRPr>
              <a:solidFill>
                <a:schemeClr val="lt1"/>
              </a:solidFill>
            </a:endParaRPr>
          </a:p>
        </p:txBody>
      </p:sp>
      <p:sp>
        <p:nvSpPr>
          <p:cNvPr id="642" name="Google Shape;642;p42"/>
          <p:cNvSpPr txBox="1"/>
          <p:nvPr/>
        </p:nvSpPr>
        <p:spPr>
          <a:xfrm>
            <a:off x="6997074" y="1987050"/>
            <a:ext cx="1679100" cy="6465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Pozdravljeni pri CompliAI </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Usposabljanje administratorja</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Vzpostavitev programa upravljanja sprememb </a:t>
            </a:r>
            <a:endParaRPr sz="900">
              <a:solidFill>
                <a:srgbClr val="55E6C1"/>
              </a:solidFill>
              <a:latin typeface="Libre Franklin Medium"/>
              <a:ea typeface="Libre Franklin Medium"/>
              <a:cs typeface="Libre Franklin Medium"/>
              <a:sym typeface="Libre Franklin Medium"/>
            </a:endParaRPr>
          </a:p>
        </p:txBody>
      </p:sp>
      <p:sp>
        <p:nvSpPr>
          <p:cNvPr id="643" name="Google Shape;643;p42"/>
          <p:cNvSpPr txBox="1"/>
          <p:nvPr/>
        </p:nvSpPr>
        <p:spPr>
          <a:xfrm>
            <a:off x="8590815" y="1763673"/>
            <a:ext cx="14373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Izvajanje</a:t>
            </a:r>
            <a:endParaRPr>
              <a:solidFill>
                <a:schemeClr val="lt1"/>
              </a:solidFill>
            </a:endParaRPr>
          </a:p>
        </p:txBody>
      </p:sp>
      <p:sp>
        <p:nvSpPr>
          <p:cNvPr id="644" name="Google Shape;644;p42"/>
          <p:cNvSpPr txBox="1"/>
          <p:nvPr/>
        </p:nvSpPr>
        <p:spPr>
          <a:xfrm>
            <a:off x="8582328" y="1999988"/>
            <a:ext cx="1881600" cy="6465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Inventar sistemov umetne inteligence</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Konfiguracija platforme </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Izmenjava dobrih praks</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Anketa o zadovoljstvu strank (CSAT)</a:t>
            </a:r>
            <a:endParaRPr sz="900">
              <a:solidFill>
                <a:srgbClr val="55E6C1"/>
              </a:solidFill>
              <a:latin typeface="Libre Franklin Medium"/>
              <a:ea typeface="Libre Franklin Medium"/>
              <a:cs typeface="Libre Franklin Medium"/>
              <a:sym typeface="Libre Franklin Medium"/>
            </a:endParaRPr>
          </a:p>
        </p:txBody>
      </p:sp>
      <p:sp>
        <p:nvSpPr>
          <p:cNvPr id="645" name="Google Shape;645;p42"/>
          <p:cNvSpPr txBox="1"/>
          <p:nvPr/>
        </p:nvSpPr>
        <p:spPr>
          <a:xfrm>
            <a:off x="8717476" y="3402100"/>
            <a:ext cx="14373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Usposabljanje in podpora </a:t>
            </a:r>
            <a:endParaRPr>
              <a:solidFill>
                <a:schemeClr val="lt1"/>
              </a:solidFill>
            </a:endParaRPr>
          </a:p>
        </p:txBody>
      </p:sp>
      <p:sp>
        <p:nvSpPr>
          <p:cNvPr id="646" name="Google Shape;646;p42"/>
          <p:cNvSpPr txBox="1"/>
          <p:nvPr/>
        </p:nvSpPr>
        <p:spPr>
          <a:xfrm>
            <a:off x="4126620" y="3344706"/>
            <a:ext cx="12144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Model zrelosti</a:t>
            </a:r>
            <a:endParaRPr>
              <a:solidFill>
                <a:schemeClr val="lt1"/>
              </a:solidFill>
            </a:endParaRPr>
          </a:p>
        </p:txBody>
      </p:sp>
      <p:sp>
        <p:nvSpPr>
          <p:cNvPr id="647" name="Google Shape;647;p42"/>
          <p:cNvSpPr txBox="1"/>
          <p:nvPr/>
        </p:nvSpPr>
        <p:spPr>
          <a:xfrm>
            <a:off x="5316025" y="3379375"/>
            <a:ext cx="18816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 Vrednost funkcij </a:t>
            </a:r>
            <a:endParaRPr>
              <a:solidFill>
                <a:schemeClr val="lt1"/>
              </a:solidFill>
            </a:endParaRPr>
          </a:p>
        </p:txBody>
      </p:sp>
      <p:sp>
        <p:nvSpPr>
          <p:cNvPr id="648" name="Google Shape;648;p42"/>
          <p:cNvSpPr txBox="1"/>
          <p:nvPr/>
        </p:nvSpPr>
        <p:spPr>
          <a:xfrm>
            <a:off x="6997075" y="3378850"/>
            <a:ext cx="16791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Načrt skladnosti</a:t>
            </a:r>
            <a:endParaRPr>
              <a:solidFill>
                <a:schemeClr val="lt1"/>
              </a:solidFill>
            </a:endParaRPr>
          </a:p>
        </p:txBody>
      </p:sp>
      <p:sp>
        <p:nvSpPr>
          <p:cNvPr id="649" name="Google Shape;649;p42"/>
          <p:cNvSpPr txBox="1"/>
          <p:nvPr/>
        </p:nvSpPr>
        <p:spPr>
          <a:xfrm>
            <a:off x="2390697" y="3373275"/>
            <a:ext cx="15957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Pregled – četrtletno</a:t>
            </a:r>
            <a:endParaRPr>
              <a:solidFill>
                <a:schemeClr val="lt1"/>
              </a:solidFill>
            </a:endParaRPr>
          </a:p>
        </p:txBody>
      </p:sp>
      <p:sp>
        <p:nvSpPr>
          <p:cNvPr id="650" name="Google Shape;650;p42"/>
          <p:cNvSpPr txBox="1"/>
          <p:nvPr/>
        </p:nvSpPr>
        <p:spPr>
          <a:xfrm>
            <a:off x="8569300" y="3597500"/>
            <a:ext cx="1881600" cy="6465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CompliAI University </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2- do 5-dnevni program usposabljanja za uporabnike </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Stalna podpora znotraj aplikacije </a:t>
            </a:r>
            <a:endParaRPr sz="900">
              <a:solidFill>
                <a:srgbClr val="55E6C1"/>
              </a:solidFill>
              <a:latin typeface="Libre Franklin Medium"/>
              <a:ea typeface="Libre Franklin Medium"/>
              <a:cs typeface="Libre Franklin Medium"/>
              <a:sym typeface="Libre Franklin Medium"/>
            </a:endParaRPr>
          </a:p>
        </p:txBody>
      </p:sp>
      <p:sp>
        <p:nvSpPr>
          <p:cNvPr id="651" name="Google Shape;651;p42"/>
          <p:cNvSpPr txBox="1"/>
          <p:nvPr/>
        </p:nvSpPr>
        <p:spPr>
          <a:xfrm>
            <a:off x="3820612" y="3548365"/>
            <a:ext cx="1881600" cy="7851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Ocena modela zrelosti upravljanja umetne inteligence </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Skupni razvoj dolgoročnega načrta za izboljšanje skladnosti</a:t>
            </a:r>
            <a:endParaRPr sz="900">
              <a:solidFill>
                <a:srgbClr val="55E6C1"/>
              </a:solidFill>
              <a:latin typeface="Libre Franklin Medium"/>
              <a:ea typeface="Libre Franklin Medium"/>
              <a:cs typeface="Libre Franklin Medium"/>
              <a:sym typeface="Libre Franklin Medium"/>
            </a:endParaRPr>
          </a:p>
        </p:txBody>
      </p:sp>
      <p:sp>
        <p:nvSpPr>
          <p:cNvPr id="652" name="Google Shape;652;p42"/>
          <p:cNvSpPr txBox="1"/>
          <p:nvPr/>
        </p:nvSpPr>
        <p:spPr>
          <a:xfrm>
            <a:off x="5390100" y="3563125"/>
            <a:ext cx="1881600" cy="6465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Ocena obvladovanja platforme</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Podpora za uspeh skladnosti — Art of Possible</a:t>
            </a:r>
            <a:endParaRPr sz="900">
              <a:solidFill>
                <a:srgbClr val="55E6C1"/>
              </a:solidFill>
              <a:latin typeface="Libre Franklin Medium"/>
              <a:ea typeface="Libre Franklin Medium"/>
              <a:cs typeface="Libre Franklin Medium"/>
              <a:sym typeface="Libre Franklin Medium"/>
            </a:endParaRPr>
          </a:p>
        </p:txBody>
      </p:sp>
      <p:sp>
        <p:nvSpPr>
          <p:cNvPr id="653" name="Google Shape;653;p42"/>
          <p:cNvSpPr txBox="1"/>
          <p:nvPr/>
        </p:nvSpPr>
        <p:spPr>
          <a:xfrm>
            <a:off x="6989050" y="3606913"/>
            <a:ext cx="1733700" cy="7233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Skupna priprava 12-mesečnega načrta skladnosti</a:t>
            </a:r>
            <a:endParaRPr sz="900">
              <a:solidFill>
                <a:srgbClr val="55E6C1"/>
              </a:solidFill>
              <a:latin typeface="Libre Franklin Medium"/>
              <a:ea typeface="Libre Franklin Medium"/>
              <a:cs typeface="Libre Franklin Medium"/>
              <a:sym typeface="Libre Franklin Medium"/>
            </a:endParaRPr>
          </a:p>
          <a:p>
            <a:pPr marL="457200" marR="0" lvl="0" indent="0" algn="l" rtl="0">
              <a:spcBef>
                <a:spcPts val="0"/>
              </a:spcBef>
              <a:spcAft>
                <a:spcPts val="0"/>
              </a:spcAft>
              <a:buNone/>
            </a:pPr>
            <a:endParaRPr sz="900">
              <a:solidFill>
                <a:srgbClr val="55E6C1"/>
              </a:solidFill>
              <a:latin typeface="Libre Franklin Medium"/>
              <a:ea typeface="Libre Franklin Medium"/>
              <a:cs typeface="Libre Franklin Medium"/>
              <a:sym typeface="Libre Franklin Medium"/>
            </a:endParaRPr>
          </a:p>
          <a:p>
            <a:pPr marL="0" marR="0" lvl="0" indent="0" algn="l" rtl="0">
              <a:spcBef>
                <a:spcPts val="0"/>
              </a:spcBef>
              <a:spcAft>
                <a:spcPts val="0"/>
              </a:spcAft>
              <a:buNone/>
            </a:pPr>
            <a:endParaRPr/>
          </a:p>
        </p:txBody>
      </p:sp>
      <p:sp>
        <p:nvSpPr>
          <p:cNvPr id="654" name="Google Shape;654;p42"/>
          <p:cNvSpPr txBox="1"/>
          <p:nvPr/>
        </p:nvSpPr>
        <p:spPr>
          <a:xfrm>
            <a:off x="2348653" y="3576447"/>
            <a:ext cx="1595700" cy="5079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Pregled sprejetja, kakovosti dokumentacije in regulativnih posodobitev</a:t>
            </a:r>
            <a:endParaRPr>
              <a:solidFill>
                <a:srgbClr val="55E6C1"/>
              </a:solidFill>
            </a:endParaRPr>
          </a:p>
        </p:txBody>
      </p:sp>
      <p:sp>
        <p:nvSpPr>
          <p:cNvPr id="655" name="Google Shape;655;p42"/>
          <p:cNvSpPr txBox="1"/>
          <p:nvPr/>
        </p:nvSpPr>
        <p:spPr>
          <a:xfrm>
            <a:off x="2327886" y="4894060"/>
            <a:ext cx="16791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Stabilnost sistema </a:t>
            </a:r>
            <a:endParaRPr>
              <a:solidFill>
                <a:schemeClr val="lt1"/>
              </a:solidFill>
            </a:endParaRPr>
          </a:p>
        </p:txBody>
      </p:sp>
      <p:sp>
        <p:nvSpPr>
          <p:cNvPr id="656" name="Google Shape;656;p42"/>
          <p:cNvSpPr txBox="1"/>
          <p:nvPr/>
        </p:nvSpPr>
        <p:spPr>
          <a:xfrm>
            <a:off x="3791298" y="4930575"/>
            <a:ext cx="15957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Povratne informacije o izdelku</a:t>
            </a:r>
            <a:endParaRPr>
              <a:solidFill>
                <a:schemeClr val="lt1"/>
              </a:solidFill>
            </a:endParaRPr>
          </a:p>
        </p:txBody>
      </p:sp>
      <p:sp>
        <p:nvSpPr>
          <p:cNvPr id="657" name="Google Shape;657;p42"/>
          <p:cNvSpPr txBox="1"/>
          <p:nvPr/>
        </p:nvSpPr>
        <p:spPr>
          <a:xfrm>
            <a:off x="5331601" y="4905075"/>
            <a:ext cx="17337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Priložnost za širitev</a:t>
            </a:r>
            <a:endParaRPr>
              <a:solidFill>
                <a:schemeClr val="lt1"/>
              </a:solidFill>
            </a:endParaRPr>
          </a:p>
        </p:txBody>
      </p:sp>
      <p:sp>
        <p:nvSpPr>
          <p:cNvPr id="658" name="Google Shape;658;p42"/>
          <p:cNvSpPr txBox="1"/>
          <p:nvPr/>
        </p:nvSpPr>
        <p:spPr>
          <a:xfrm>
            <a:off x="7019943" y="4904390"/>
            <a:ext cx="12144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SOS &gt; Tveganje</a:t>
            </a:r>
            <a:endParaRPr>
              <a:solidFill>
                <a:schemeClr val="lt1"/>
              </a:solidFill>
            </a:endParaRPr>
          </a:p>
        </p:txBody>
      </p:sp>
      <p:sp>
        <p:nvSpPr>
          <p:cNvPr id="659" name="Google Shape;659;p42"/>
          <p:cNvSpPr txBox="1"/>
          <p:nvPr/>
        </p:nvSpPr>
        <p:spPr>
          <a:xfrm>
            <a:off x="8539672" y="4912400"/>
            <a:ext cx="1539600" cy="253800"/>
          </a:xfrm>
          <a:prstGeom prst="rect">
            <a:avLst/>
          </a:prstGeom>
          <a:noFill/>
          <a:ln>
            <a:noFill/>
          </a:ln>
        </p:spPr>
        <p:txBody>
          <a:bodyPr spcFirstLastPara="1" wrap="square" lIns="91425" tIns="45700" rIns="91425" bIns="45700" anchor="b" anchorCtr="0">
            <a:spAutoFit/>
          </a:bodyPr>
          <a:lstStyle/>
          <a:p>
            <a:pPr marL="0" marR="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Program zagovorništva</a:t>
            </a:r>
            <a:endParaRPr>
              <a:solidFill>
                <a:schemeClr val="lt1"/>
              </a:solidFill>
            </a:endParaRPr>
          </a:p>
        </p:txBody>
      </p:sp>
      <p:sp>
        <p:nvSpPr>
          <p:cNvPr id="660" name="Google Shape;660;p42"/>
          <p:cNvSpPr txBox="1"/>
          <p:nvPr/>
        </p:nvSpPr>
        <p:spPr>
          <a:xfrm>
            <a:off x="2335639" y="5111369"/>
            <a:ext cx="1635900" cy="7851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Nadzor vodje za odnose s strankami (CSM) nad platformo in delovnimi postopki</a:t>
            </a:r>
            <a:endParaRPr sz="900">
              <a:solidFill>
                <a:srgbClr val="55E6C1"/>
              </a:solidFill>
              <a:latin typeface="Libre Franklin Medium"/>
              <a:ea typeface="Libre Franklin Medium"/>
              <a:cs typeface="Libre Franklin Medium"/>
              <a:sym typeface="Libre Franklin Medium"/>
            </a:endParaRPr>
          </a:p>
          <a:p>
            <a:pPr marL="171450" marR="0" lvl="0" indent="-171450" algn="l" rtl="0">
              <a:spcBef>
                <a:spcPts val="0"/>
              </a:spcBef>
              <a:spcAft>
                <a:spcPts val="0"/>
              </a:spcAft>
              <a:buClr>
                <a:srgbClr val="55E6C1"/>
              </a:buClr>
              <a:buSzPts val="900"/>
              <a:buFont typeface="Libre Franklin Medium"/>
              <a:buChar char="•"/>
            </a:pPr>
            <a:r>
              <a:rPr lang="en-US" sz="900">
                <a:solidFill>
                  <a:srgbClr val="55E6C1"/>
                </a:solidFill>
                <a:latin typeface="Libre Franklin Medium"/>
                <a:ea typeface="Libre Franklin Medium"/>
                <a:cs typeface="Libre Franklin Medium"/>
                <a:sym typeface="Libre Franklin Medium"/>
              </a:rPr>
              <a:t>Sodelovanje s tehničnim vodjem za stranke (TAM) in preverjanje stanja sistema</a:t>
            </a:r>
            <a:endParaRPr sz="900">
              <a:solidFill>
                <a:srgbClr val="55E6C1"/>
              </a:solidFill>
              <a:latin typeface="Libre Franklin Medium"/>
              <a:ea typeface="Libre Franklin Medium"/>
              <a:cs typeface="Libre Franklin Medium"/>
              <a:sym typeface="Libre Franklin Medium"/>
            </a:endParaRPr>
          </a:p>
        </p:txBody>
      </p:sp>
      <p:sp>
        <p:nvSpPr>
          <p:cNvPr id="661" name="Google Shape;661;p42"/>
          <p:cNvSpPr txBox="1"/>
          <p:nvPr/>
        </p:nvSpPr>
        <p:spPr>
          <a:xfrm>
            <a:off x="3803133" y="5118069"/>
            <a:ext cx="1595700" cy="9234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Poslovni pregled z vodstvom </a:t>
            </a:r>
            <a:endParaRPr>
              <a:solidFill>
                <a:srgbClr val="55E6C1"/>
              </a:solidFill>
            </a:endParaRPr>
          </a:p>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Vpogledi se neposredno vključijo v načrt razvoja funkcij CompliAI</a:t>
            </a:r>
            <a:br>
              <a:rPr lang="en-US" sz="900">
                <a:solidFill>
                  <a:srgbClr val="7A12C3"/>
                </a:solidFill>
                <a:latin typeface="Libre Franklin Medium"/>
                <a:ea typeface="Libre Franklin Medium"/>
                <a:cs typeface="Libre Franklin Medium"/>
                <a:sym typeface="Libre Franklin Medium"/>
              </a:rPr>
            </a:br>
            <a:endParaRPr sz="900">
              <a:solidFill>
                <a:srgbClr val="7A12C3"/>
              </a:solidFill>
              <a:latin typeface="Libre Franklin Medium"/>
              <a:ea typeface="Libre Franklin Medium"/>
              <a:cs typeface="Libre Franklin Medium"/>
              <a:sym typeface="Libre Franklin Medium"/>
            </a:endParaRPr>
          </a:p>
        </p:txBody>
      </p:sp>
      <p:sp>
        <p:nvSpPr>
          <p:cNvPr id="662" name="Google Shape;662;p42"/>
          <p:cNvSpPr txBox="1"/>
          <p:nvPr/>
        </p:nvSpPr>
        <p:spPr>
          <a:xfrm>
            <a:off x="5405624" y="5107291"/>
            <a:ext cx="15957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
        <p:nvSpPr>
          <p:cNvPr id="663" name="Google Shape;663;p42"/>
          <p:cNvSpPr txBox="1"/>
          <p:nvPr/>
        </p:nvSpPr>
        <p:spPr>
          <a:xfrm>
            <a:off x="7008119" y="5106169"/>
            <a:ext cx="1595700" cy="5850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Ocena tveganja s tehničnim vodjem za stranke (TAM) </a:t>
            </a:r>
            <a:endParaRPr sz="900">
              <a:solidFill>
                <a:srgbClr val="55E6C1"/>
              </a:solidFill>
              <a:latin typeface="Libre Franklin Medium"/>
              <a:ea typeface="Libre Franklin Medium"/>
              <a:cs typeface="Libre Franklin Medium"/>
              <a:sym typeface="Libre Franklin Medium"/>
            </a:endParaRPr>
          </a:p>
          <a:p>
            <a:pPr marL="0" marR="0" lvl="0" indent="0" algn="l" rtl="0">
              <a:spcBef>
                <a:spcPts val="0"/>
              </a:spcBef>
              <a:spcAft>
                <a:spcPts val="0"/>
              </a:spcAft>
              <a:buNone/>
            </a:pPr>
            <a:endParaRPr>
              <a:solidFill>
                <a:srgbClr val="55E6C1"/>
              </a:solidFill>
            </a:endParaRPr>
          </a:p>
        </p:txBody>
      </p:sp>
      <p:sp>
        <p:nvSpPr>
          <p:cNvPr id="664" name="Google Shape;664;p42"/>
          <p:cNvSpPr txBox="1"/>
          <p:nvPr/>
        </p:nvSpPr>
        <p:spPr>
          <a:xfrm>
            <a:off x="8511629" y="5150634"/>
            <a:ext cx="1595700" cy="646500"/>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Povabilo v program zagovorništva CompliAI</a:t>
            </a:r>
            <a:endParaRPr>
              <a:solidFill>
                <a:srgbClr val="55E6C1"/>
              </a:solidFill>
            </a:endParaRPr>
          </a:p>
          <a:p>
            <a:pPr marL="171450" marR="0" lvl="0" indent="-171450" algn="l" rtl="0">
              <a:spcBef>
                <a:spcPts val="0"/>
              </a:spcBef>
              <a:spcAft>
                <a:spcPts val="0"/>
              </a:spcAft>
              <a:buClr>
                <a:srgbClr val="55E6C1"/>
              </a:buClr>
              <a:buSzPts val="900"/>
              <a:buFont typeface="Arial"/>
              <a:buChar char="•"/>
            </a:pPr>
            <a:r>
              <a:rPr lang="en-US" sz="900">
                <a:solidFill>
                  <a:srgbClr val="55E6C1"/>
                </a:solidFill>
                <a:latin typeface="Libre Franklin Medium"/>
                <a:ea typeface="Libre Franklin Medium"/>
                <a:cs typeface="Libre Franklin Medium"/>
                <a:sym typeface="Libre Franklin Medium"/>
              </a:rPr>
              <a:t>Povabilo na posebne dogodke za stranke</a:t>
            </a:r>
            <a:endParaRPr>
              <a:solidFill>
                <a:srgbClr val="55E6C1"/>
              </a:solidFill>
            </a:endParaRPr>
          </a:p>
        </p:txBody>
      </p:sp>
      <p:sp>
        <p:nvSpPr>
          <p:cNvPr id="665" name="Google Shape;665;p42"/>
          <p:cNvSpPr txBox="1"/>
          <p:nvPr/>
        </p:nvSpPr>
        <p:spPr>
          <a:xfrm>
            <a:off x="2305938" y="1734150"/>
            <a:ext cx="1546200" cy="346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050" b="1">
                <a:solidFill>
                  <a:schemeClr val="lt1"/>
                </a:solidFill>
                <a:latin typeface="Libre Franklin"/>
                <a:ea typeface="Libre Franklin"/>
                <a:cs typeface="Libre Franklin"/>
                <a:sym typeface="Libre Franklin"/>
              </a:rPr>
              <a:t>Ozaveščenost</a:t>
            </a:r>
            <a:endParaRPr>
              <a:solidFill>
                <a:schemeClr val="lt1"/>
              </a:solidFill>
            </a:endParaRPr>
          </a:p>
        </p:txBody>
      </p:sp>
      <p:sp>
        <p:nvSpPr>
          <p:cNvPr id="666" name="Google Shape;666;p42"/>
          <p:cNvSpPr txBox="1"/>
          <p:nvPr/>
        </p:nvSpPr>
        <p:spPr>
          <a:xfrm>
            <a:off x="5261838" y="5094600"/>
            <a:ext cx="1679100" cy="877200"/>
          </a:xfrm>
          <a:prstGeom prst="rect">
            <a:avLst/>
          </a:prstGeom>
          <a:noFill/>
          <a:ln>
            <a:noFill/>
          </a:ln>
        </p:spPr>
        <p:txBody>
          <a:bodyPr spcFirstLastPara="1" wrap="square" lIns="91425" tIns="91425" rIns="91425" bIns="91425" anchor="t" anchorCtr="0">
            <a:spAutoFit/>
          </a:bodyPr>
          <a:lstStyle/>
          <a:p>
            <a:pPr marL="171450" lvl="0" indent="-171450" algn="l" rtl="0">
              <a:spcBef>
                <a:spcPts val="0"/>
              </a:spcBef>
              <a:spcAft>
                <a:spcPts val="0"/>
              </a:spcAft>
              <a:buClr>
                <a:srgbClr val="55E6C1"/>
              </a:buClr>
              <a:buSzPts val="900"/>
              <a:buChar char="•"/>
            </a:pPr>
            <a:r>
              <a:rPr lang="en-US" sz="900">
                <a:solidFill>
                  <a:srgbClr val="55E6C1"/>
                </a:solidFill>
                <a:latin typeface="Libre Franklin Medium"/>
                <a:ea typeface="Libre Franklin Medium"/>
                <a:cs typeface="Libre Franklin Medium"/>
                <a:sym typeface="Libre Franklin Medium"/>
              </a:rPr>
              <a:t>Prepoznavanje dodatnih poslovnih enot, sistemov umetne inteligence ali regij za širitev</a:t>
            </a:r>
            <a:endParaRPr sz="900">
              <a:solidFill>
                <a:srgbClr val="55E6C1"/>
              </a:solidFill>
              <a:latin typeface="Libre Franklin Medium"/>
              <a:ea typeface="Libre Franklin Medium"/>
              <a:cs typeface="Libre Franklin Medium"/>
              <a:sym typeface="Libre Franklin Medium"/>
            </a:endParaRPr>
          </a:p>
          <a:p>
            <a:pPr marL="0" lvl="0" indent="0" algn="l" rtl="0">
              <a:spcBef>
                <a:spcPts val="0"/>
              </a:spcBef>
              <a:spcAft>
                <a:spcPts val="0"/>
              </a:spcAft>
              <a:buNone/>
            </a:pPr>
            <a:endParaRPr sz="900">
              <a:solidFill>
                <a:srgbClr val="55E6C1"/>
              </a:solidFill>
              <a:latin typeface="Libre Franklin Medium"/>
              <a:ea typeface="Libre Franklin Medium"/>
              <a:cs typeface="Libre Franklin Medium"/>
              <a:sym typeface="Libre Franklin Medium"/>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pic>
        <p:nvPicPr>
          <p:cNvPr id="672" name="Google Shape;672;p43" title="Blend Group 6.png"/>
          <p:cNvPicPr preferRelativeResize="0"/>
          <p:nvPr/>
        </p:nvPicPr>
        <p:blipFill rotWithShape="1">
          <a:blip r:embed="rId3">
            <a:alphaModFix/>
          </a:blip>
          <a:srcRect/>
          <a:stretch/>
        </p:blipFill>
        <p:spPr>
          <a:xfrm>
            <a:off x="6949625" y="2637175"/>
            <a:ext cx="5242376" cy="4220832"/>
          </a:xfrm>
          <a:prstGeom prst="rect">
            <a:avLst/>
          </a:prstGeom>
          <a:noFill/>
          <a:ln>
            <a:noFill/>
          </a:ln>
        </p:spPr>
      </p:pic>
      <p:sp>
        <p:nvSpPr>
          <p:cNvPr id="673" name="Google Shape;673;p43"/>
          <p:cNvSpPr txBox="1">
            <a:spLocks noGrp="1"/>
          </p:cNvSpPr>
          <p:nvPr>
            <p:ph type="subTitle" idx="4294967295"/>
          </p:nvPr>
        </p:nvSpPr>
        <p:spPr>
          <a:xfrm>
            <a:off x="8890000" y="4902975"/>
            <a:ext cx="2933400" cy="279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600"/>
              <a:buFont typeface="Arial"/>
              <a:buNone/>
            </a:pPr>
            <a:r>
              <a:rPr lang="en-US" sz="1400" b="1" i="0" u="none" strike="noStrike" cap="none">
                <a:solidFill>
                  <a:schemeClr val="lt1"/>
                </a:solidFill>
                <a:latin typeface="Titillium Web"/>
                <a:ea typeface="Titillium Web"/>
                <a:cs typeface="Titillium Web"/>
                <a:sym typeface="Titillium Web"/>
              </a:rPr>
              <a:t>Sales SHG</a:t>
            </a:r>
            <a:endParaRPr sz="1400" b="0" i="0" u="none" strike="noStrike" cap="none">
              <a:solidFill>
                <a:schemeClr val="lt1"/>
              </a:solidFill>
              <a:latin typeface="Titillium Web"/>
              <a:ea typeface="Titillium Web"/>
              <a:cs typeface="Titillium Web"/>
              <a:sym typeface="Titillium Web"/>
            </a:endParaRPr>
          </a:p>
        </p:txBody>
      </p:sp>
      <p:sp>
        <p:nvSpPr>
          <p:cNvPr id="674" name="Google Shape;674;p43"/>
          <p:cNvSpPr txBox="1">
            <a:spLocks noGrp="1"/>
          </p:cNvSpPr>
          <p:nvPr>
            <p:ph type="ctrTitle" idx="4294967295"/>
          </p:nvPr>
        </p:nvSpPr>
        <p:spPr>
          <a:xfrm>
            <a:off x="457200" y="2258475"/>
            <a:ext cx="11263500" cy="7500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3167"/>
              <a:buFont typeface="Sora"/>
              <a:buNone/>
            </a:pPr>
            <a:r>
              <a:rPr lang="en-US" sz="4000" b="1" i="0" u="none" strike="noStrike" cap="none">
                <a:solidFill>
                  <a:schemeClr val="lt1"/>
                </a:solidFill>
                <a:latin typeface="Sora"/>
                <a:ea typeface="Sora"/>
                <a:cs typeface="Sora"/>
                <a:sym typeface="Sora"/>
              </a:rPr>
              <a:t>FAQ</a:t>
            </a:r>
            <a:endParaRPr sz="4000" b="1" i="0" u="none" strike="noStrike" cap="none">
              <a:solidFill>
                <a:srgbClr val="55E6C1"/>
              </a:solidFill>
              <a:latin typeface="Sora"/>
              <a:ea typeface="Sora"/>
              <a:cs typeface="Sora"/>
              <a:sym typeface="Sora"/>
            </a:endParaRPr>
          </a:p>
        </p:txBody>
      </p:sp>
      <p:sp>
        <p:nvSpPr>
          <p:cNvPr id="675" name="Google Shape;675;p43"/>
          <p:cNvSpPr txBox="1">
            <a:spLocks noGrp="1"/>
          </p:cNvSpPr>
          <p:nvPr>
            <p:ph type="subTitle" idx="4294967295"/>
          </p:nvPr>
        </p:nvSpPr>
        <p:spPr>
          <a:xfrm>
            <a:off x="9157797" y="5314613"/>
            <a:ext cx="2684400" cy="1392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600"/>
              <a:buFont typeface="Arial"/>
              <a:buNone/>
            </a:pPr>
            <a:r>
              <a:rPr lang="en-US" sz="1200" b="0" i="0" u="none" strike="noStrike" cap="none">
                <a:solidFill>
                  <a:schemeClr val="lt1"/>
                </a:solidFill>
                <a:latin typeface="Titillium Web"/>
                <a:ea typeface="Titillium Web"/>
                <a:cs typeface="Titillium Web"/>
                <a:sym typeface="Titillium Web"/>
              </a:rPr>
              <a:t>sales@skyhighgrowth.com</a:t>
            </a:r>
            <a:endParaRPr sz="1200" b="0" i="0" u="none" strike="noStrike" cap="none">
              <a:solidFill>
                <a:schemeClr val="lt1"/>
              </a:solidFill>
              <a:latin typeface="Titillium Web"/>
              <a:ea typeface="Titillium Web"/>
              <a:cs typeface="Titillium Web"/>
              <a:sym typeface="Titillium Web"/>
            </a:endParaRPr>
          </a:p>
        </p:txBody>
      </p:sp>
      <p:sp>
        <p:nvSpPr>
          <p:cNvPr id="676" name="Google Shape;676;p43"/>
          <p:cNvSpPr txBox="1">
            <a:spLocks noGrp="1"/>
          </p:cNvSpPr>
          <p:nvPr>
            <p:ph type="subTitle" idx="4294967295"/>
          </p:nvPr>
        </p:nvSpPr>
        <p:spPr>
          <a:xfrm>
            <a:off x="9165938" y="5625825"/>
            <a:ext cx="2754900" cy="206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600"/>
              <a:buFont typeface="Arial"/>
              <a:buNone/>
            </a:pPr>
            <a:r>
              <a:rPr lang="en-US" sz="1200" b="0" i="0" u="none" strike="noStrike" cap="none">
                <a:solidFill>
                  <a:schemeClr val="lt1"/>
                </a:solidFill>
                <a:latin typeface="Titillium Web"/>
                <a:ea typeface="Titillium Web"/>
                <a:cs typeface="Titillium Web"/>
                <a:sym typeface="Titillium Web"/>
              </a:rPr>
              <a:t>https://www.skyhighgrowth.com/</a:t>
            </a:r>
            <a:endParaRPr sz="1200" b="0" i="0" u="none" strike="noStrike" cap="none">
              <a:solidFill>
                <a:schemeClr val="lt1"/>
              </a:solidFill>
              <a:latin typeface="Titillium Web"/>
              <a:ea typeface="Titillium Web"/>
              <a:cs typeface="Titillium Web"/>
              <a:sym typeface="Titillium Web"/>
            </a:endParaRPr>
          </a:p>
        </p:txBody>
      </p:sp>
      <p:pic>
        <p:nvPicPr>
          <p:cNvPr id="677" name="Google Shape;677;p43" title="a message.png"/>
          <p:cNvPicPr preferRelativeResize="0"/>
          <p:nvPr/>
        </p:nvPicPr>
        <p:blipFill rotWithShape="1">
          <a:blip r:embed="rId4">
            <a:alphaModFix/>
          </a:blip>
          <a:srcRect/>
          <a:stretch/>
        </p:blipFill>
        <p:spPr>
          <a:xfrm>
            <a:off x="8990988" y="5289000"/>
            <a:ext cx="183150" cy="183150"/>
          </a:xfrm>
          <a:prstGeom prst="rect">
            <a:avLst/>
          </a:prstGeom>
          <a:noFill/>
          <a:ln>
            <a:noFill/>
          </a:ln>
        </p:spPr>
      </p:pic>
      <p:pic>
        <p:nvPicPr>
          <p:cNvPr id="678" name="Google Shape;678;p43" title="a web.png"/>
          <p:cNvPicPr preferRelativeResize="0"/>
          <p:nvPr/>
        </p:nvPicPr>
        <p:blipFill rotWithShape="1">
          <a:blip r:embed="rId5">
            <a:alphaModFix/>
          </a:blip>
          <a:srcRect/>
          <a:stretch/>
        </p:blipFill>
        <p:spPr>
          <a:xfrm>
            <a:off x="8991138" y="5648967"/>
            <a:ext cx="182880" cy="182880"/>
          </a:xfrm>
          <a:prstGeom prst="rect">
            <a:avLst/>
          </a:prstGeom>
          <a:noFill/>
          <a:ln>
            <a:noFill/>
          </a:ln>
        </p:spPr>
      </p:pic>
      <p:cxnSp>
        <p:nvCxnSpPr>
          <p:cNvPr id="679" name="Google Shape;679;p43"/>
          <p:cNvCxnSpPr/>
          <p:nvPr/>
        </p:nvCxnSpPr>
        <p:spPr>
          <a:xfrm>
            <a:off x="457200" y="6218000"/>
            <a:ext cx="11189400" cy="0"/>
          </a:xfrm>
          <a:prstGeom prst="straightConnector1">
            <a:avLst/>
          </a:prstGeom>
          <a:noFill/>
          <a:ln w="9525" cap="flat" cmpd="sng">
            <a:solidFill>
              <a:srgbClr val="9088A4"/>
            </a:solidFill>
            <a:prstDash val="solid"/>
            <a:round/>
            <a:headEnd type="none" w="sm" len="sm"/>
            <a:tailEnd type="none" w="sm" len="sm"/>
          </a:ln>
        </p:spPr>
      </p:cxnSp>
      <p:sp>
        <p:nvSpPr>
          <p:cNvPr id="680" name="Google Shape;680;p43"/>
          <p:cNvSpPr txBox="1">
            <a:spLocks noGrp="1"/>
          </p:cNvSpPr>
          <p:nvPr>
            <p:ph type="subTitle" idx="4294967295"/>
          </p:nvPr>
        </p:nvSpPr>
        <p:spPr>
          <a:xfrm>
            <a:off x="7789950" y="6376950"/>
            <a:ext cx="3856500" cy="2598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1600"/>
              <a:buFont typeface="Arial"/>
              <a:buNone/>
            </a:pPr>
            <a:r>
              <a:rPr lang="en-US" sz="1200" b="1" i="0" u="none" strike="noStrike" cap="none">
                <a:solidFill>
                  <a:srgbClr val="55E6C1"/>
                </a:solidFill>
                <a:latin typeface="Titillium Web"/>
                <a:ea typeface="Titillium Web"/>
                <a:cs typeface="Titillium Web"/>
                <a:sym typeface="Titillium Web"/>
              </a:rPr>
              <a:t>https://www.eucompliai.com/contact</a:t>
            </a:r>
            <a:endParaRPr sz="1200" b="0" i="0" u="none" strike="noStrike" cap="none">
              <a:solidFill>
                <a:schemeClr val="lt1"/>
              </a:solidFill>
              <a:latin typeface="Titillium Web"/>
              <a:ea typeface="Titillium Web"/>
              <a:cs typeface="Titillium Web"/>
              <a:sym typeface="Titillium Web"/>
            </a:endParaRPr>
          </a:p>
        </p:txBody>
      </p:sp>
      <p:pic>
        <p:nvPicPr>
          <p:cNvPr id="681" name="Google Shape;681;p43" title="a compli ai.png"/>
          <p:cNvPicPr preferRelativeResize="0"/>
          <p:nvPr/>
        </p:nvPicPr>
        <p:blipFill rotWithShape="1">
          <a:blip r:embed="rId6">
            <a:alphaModFix/>
          </a:blip>
          <a:srcRect/>
          <a:stretch/>
        </p:blipFill>
        <p:spPr>
          <a:xfrm>
            <a:off x="457200" y="6300425"/>
            <a:ext cx="1163448" cy="412850"/>
          </a:xfrm>
          <a:prstGeom prst="rect">
            <a:avLst/>
          </a:prstGeom>
          <a:noFill/>
          <a:ln>
            <a:noFill/>
          </a:ln>
        </p:spPr>
      </p:pic>
      <p:pic>
        <p:nvPicPr>
          <p:cNvPr id="682" name="Google Shape;682;p43" title="1 a.png"/>
          <p:cNvPicPr preferRelativeResize="0"/>
          <p:nvPr/>
        </p:nvPicPr>
        <p:blipFill rotWithShape="1">
          <a:blip r:embed="rId7">
            <a:alphaModFix/>
          </a:blip>
          <a:srcRect/>
          <a:stretch/>
        </p:blipFill>
        <p:spPr>
          <a:xfrm>
            <a:off x="384048" y="2779775"/>
            <a:ext cx="5385816" cy="2509225"/>
          </a:xfrm>
          <a:prstGeom prst="rect">
            <a:avLst/>
          </a:prstGeom>
          <a:noFill/>
          <a:ln>
            <a:noFill/>
          </a:ln>
        </p:spPr>
      </p:pic>
      <p:sp>
        <p:nvSpPr>
          <p:cNvPr id="683" name="Google Shape;683;p43"/>
          <p:cNvSpPr txBox="1">
            <a:spLocks noGrp="1"/>
          </p:cNvSpPr>
          <p:nvPr>
            <p:ph type="ctrTitle" idx="4294967295"/>
          </p:nvPr>
        </p:nvSpPr>
        <p:spPr>
          <a:xfrm>
            <a:off x="457200" y="2923550"/>
            <a:ext cx="4754880" cy="1209538"/>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167"/>
              <a:buFont typeface="Sora"/>
              <a:buNone/>
            </a:pPr>
            <a:r>
              <a:rPr lang="en-US" sz="1700" b="1" i="0" u="none" strike="noStrike" cap="none" dirty="0" err="1">
                <a:solidFill>
                  <a:srgbClr val="1F3864"/>
                </a:solidFill>
                <a:latin typeface="Sora"/>
                <a:ea typeface="Sora"/>
                <a:cs typeface="Sora"/>
                <a:sym typeface="Sora"/>
              </a:rPr>
              <a:t>Kontaktiraj</a:t>
            </a:r>
            <a:r>
              <a:rPr lang="sl-SI" sz="1700" b="1" i="0" u="none" strike="noStrike" cap="none" dirty="0">
                <a:solidFill>
                  <a:srgbClr val="1F3864"/>
                </a:solidFill>
                <a:latin typeface="Sora"/>
                <a:ea typeface="Sora"/>
                <a:cs typeface="Sora"/>
                <a:sym typeface="Sora"/>
              </a:rPr>
              <a:t>t</a:t>
            </a:r>
            <a:r>
              <a:rPr lang="en-US" sz="1700" b="1" i="0" u="none" strike="noStrike" cap="none" dirty="0">
                <a:solidFill>
                  <a:srgbClr val="1F3864"/>
                </a:solidFill>
                <a:latin typeface="Sora"/>
                <a:ea typeface="Sora"/>
                <a:cs typeface="Sora"/>
                <a:sym typeface="Sora"/>
              </a:rPr>
              <a:t>e </a:t>
            </a:r>
            <a:r>
              <a:rPr lang="en-US" sz="1700" b="1" i="0" u="none" strike="noStrike" cap="none" dirty="0" err="1">
                <a:solidFill>
                  <a:srgbClr val="1F3864"/>
                </a:solidFill>
                <a:latin typeface="Sora"/>
                <a:ea typeface="Sora"/>
                <a:cs typeface="Sora"/>
                <a:sym typeface="Sora"/>
              </a:rPr>
              <a:t>nas</a:t>
            </a:r>
            <a:r>
              <a:rPr lang="sl-SI" sz="1700" b="1" i="0" u="none" strike="noStrike" cap="none" dirty="0">
                <a:solidFill>
                  <a:srgbClr val="1F3864"/>
                </a:solidFill>
                <a:latin typeface="Sora"/>
                <a:ea typeface="Sora"/>
                <a:cs typeface="Sora"/>
                <a:sym typeface="Sora"/>
              </a:rPr>
              <a:t> preko Odvetniške pisarne Toš in partnerji d.o.o.</a:t>
            </a:r>
            <a:endParaRPr sz="1700" b="1" i="0" u="none" strike="noStrike" cap="none" dirty="0">
              <a:solidFill>
                <a:srgbClr val="1F3864"/>
              </a:solidFill>
              <a:latin typeface="Sora"/>
              <a:ea typeface="Sora"/>
              <a:cs typeface="Sora"/>
              <a:sym typeface="Sora"/>
            </a:endParaRPr>
          </a:p>
        </p:txBody>
      </p:sp>
      <p:pic>
        <p:nvPicPr>
          <p:cNvPr id="4" name="Slika 3">
            <a:extLst>
              <a:ext uri="{FF2B5EF4-FFF2-40B4-BE49-F238E27FC236}">
                <a16:creationId xmlns:a16="http://schemas.microsoft.com/office/drawing/2014/main" id="{E942C1F6-DAC8-E029-93C3-95DAC7066324}"/>
              </a:ext>
            </a:extLst>
          </p:cNvPr>
          <p:cNvPicPr>
            <a:picLocks noChangeAspect="1"/>
          </p:cNvPicPr>
          <p:nvPr/>
        </p:nvPicPr>
        <p:blipFill>
          <a:blip r:embed="rId8"/>
          <a:stretch>
            <a:fillRect/>
          </a:stretch>
        </p:blipFill>
        <p:spPr>
          <a:xfrm>
            <a:off x="1847089" y="3911071"/>
            <a:ext cx="2174544" cy="117542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4245</Words>
  <Application>Microsoft Office PowerPoint</Application>
  <PresentationFormat>Širokozaslonsko</PresentationFormat>
  <Paragraphs>368</Paragraphs>
  <Slides>24</Slides>
  <Notes>24</Notes>
  <HiddenSlides>0</HiddenSlides>
  <MMClips>0</MMClips>
  <ScaleCrop>false</ScaleCrop>
  <HeadingPairs>
    <vt:vector size="6" baseType="variant">
      <vt:variant>
        <vt:lpstr>Uporabljene pisave</vt:lpstr>
      </vt:variant>
      <vt:variant>
        <vt:i4>9</vt:i4>
      </vt:variant>
      <vt:variant>
        <vt:lpstr>Tema</vt:lpstr>
      </vt:variant>
      <vt:variant>
        <vt:i4>1</vt:i4>
      </vt:variant>
      <vt:variant>
        <vt:lpstr>Naslovi diapozitivov</vt:lpstr>
      </vt:variant>
      <vt:variant>
        <vt:i4>24</vt:i4>
      </vt:variant>
    </vt:vector>
  </HeadingPairs>
  <TitlesOfParts>
    <vt:vector size="34" baseType="lpstr">
      <vt:lpstr>Calibri</vt:lpstr>
      <vt:lpstr>Titillium Web SemiBold</vt:lpstr>
      <vt:lpstr>Sora</vt:lpstr>
      <vt:lpstr>Libre Franklin Medium</vt:lpstr>
      <vt:lpstr>Inter</vt:lpstr>
      <vt:lpstr>Titillium Web</vt:lpstr>
      <vt:lpstr>Arial</vt:lpstr>
      <vt:lpstr>Libre Franklin</vt:lpstr>
      <vt:lpstr>Sora SemiBold</vt:lpstr>
      <vt:lpstr>Office Theme</vt:lpstr>
      <vt:lpstr>Pripravljenost na Zakon EU o umetni inteligenci:     Kaj to pomeni za vaše podjetje</vt:lpstr>
      <vt:lpstr>PowerPointova predstavitev</vt:lpstr>
      <vt:lpstr>EU AI  - Razumevanje zakona  Kaj to pomeni za poslovanje v Evropski uniji</vt:lpstr>
      <vt:lpstr>PowerPointova predstavitev</vt:lpstr>
      <vt:lpstr>PowerPointova predstavitev</vt:lpstr>
      <vt:lpstr>PowerPointova predstavitev</vt:lpstr>
      <vt:lpstr>EU AI  - Kaj vemo  Temeljno upravljanje umetne inteligence</vt:lpstr>
      <vt:lpstr>PowerPointova predstavitev</vt:lpstr>
      <vt:lpstr>PowerPointova predstavitev</vt:lpstr>
      <vt:lpstr>CompliAI  Operativni model EU za umetno inteligenco</vt:lpstr>
      <vt:lpstr>CompliAI Skladnost, poenostavljena</vt:lpstr>
      <vt:lpstr>CompliAI – Podpira SHG  Predstavitev izdelka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FAQ</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VLASTA NADLER MALEŽIČ</dc:creator>
  <cp:lastModifiedBy>Vlasta Nadler Maležič</cp:lastModifiedBy>
  <cp:revision>4</cp:revision>
  <dcterms:modified xsi:type="dcterms:W3CDTF">2026-07-01T09:25:52Z</dcterms:modified>
</cp:coreProperties>
</file>